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3"/>
    <p:sldMasterId id="2147483656" r:id="rId4"/>
  </p:sldMasterIdLst>
  <p:sldIdLst>
    <p:sldId id="256" r:id="rId5"/>
    <p:sldId id="259" r:id="rId6"/>
    <p:sldId id="261" r:id="rId7"/>
    <p:sldId id="264" r:id="rId8"/>
    <p:sldId id="260" r:id="rId9"/>
    <p:sldId id="267" r:id="rId10"/>
    <p:sldId id="268" r:id="rId11"/>
    <p:sldId id="320" r:id="rId12"/>
    <p:sldId id="321" r:id="rId13"/>
    <p:sldId id="322" r:id="rId14"/>
    <p:sldId id="323" r:id="rId15"/>
    <p:sldId id="293" r:id="rId16"/>
    <p:sldId id="300" r:id="rId17"/>
    <p:sldId id="297" r:id="rId18"/>
    <p:sldId id="299" r:id="rId19"/>
    <p:sldId id="271" r:id="rId20"/>
    <p:sldId id="281" r:id="rId21"/>
    <p:sldId id="289" r:id="rId22"/>
    <p:sldId id="301" r:id="rId23"/>
    <p:sldId id="272" r:id="rId24"/>
    <p:sldId id="279" r:id="rId25"/>
    <p:sldId id="294" r:id="rId26"/>
    <p:sldId id="295" r:id="rId27"/>
    <p:sldId id="296" r:id="rId28"/>
    <p:sldId id="302" r:id="rId29"/>
    <p:sldId id="303" r:id="rId30"/>
    <p:sldId id="304" r:id="rId31"/>
    <p:sldId id="305" r:id="rId32"/>
    <p:sldId id="306" r:id="rId33"/>
    <p:sldId id="307" r:id="rId34"/>
    <p:sldId id="312" r:id="rId35"/>
    <p:sldId id="308" r:id="rId36"/>
    <p:sldId id="316" r:id="rId37"/>
    <p:sldId id="313" r:id="rId38"/>
    <p:sldId id="317" r:id="rId39"/>
    <p:sldId id="278" r:id="rId40"/>
  </p:sldIdLst>
  <p:sldSz cx="12192000" cy="6858000"/>
  <p:notesSz cx="6858000" cy="9144000"/>
  <p:embeddedFontLst>
    <p:embeddedFont>
      <p:font typeface="等线" panose="02010600030101010101" charset="-122"/>
      <p:regular r:id="rId44"/>
    </p:embeddedFont>
    <p:embeddedFont>
      <p:font typeface="YouSheBiaoTiHei" panose="00000500000000000000" charset="-122"/>
      <p:regular r:id="rId45"/>
    </p:embeddedFont>
    <p:embeddedFont>
      <p:font typeface="OPPOSans H" panose="00020600040101010101" charset="-122"/>
      <p:regular r:id="rId46"/>
    </p:embeddedFont>
    <p:embeddedFont>
      <p:font typeface="Source Han Sans CN Bold" panose="020B0800000000000000" charset="-122"/>
      <p:bold r:id="rId47"/>
    </p:embeddedFont>
    <p:embeddedFont>
      <p:font typeface="Source Han Sans" panose="020B0500000000000000" charset="-122"/>
      <p:regular r:id="rId48"/>
    </p:embeddedFont>
    <p:embeddedFont>
      <p:font typeface="微软雅黑" panose="020B0503020204020204" charset="-122"/>
      <p:regular r:id="rId49"/>
    </p:embeddedFont>
    <p:embeddedFont>
      <p:font typeface="黑体" panose="02010609060101010101" pitchFamily="49" charset="-122"/>
      <p:regular r:id="rId50"/>
    </p:embeddedFont>
    <p:embeddedFont>
      <p:font typeface="Tahoma" panose="020B0604030504040204" pitchFamily="34" charset="0"/>
      <p:regular r:id="rId51"/>
      <p:bold r:id="rId52"/>
    </p:embeddedFont>
    <p:embeddedFont>
      <p:font typeface="Calibri" panose="020F0502020204030204"/>
      <p:regular r:id="rId53"/>
      <p:bold r:id="rId54"/>
      <p:italic r:id="rId55"/>
      <p:boldItalic r:id="rId56"/>
    </p:embeddedFont>
  </p:embeddedFontLst>
  <p:custDataLst>
    <p:tags r:id="rId57"/>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7" Type="http://schemas.openxmlformats.org/officeDocument/2006/relationships/tags" Target="tags/tag58.xml"/><Relationship Id="rId56" Type="http://schemas.openxmlformats.org/officeDocument/2006/relationships/font" Target="fonts/font13.fntdata"/><Relationship Id="rId55" Type="http://schemas.openxmlformats.org/officeDocument/2006/relationships/font" Target="fonts/font12.fntdata"/><Relationship Id="rId54" Type="http://schemas.openxmlformats.org/officeDocument/2006/relationships/font" Target="fonts/font11.fntdata"/><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slide" Target="slides/slide1.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3354" y="15768"/>
            <a:ext cx="7884234" cy="825480"/>
          </a:xfrm>
        </p:spPr>
        <p:txBody>
          <a:bodyPr>
            <a:normAutofit/>
          </a:bodyPr>
          <a:lstStyle>
            <a:lvl1pPr>
              <a:defRPr sz="2800">
                <a:solidFill>
                  <a:schemeClr val="tx1"/>
                </a:solidFill>
              </a:defRPr>
            </a:lvl1pPr>
          </a:lstStyle>
          <a:p>
            <a:r>
              <a:rPr lang="zh-CN" altLang="en-US"/>
              <a:t>单击此处编辑母版标题样式</a:t>
            </a:r>
            <a:endParaRPr lang="zh-CN" altLang="en-US" dirty="0"/>
          </a:p>
        </p:txBody>
      </p:sp>
      <p:sp>
        <p:nvSpPr>
          <p:cNvPr id="15" name="文本框 14"/>
          <p:cNvSpPr txBox="1"/>
          <p:nvPr userDrawn="1"/>
        </p:nvSpPr>
        <p:spPr>
          <a:xfrm>
            <a:off x="7816565" y="6211669"/>
            <a:ext cx="4375435" cy="646331"/>
          </a:xfrm>
          <a:prstGeom prst="rect">
            <a:avLst/>
          </a:prstGeom>
          <a:noFill/>
        </p:spPr>
        <p:txBody>
          <a:bodyPr wrap="square" rtlCol="0">
            <a:spAutoFit/>
          </a:bodyPr>
          <a:lstStyle/>
          <a:p>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en-US" altLang="zh-CN" sz="1200" dirty="0">
              <a:solidFill>
                <a:schemeClr val="bg1"/>
              </a:solidFill>
            </a:endParaRPr>
          </a:p>
          <a:p>
            <a:pPr marL="0" marR="0" lvl="0" indent="0" algn="l" defTabSz="1219200" rtl="0" eaLnBrk="1" fontAlgn="auto" latinLnBrk="0" hangingPunct="1">
              <a:lnSpc>
                <a:spcPct val="100000"/>
              </a:lnSpc>
              <a:spcBef>
                <a:spcPts val="0"/>
              </a:spcBef>
              <a:spcAft>
                <a:spcPts val="0"/>
              </a:spcAft>
              <a:buClrTx/>
              <a:buSzTx/>
              <a:buFontTx/>
              <a:buNone/>
              <a:defRPr/>
            </a:pPr>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en-US" altLang="zh-CN" sz="1200" dirty="0">
              <a:solidFill>
                <a:schemeClr val="bg1"/>
              </a:solidFill>
            </a:endParaRPr>
          </a:p>
          <a:p>
            <a:pPr marL="0" marR="0" lvl="0" indent="0" algn="l" defTabSz="1219200" rtl="0" eaLnBrk="1" fontAlgn="auto" latinLnBrk="0" hangingPunct="1">
              <a:lnSpc>
                <a:spcPct val="100000"/>
              </a:lnSpc>
              <a:spcBef>
                <a:spcPts val="0"/>
              </a:spcBef>
              <a:spcAft>
                <a:spcPts val="0"/>
              </a:spcAft>
              <a:buClrTx/>
              <a:buSzTx/>
              <a:buFontTx/>
              <a:buNone/>
              <a:defRPr/>
            </a:pPr>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zh-CN" altLang="en-US" sz="12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lvl="0" defTabSz="914400" rtl="0" eaLnBrk="1" hangingPunct="1">
              <a:lnSpc>
                <a:spcPct val="100000"/>
              </a:lnSpc>
              <a:spcBef>
                <a:spcPct val="0"/>
              </a:spcBef>
              <a:spcAft>
                <a:spcPct val="0"/>
              </a:spcAft>
              <a:buClrTx/>
              <a:buSzPct val="100000"/>
            </a:pPr>
            <a:r>
              <a:rPr lang="en-US" altLang="zh-CN"/>
              <a:t>2021/4/17</a:t>
            </a:r>
            <a:endParaRPr lang="en-US" altLang="zh-CN" sz="1200">
              <a:solidFill>
                <a:srgbClr val="898989"/>
              </a:solidFill>
              <a:latin typeface="等线" panose="02010600030101010101" charset="-122"/>
              <a:ea typeface="等线" panose="02010600030101010101" charset="-122"/>
            </a:endParaRPr>
          </a:p>
        </p:txBody>
      </p:sp>
      <p:sp>
        <p:nvSpPr>
          <p:cNvPr id="3" name="页脚占位符 2"/>
          <p:cNvSpPr>
            <a:spLocks noGrp="1"/>
          </p:cNvSpPr>
          <p:nvPr>
            <p:ph type="ftr" sz="quarter" idx="11"/>
          </p:nvPr>
        </p:nvSpPr>
        <p:spPr>
          <a:xfrm>
            <a:off x="4038600" y="6356350"/>
            <a:ext cx="4114800" cy="365125"/>
          </a:xfrm>
        </p:spPr>
        <p:txBody>
          <a:bodyPr/>
          <a:lstStyle/>
          <a:p>
            <a:pPr lvl="0" defTabSz="914400" rtl="0" eaLnBrk="1" hangingPunct="1">
              <a:lnSpc>
                <a:spcPct val="100000"/>
              </a:lnSpc>
              <a:spcBef>
                <a:spcPct val="0"/>
              </a:spcBef>
              <a:spcAft>
                <a:spcPct val="0"/>
              </a:spcAft>
              <a:buClrTx/>
              <a:buSzPct val="100000"/>
            </a:pPr>
          </a:p>
        </p:txBody>
      </p:sp>
      <p:sp>
        <p:nvSpPr>
          <p:cNvPr id="4" name="灯片编号占位符 3"/>
          <p:cNvSpPr>
            <a:spLocks noGrp="1"/>
          </p:cNvSpPr>
          <p:nvPr>
            <p:ph type="sldNum" sz="quarter" idx="12"/>
          </p:nvPr>
        </p:nvSpPr>
        <p:spPr>
          <a:xfrm>
            <a:off x="8610600" y="6356350"/>
            <a:ext cx="2743200" cy="365125"/>
          </a:xfrm>
        </p:spPr>
        <p:txBody>
          <a:bodyPr/>
          <a:lstStyle/>
          <a:p>
            <a:pPr lvl="0" defTabSz="914400" rtl="0" eaLnBrk="1" hangingPunct="1">
              <a:lnSpc>
                <a:spcPct val="100000"/>
              </a:lnSpc>
              <a:spcBef>
                <a:spcPct val="0"/>
              </a:spcBef>
              <a:spcAft>
                <a:spcPct val="0"/>
              </a:spcAft>
              <a:buClrTx/>
              <a:buSzPct val="100000"/>
            </a:pPr>
            <a:fld id="{9A0DB2DC-4C9A-4742-B13C-FB6460FD3503}" type="slidenum">
              <a:rPr lang="zh-CN" altLang="en-US"/>
            </a:fld>
            <a:endParaRPr lang="zh-CN" altLang="en-US" sz="120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3354" y="15768"/>
            <a:ext cx="7884234" cy="825480"/>
          </a:xfrm>
        </p:spPr>
        <p:txBody>
          <a:bodyPr>
            <a:normAutofit/>
          </a:bodyPr>
          <a:lstStyle>
            <a:lvl1pPr>
              <a:defRPr sz="2800">
                <a:solidFill>
                  <a:schemeClr val="accent1"/>
                </a:solidFill>
              </a:defRPr>
            </a:lvl1pPr>
          </a:lstStyle>
          <a:p>
            <a:r>
              <a:rPr lang="zh-CN" altLang="en-US"/>
              <a:t>单击此处编辑母版标题样式</a:t>
            </a:r>
            <a:endParaRPr lang="zh-CN" altLang="en-US" dirty="0"/>
          </a:p>
        </p:txBody>
      </p:sp>
      <p:sp>
        <p:nvSpPr>
          <p:cNvPr id="3" name="内容占位符 2"/>
          <p:cNvSpPr>
            <a:spLocks noGrp="1"/>
          </p:cNvSpPr>
          <p:nvPr>
            <p:ph idx="1" hasCustomPrompt="1"/>
          </p:nvPr>
        </p:nvSpPr>
        <p:spPr>
          <a:xfrm>
            <a:off x="838200" y="1337613"/>
            <a:ext cx="10515600" cy="4839349"/>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日期占位符 3"/>
          <p:cNvSpPr>
            <a:spLocks noGrp="1"/>
          </p:cNvSpPr>
          <p:nvPr>
            <p:ph type="dt" sz="half" idx="10"/>
          </p:nvPr>
        </p:nvSpPr>
        <p:spPr>
          <a:xfrm>
            <a:off x="838200" y="6356350"/>
            <a:ext cx="2743200" cy="365125"/>
          </a:xfrm>
        </p:spPr>
        <p:txBody>
          <a:bodyPr/>
          <a:lstStyle/>
          <a:p>
            <a:fld id="{1F6F0DDB-7BEB-4488-9BA5-D675AA2645F6}"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BEA0A1EB-3B00-4793-8DD2-9587FD0EBF7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3354" y="15768"/>
            <a:ext cx="7884234" cy="825480"/>
          </a:xfrm>
        </p:spPr>
        <p:txBody>
          <a:bodyPr>
            <a:normAutofit/>
          </a:bodyPr>
          <a:lstStyle>
            <a:lvl1pPr>
              <a:defRPr sz="2800">
                <a:solidFill>
                  <a:schemeClr val="tx1"/>
                </a:solidFill>
              </a:defRPr>
            </a:lvl1pPr>
          </a:lstStyle>
          <a:p>
            <a:r>
              <a:rPr lang="zh-CN" altLang="en-US"/>
              <a:t>单击此处编辑母版标题样式</a:t>
            </a:r>
            <a:endParaRPr lang="zh-CN" altLang="en-US" dirty="0"/>
          </a:p>
        </p:txBody>
      </p:sp>
      <p:sp>
        <p:nvSpPr>
          <p:cNvPr id="15" name="文本框 14"/>
          <p:cNvSpPr txBox="1"/>
          <p:nvPr userDrawn="1"/>
        </p:nvSpPr>
        <p:spPr>
          <a:xfrm>
            <a:off x="7816565" y="6211669"/>
            <a:ext cx="4375435" cy="646331"/>
          </a:xfrm>
          <a:prstGeom prst="rect">
            <a:avLst/>
          </a:prstGeom>
          <a:noFill/>
        </p:spPr>
        <p:txBody>
          <a:bodyPr wrap="square" rtlCol="0">
            <a:spAutoFit/>
          </a:bodyPr>
          <a:lstStyle/>
          <a:p>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en-US" altLang="zh-CN" sz="1200" dirty="0">
              <a:solidFill>
                <a:schemeClr val="bg1"/>
              </a:solidFill>
            </a:endParaRPr>
          </a:p>
          <a:p>
            <a:pPr marL="0" marR="0" lvl="0" indent="0" algn="l" defTabSz="1219200" rtl="0" eaLnBrk="1" fontAlgn="auto" latinLnBrk="0" hangingPunct="1">
              <a:lnSpc>
                <a:spcPct val="100000"/>
              </a:lnSpc>
              <a:spcBef>
                <a:spcPts val="0"/>
              </a:spcBef>
              <a:spcAft>
                <a:spcPts val="0"/>
              </a:spcAft>
              <a:buClrTx/>
              <a:buSzTx/>
              <a:buFontTx/>
              <a:buNone/>
              <a:defRPr/>
            </a:pPr>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en-US" altLang="zh-CN" sz="1200" dirty="0">
              <a:solidFill>
                <a:schemeClr val="bg1"/>
              </a:solidFill>
            </a:endParaRPr>
          </a:p>
          <a:p>
            <a:pPr marL="0" marR="0" lvl="0" indent="0" algn="l" defTabSz="1219200" rtl="0" eaLnBrk="1" fontAlgn="auto" latinLnBrk="0" hangingPunct="1">
              <a:lnSpc>
                <a:spcPct val="100000"/>
              </a:lnSpc>
              <a:spcBef>
                <a:spcPts val="0"/>
              </a:spcBef>
              <a:spcAft>
                <a:spcPts val="0"/>
              </a:spcAft>
              <a:buClrTx/>
              <a:buSzTx/>
              <a:buFontTx/>
              <a:buNone/>
              <a:defRPr/>
            </a:pPr>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zh-CN" altLang="en-US" sz="1200" dirty="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1" Type="http://schemas.openxmlformats.org/officeDocument/2006/relationships/slideLayout" Target="../slideLayouts/slideLayout3.xml"/><Relationship Id="rId10" Type="http://schemas.openxmlformats.org/officeDocument/2006/relationships/image" Target="../media/image2.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5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tags" Target="../tags/tag5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png"/><Relationship Id="rId1"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image" Target="../media/image42.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7" Type="http://schemas.openxmlformats.org/officeDocument/2006/relationships/slideLayout" Target="../slideLayouts/slideLayout6.xml"/><Relationship Id="rId16" Type="http://schemas.openxmlformats.org/officeDocument/2006/relationships/image" Target="../media/image2.png"/><Relationship Id="rId15" Type="http://schemas.openxmlformats.org/officeDocument/2006/relationships/image" Target="../media/image61.png"/><Relationship Id="rId14" Type="http://schemas.openxmlformats.org/officeDocument/2006/relationships/image" Target="../media/image60.png"/><Relationship Id="rId13" Type="http://schemas.openxmlformats.org/officeDocument/2006/relationships/image" Target="../media/image59.png"/><Relationship Id="rId12" Type="http://schemas.openxmlformats.org/officeDocument/2006/relationships/image" Target="../media/image58.png"/><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slideLayout" Target="../slideLayouts/slideLayout1.xml"/><Relationship Id="rId13" Type="http://schemas.openxmlformats.org/officeDocument/2006/relationships/image" Target="../media/image2.png"/><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8" Type="http://schemas.openxmlformats.org/officeDocument/2006/relationships/slideLayout" Target="../slideLayouts/slideLayout1.xml"/><Relationship Id="rId17" Type="http://schemas.openxmlformats.org/officeDocument/2006/relationships/image" Target="../media/image2.png"/><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4" Type="http://schemas.openxmlformats.org/officeDocument/2006/relationships/slideLayout" Target="../slideLayouts/slideLayout1.xml"/><Relationship Id="rId23" Type="http://schemas.openxmlformats.org/officeDocument/2006/relationships/image" Target="../media/image2.png"/><Relationship Id="rId22" Type="http://schemas.openxmlformats.org/officeDocument/2006/relationships/tags" Target="../tags/tag50.xml"/><Relationship Id="rId21" Type="http://schemas.openxmlformats.org/officeDocument/2006/relationships/tags" Target="../tags/tag49.xml"/><Relationship Id="rId20" Type="http://schemas.openxmlformats.org/officeDocument/2006/relationships/tags" Target="../tags/tag48.xml"/><Relationship Id="rId2" Type="http://schemas.openxmlformats.org/officeDocument/2006/relationships/tags" Target="../tags/tag30.xml"/><Relationship Id="rId19" Type="http://schemas.openxmlformats.org/officeDocument/2006/relationships/tags" Target="../tags/tag47.xml"/><Relationship Id="rId18" Type="http://schemas.openxmlformats.org/officeDocument/2006/relationships/tags" Target="../tags/tag46.xml"/><Relationship Id="rId17" Type="http://schemas.openxmlformats.org/officeDocument/2006/relationships/tags" Target="../tags/tag45.xml"/><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2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accent1">
                  <a:lumMod val="75000"/>
                  <a:alpha val="70000"/>
                </a:schemeClr>
              </a:gs>
              <a:gs pos="90000">
                <a:schemeClr val="accent1">
                  <a:lumMod val="50000"/>
                  <a:alpha val="0"/>
                </a:schemeClr>
              </a:gs>
            </a:gsLst>
            <a:lin ang="5400000" scaled="0"/>
          </a:gra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961050" y="1920159"/>
            <a:ext cx="706799" cy="706799"/>
          </a:xfrm>
          <a:prstGeom prst="ellipse">
            <a:avLst/>
          </a:prstGeom>
          <a:solidFill>
            <a:schemeClr val="accent2">
              <a:alpha val="32000"/>
            </a:schemeClr>
          </a:solidFill>
          <a:ln w="3175" cap="sq">
            <a:noFill/>
            <a:miter/>
          </a:ln>
          <a:effectLst/>
        </p:spPr>
        <p:txBody>
          <a:bodyPr vert="horz" wrap="square" lIns="91440" tIns="45720" rIns="91440" bIns="45720" rtlCol="0" anchor="ctr"/>
          <a:lstStyle/>
          <a:p>
            <a:pPr algn="ctr"/>
            <a:endParaRPr kumimoji="1" lang="zh-CN" altLang="en-US"/>
          </a:p>
        </p:txBody>
      </p:sp>
      <p:sp>
        <p:nvSpPr>
          <p:cNvPr id="5" name="标题 1"/>
          <p:cNvSpPr txBox="1"/>
          <p:nvPr/>
        </p:nvSpPr>
        <p:spPr>
          <a:xfrm>
            <a:off x="8166782" y="1194306"/>
            <a:ext cx="763030" cy="763030"/>
          </a:xfrm>
          <a:prstGeom prst="ellipse">
            <a:avLst/>
          </a:prstGeom>
          <a:solidFill>
            <a:schemeClr val="accent3">
              <a:alpha val="18000"/>
            </a:schemeClr>
          </a:solidFill>
          <a:ln w="3175" cap="sq">
            <a:noFill/>
            <a:miter/>
          </a:ln>
          <a:effectLst/>
        </p:spPr>
        <p:txBody>
          <a:bodyPr vert="horz" wrap="square" lIns="91440" tIns="45720" rIns="91440" bIns="45720" rtlCol="0" anchor="ctr"/>
          <a:lstStyle/>
          <a:p>
            <a:pPr algn="ctr"/>
            <a:endParaRPr kumimoji="1" lang="zh-CN" altLang="en-US"/>
          </a:p>
        </p:txBody>
      </p:sp>
      <p:sp>
        <p:nvSpPr>
          <p:cNvPr id="7" name="标题 1"/>
          <p:cNvSpPr txBox="1"/>
          <p:nvPr/>
        </p:nvSpPr>
        <p:spPr>
          <a:xfrm>
            <a:off x="1481070" y="1194306"/>
            <a:ext cx="9118243" cy="3435650"/>
          </a:xfrm>
          <a:prstGeom prst="rect">
            <a:avLst/>
          </a:prstGeom>
          <a:noFill/>
          <a:ln>
            <a:noFill/>
          </a:ln>
        </p:spPr>
        <p:txBody>
          <a:bodyPr vert="horz" wrap="square" lIns="0" tIns="0" rIns="0" bIns="0" rtlCol="0" anchor="ctr"/>
          <a:lstStyle/>
          <a:p>
            <a:pPr algn="ctr"/>
            <a:r>
              <a:rPr kumimoji="1" lang="en-US" altLang="zh-CN" sz="7700">
                <a:ln w="12700">
                  <a:noFill/>
                </a:ln>
                <a:gradFill>
                  <a:gsLst>
                    <a:gs pos="51000">
                      <a:schemeClr val="bg1"/>
                    </a:gs>
                    <a:gs pos="100000">
                      <a:schemeClr val="accent1"/>
                    </a:gs>
                  </a:gsLst>
                  <a:lin ang="5400000" scaled="1"/>
                </a:gradFill>
                <a:latin typeface="YouSheBiaoTiHei" panose="00000500000000000000" charset="-122"/>
                <a:ea typeface="YouSheBiaoTiHei" panose="00000500000000000000" charset="-122"/>
                <a:cs typeface="YouSheBiaoTiHei" panose="00000500000000000000" charset="-122"/>
              </a:rPr>
              <a:t>装备制造业企业</a:t>
            </a:r>
            <a:endParaRPr kumimoji="1" lang="en-US" altLang="zh-CN" sz="7700">
              <a:ln w="12700">
                <a:noFill/>
              </a:ln>
              <a:gradFill>
                <a:gsLst>
                  <a:gs pos="51000">
                    <a:schemeClr val="bg1"/>
                  </a:gs>
                  <a:gs pos="100000">
                    <a:schemeClr val="accent1"/>
                  </a:gs>
                </a:gsLst>
                <a:lin ang="5400000" scaled="1"/>
              </a:gradFill>
              <a:latin typeface="YouSheBiaoTiHei" panose="00000500000000000000" charset="-122"/>
              <a:ea typeface="YouSheBiaoTiHei" panose="00000500000000000000" charset="-122"/>
              <a:cs typeface="YouSheBiaoTiHei" panose="00000500000000000000" charset="-122"/>
            </a:endParaRPr>
          </a:p>
          <a:p>
            <a:pPr algn="ctr"/>
            <a:r>
              <a:rPr kumimoji="1" lang="en-US" altLang="zh-CN" sz="7700">
                <a:ln w="12700">
                  <a:noFill/>
                </a:ln>
                <a:gradFill>
                  <a:gsLst>
                    <a:gs pos="51000">
                      <a:schemeClr val="bg1"/>
                    </a:gs>
                    <a:gs pos="100000">
                      <a:schemeClr val="accent1"/>
                    </a:gs>
                  </a:gsLst>
                  <a:lin ang="5400000" scaled="1"/>
                </a:gradFill>
                <a:latin typeface="YouSheBiaoTiHei" panose="00000500000000000000" charset="-122"/>
                <a:ea typeface="YouSheBiaoTiHei" panose="00000500000000000000" charset="-122"/>
                <a:cs typeface="YouSheBiaoTiHei" panose="00000500000000000000" charset="-122"/>
              </a:rPr>
              <a:t>智能制造</a:t>
            </a:r>
            <a:endParaRPr kumimoji="1" lang="zh-CN" altLang="en-US"/>
          </a:p>
        </p:txBody>
      </p:sp>
      <p:pic>
        <p:nvPicPr>
          <p:cNvPr id="6" name="图片 5"/>
          <p:cNvPicPr>
            <a:picLocks noChangeAspect="1"/>
          </p:cNvPicPr>
          <p:nvPr/>
        </p:nvPicPr>
        <p:blipFill>
          <a:blip r:embed="rId2"/>
          <a:stretch>
            <a:fillRect/>
          </a:stretch>
        </p:blipFill>
        <p:spPr>
          <a:xfrm>
            <a:off x="9840595" y="-27305"/>
            <a:ext cx="2351405" cy="8045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6"/>
          <p:cNvGrpSpPr/>
          <p:nvPr/>
        </p:nvGrpSpPr>
        <p:grpSpPr>
          <a:xfrm rot="0">
            <a:off x="454963" y="93878"/>
            <a:ext cx="10641129" cy="914400"/>
            <a:chOff x="454963" y="93878"/>
            <a:chExt cx="10641129" cy="914400"/>
          </a:xfrm>
        </p:grpSpPr>
        <p:sp>
          <p:nvSpPr>
            <p:cNvPr id="27" name="AutoShape 27"/>
            <p:cNvSpPr/>
            <p:nvPr/>
          </p:nvSpPr>
          <p:spPr>
            <a:xfrm>
              <a:off x="454963" y="331168"/>
              <a:ext cx="84147" cy="84147"/>
            </a:xfrm>
            <a:prstGeom prst="ellipse">
              <a:avLst/>
            </a:prstGeom>
            <a:solidFill>
              <a:schemeClr val="accent1">
                <a:alpha val="100000"/>
              </a:schemeClr>
            </a:solidFill>
          </p:spPr>
          <p:txBody>
            <a:bodyPr/>
            <a:p/>
          </p:txBody>
        </p:sp>
        <p:sp>
          <p:nvSpPr>
            <p:cNvPr id="28" name="AutoShape 28"/>
            <p:cNvSpPr/>
            <p:nvPr/>
          </p:nvSpPr>
          <p:spPr>
            <a:xfrm>
              <a:off x="575049" y="337743"/>
              <a:ext cx="78137" cy="78137"/>
            </a:xfrm>
            <a:prstGeom prst="ellipse">
              <a:avLst/>
            </a:prstGeom>
            <a:solidFill>
              <a:schemeClr val="accent1">
                <a:alpha val="80000"/>
              </a:schemeClr>
            </a:solidFill>
          </p:spPr>
          <p:txBody>
            <a:bodyPr/>
            <a:p/>
          </p:txBody>
        </p:sp>
        <p:sp>
          <p:nvSpPr>
            <p:cNvPr id="29" name="AutoShape 29"/>
            <p:cNvSpPr/>
            <p:nvPr/>
          </p:nvSpPr>
          <p:spPr>
            <a:xfrm>
              <a:off x="689125" y="339460"/>
              <a:ext cx="74704" cy="74704"/>
            </a:xfrm>
            <a:prstGeom prst="ellipse">
              <a:avLst/>
            </a:prstGeom>
            <a:solidFill>
              <a:schemeClr val="accent1">
                <a:alpha val="60000"/>
              </a:schemeClr>
            </a:solidFill>
          </p:spPr>
          <p:txBody>
            <a:bodyPr/>
            <a:p/>
          </p:txBody>
        </p:sp>
        <p:sp>
          <p:nvSpPr>
            <p:cNvPr id="30" name="AutoShape 30"/>
            <p:cNvSpPr/>
            <p:nvPr/>
          </p:nvSpPr>
          <p:spPr>
            <a:xfrm>
              <a:off x="799768" y="348430"/>
              <a:ext cx="69238" cy="69238"/>
            </a:xfrm>
            <a:prstGeom prst="ellipse">
              <a:avLst/>
            </a:prstGeom>
            <a:solidFill>
              <a:schemeClr val="accent1">
                <a:alpha val="40000"/>
              </a:schemeClr>
            </a:solidFill>
          </p:spPr>
          <p:txBody>
            <a:bodyPr/>
            <a:p/>
          </p:txBody>
        </p:sp>
        <p:sp>
          <p:nvSpPr>
            <p:cNvPr id="31" name="AutoShape 31"/>
            <p:cNvSpPr/>
            <p:nvPr/>
          </p:nvSpPr>
          <p:spPr>
            <a:xfrm>
              <a:off x="904945" y="344297"/>
              <a:ext cx="65594" cy="65594"/>
            </a:xfrm>
            <a:prstGeom prst="ellipse">
              <a:avLst/>
            </a:prstGeom>
            <a:solidFill>
              <a:schemeClr val="accent1">
                <a:alpha val="20000"/>
              </a:schemeClr>
            </a:solidFill>
          </p:spPr>
          <p:txBody>
            <a:bodyPr/>
            <a:p/>
          </p:txBody>
        </p:sp>
        <p:sp>
          <p:nvSpPr>
            <p:cNvPr id="32" name="AutoShape 32"/>
            <p:cNvSpPr/>
            <p:nvPr/>
          </p:nvSpPr>
          <p:spPr>
            <a:xfrm>
              <a:off x="454963" y="448942"/>
              <a:ext cx="84147" cy="84147"/>
            </a:xfrm>
            <a:prstGeom prst="ellipse">
              <a:avLst/>
            </a:prstGeom>
            <a:solidFill>
              <a:schemeClr val="accent1">
                <a:alpha val="100000"/>
              </a:schemeClr>
            </a:solidFill>
          </p:spPr>
          <p:txBody>
            <a:bodyPr/>
            <a:p/>
          </p:txBody>
        </p:sp>
        <p:sp>
          <p:nvSpPr>
            <p:cNvPr id="33" name="AutoShape 33"/>
            <p:cNvSpPr/>
            <p:nvPr/>
          </p:nvSpPr>
          <p:spPr>
            <a:xfrm>
              <a:off x="575049" y="455517"/>
              <a:ext cx="78137" cy="78137"/>
            </a:xfrm>
            <a:prstGeom prst="ellipse">
              <a:avLst/>
            </a:prstGeom>
            <a:solidFill>
              <a:schemeClr val="accent1">
                <a:alpha val="80000"/>
              </a:schemeClr>
            </a:solidFill>
          </p:spPr>
          <p:txBody>
            <a:bodyPr/>
            <a:p/>
          </p:txBody>
        </p:sp>
        <p:sp>
          <p:nvSpPr>
            <p:cNvPr id="34" name="AutoShape 34"/>
            <p:cNvSpPr/>
            <p:nvPr/>
          </p:nvSpPr>
          <p:spPr>
            <a:xfrm>
              <a:off x="689125" y="457233"/>
              <a:ext cx="74704" cy="74704"/>
            </a:xfrm>
            <a:prstGeom prst="ellipse">
              <a:avLst/>
            </a:prstGeom>
            <a:solidFill>
              <a:schemeClr val="accent1">
                <a:alpha val="60000"/>
              </a:schemeClr>
            </a:solidFill>
          </p:spPr>
          <p:txBody>
            <a:bodyPr/>
            <a:p/>
          </p:txBody>
        </p:sp>
        <p:sp>
          <p:nvSpPr>
            <p:cNvPr id="35" name="AutoShape 35"/>
            <p:cNvSpPr/>
            <p:nvPr/>
          </p:nvSpPr>
          <p:spPr>
            <a:xfrm>
              <a:off x="799768" y="466203"/>
              <a:ext cx="69238" cy="69238"/>
            </a:xfrm>
            <a:prstGeom prst="ellipse">
              <a:avLst/>
            </a:prstGeom>
            <a:solidFill>
              <a:schemeClr val="accent1">
                <a:alpha val="40000"/>
              </a:schemeClr>
            </a:solidFill>
          </p:spPr>
          <p:txBody>
            <a:bodyPr/>
            <a:p/>
          </p:txBody>
        </p:sp>
        <p:sp>
          <p:nvSpPr>
            <p:cNvPr id="36" name="AutoShape 36"/>
            <p:cNvSpPr/>
            <p:nvPr/>
          </p:nvSpPr>
          <p:spPr>
            <a:xfrm>
              <a:off x="904945" y="462070"/>
              <a:ext cx="65594" cy="65594"/>
            </a:xfrm>
            <a:prstGeom prst="ellipse">
              <a:avLst/>
            </a:prstGeom>
            <a:solidFill>
              <a:schemeClr val="accent1">
                <a:alpha val="20000"/>
              </a:schemeClr>
            </a:solidFill>
          </p:spPr>
          <p:txBody>
            <a:bodyPr/>
            <a:p/>
          </p:txBody>
        </p:sp>
        <p:sp>
          <p:nvSpPr>
            <p:cNvPr id="37" name="AutoShape 37"/>
            <p:cNvSpPr/>
            <p:nvPr/>
          </p:nvSpPr>
          <p:spPr>
            <a:xfrm>
              <a:off x="454963" y="566715"/>
              <a:ext cx="84147" cy="84147"/>
            </a:xfrm>
            <a:prstGeom prst="ellipse">
              <a:avLst/>
            </a:prstGeom>
            <a:solidFill>
              <a:schemeClr val="accent1">
                <a:alpha val="100000"/>
              </a:schemeClr>
            </a:solidFill>
          </p:spPr>
          <p:txBody>
            <a:bodyPr/>
            <a:p/>
          </p:txBody>
        </p:sp>
        <p:sp>
          <p:nvSpPr>
            <p:cNvPr id="38" name="AutoShape 38"/>
            <p:cNvSpPr/>
            <p:nvPr/>
          </p:nvSpPr>
          <p:spPr>
            <a:xfrm>
              <a:off x="575049" y="573291"/>
              <a:ext cx="78137" cy="78137"/>
            </a:xfrm>
            <a:prstGeom prst="ellipse">
              <a:avLst/>
            </a:prstGeom>
            <a:solidFill>
              <a:schemeClr val="accent1">
                <a:alpha val="80000"/>
              </a:schemeClr>
            </a:solidFill>
          </p:spPr>
          <p:txBody>
            <a:bodyPr/>
            <a:p/>
          </p:txBody>
        </p:sp>
        <p:sp>
          <p:nvSpPr>
            <p:cNvPr id="39" name="AutoShape 39"/>
            <p:cNvSpPr/>
            <p:nvPr/>
          </p:nvSpPr>
          <p:spPr>
            <a:xfrm>
              <a:off x="689125" y="575007"/>
              <a:ext cx="74704" cy="74704"/>
            </a:xfrm>
            <a:prstGeom prst="ellipse">
              <a:avLst/>
            </a:prstGeom>
            <a:solidFill>
              <a:schemeClr val="accent1">
                <a:alpha val="60000"/>
              </a:schemeClr>
            </a:solidFill>
          </p:spPr>
          <p:txBody>
            <a:bodyPr/>
            <a:p/>
          </p:txBody>
        </p:sp>
        <p:sp>
          <p:nvSpPr>
            <p:cNvPr id="40" name="AutoShape 40"/>
            <p:cNvSpPr/>
            <p:nvPr/>
          </p:nvSpPr>
          <p:spPr>
            <a:xfrm>
              <a:off x="799768" y="583977"/>
              <a:ext cx="69238" cy="69238"/>
            </a:xfrm>
            <a:prstGeom prst="ellipse">
              <a:avLst/>
            </a:prstGeom>
            <a:solidFill>
              <a:schemeClr val="accent1">
                <a:alpha val="40000"/>
              </a:schemeClr>
            </a:solidFill>
          </p:spPr>
          <p:txBody>
            <a:bodyPr/>
            <a:p/>
          </p:txBody>
        </p:sp>
        <p:sp>
          <p:nvSpPr>
            <p:cNvPr id="41" name="AutoShape 41"/>
            <p:cNvSpPr/>
            <p:nvPr/>
          </p:nvSpPr>
          <p:spPr>
            <a:xfrm>
              <a:off x="904945" y="579844"/>
              <a:ext cx="65594" cy="65594"/>
            </a:xfrm>
            <a:prstGeom prst="ellipse">
              <a:avLst/>
            </a:prstGeom>
            <a:solidFill>
              <a:schemeClr val="accent1">
                <a:alpha val="20000"/>
              </a:schemeClr>
            </a:solidFill>
          </p:spPr>
          <p:txBody>
            <a:bodyPr/>
            <a:p/>
          </p:txBody>
        </p:sp>
        <p:sp>
          <p:nvSpPr>
            <p:cNvPr id="42" name="AutoShape 42"/>
            <p:cNvSpPr/>
            <p:nvPr/>
          </p:nvSpPr>
          <p:spPr>
            <a:xfrm>
              <a:off x="454963" y="684489"/>
              <a:ext cx="84147" cy="84147"/>
            </a:xfrm>
            <a:prstGeom prst="ellipse">
              <a:avLst/>
            </a:prstGeom>
            <a:solidFill>
              <a:schemeClr val="accent1">
                <a:alpha val="100000"/>
              </a:schemeClr>
            </a:solidFill>
          </p:spPr>
          <p:txBody>
            <a:bodyPr/>
            <a:p/>
          </p:txBody>
        </p:sp>
        <p:sp>
          <p:nvSpPr>
            <p:cNvPr id="43" name="AutoShape 43"/>
            <p:cNvSpPr/>
            <p:nvPr/>
          </p:nvSpPr>
          <p:spPr>
            <a:xfrm>
              <a:off x="575049" y="691064"/>
              <a:ext cx="78137" cy="78137"/>
            </a:xfrm>
            <a:prstGeom prst="ellipse">
              <a:avLst/>
            </a:prstGeom>
            <a:solidFill>
              <a:schemeClr val="accent1">
                <a:alpha val="80000"/>
              </a:schemeClr>
            </a:solidFill>
          </p:spPr>
          <p:txBody>
            <a:bodyPr/>
            <a:p/>
          </p:txBody>
        </p:sp>
        <p:sp>
          <p:nvSpPr>
            <p:cNvPr id="44" name="AutoShape 44"/>
            <p:cNvSpPr/>
            <p:nvPr/>
          </p:nvSpPr>
          <p:spPr>
            <a:xfrm>
              <a:off x="689125" y="692781"/>
              <a:ext cx="74704" cy="74704"/>
            </a:xfrm>
            <a:prstGeom prst="ellipse">
              <a:avLst/>
            </a:prstGeom>
            <a:solidFill>
              <a:schemeClr val="accent1">
                <a:alpha val="60000"/>
              </a:schemeClr>
            </a:solidFill>
          </p:spPr>
          <p:txBody>
            <a:bodyPr/>
            <a:p/>
          </p:txBody>
        </p:sp>
        <p:sp>
          <p:nvSpPr>
            <p:cNvPr id="45" name="AutoShape 45"/>
            <p:cNvSpPr/>
            <p:nvPr/>
          </p:nvSpPr>
          <p:spPr>
            <a:xfrm>
              <a:off x="799768" y="701751"/>
              <a:ext cx="69238" cy="69238"/>
            </a:xfrm>
            <a:prstGeom prst="ellipse">
              <a:avLst/>
            </a:prstGeom>
            <a:solidFill>
              <a:schemeClr val="accent1">
                <a:alpha val="40000"/>
              </a:schemeClr>
            </a:solidFill>
          </p:spPr>
          <p:txBody>
            <a:bodyPr/>
            <a:p/>
          </p:txBody>
        </p:sp>
        <p:sp>
          <p:nvSpPr>
            <p:cNvPr id="46" name="AutoShape 46"/>
            <p:cNvSpPr/>
            <p:nvPr/>
          </p:nvSpPr>
          <p:spPr>
            <a:xfrm>
              <a:off x="904945" y="697618"/>
              <a:ext cx="65594" cy="65594"/>
            </a:xfrm>
            <a:prstGeom prst="ellipse">
              <a:avLst/>
            </a:prstGeom>
            <a:solidFill>
              <a:schemeClr val="accent1">
                <a:alpha val="20000"/>
              </a:schemeClr>
            </a:solidFill>
          </p:spPr>
          <p:txBody>
            <a:bodyPr/>
            <a:p/>
          </p:txBody>
        </p:sp>
        <p:sp>
          <p:nvSpPr>
            <p:cNvPr id="47" name="TextBox 4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rPr>
                <a:t>总体架构及组成部分</a:t>
              </a:r>
              <a:endPar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grpSp>
      <p:pic>
        <p:nvPicPr>
          <p:cNvPr id="3" name="图片 2"/>
          <p:cNvPicPr>
            <a:picLocks noChangeAspect="1"/>
          </p:cNvPicPr>
          <p:nvPr/>
        </p:nvPicPr>
        <p:blipFill>
          <a:blip r:embed="rId1"/>
          <a:stretch>
            <a:fillRect/>
          </a:stretch>
        </p:blipFill>
        <p:spPr>
          <a:xfrm>
            <a:off x="1552575" y="263525"/>
            <a:ext cx="9086850" cy="6330950"/>
          </a:xfrm>
          <a:prstGeom prst="rect">
            <a:avLst/>
          </a:prstGeom>
        </p:spPr>
      </p:pic>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6"/>
          <p:cNvGrpSpPr/>
          <p:nvPr/>
        </p:nvGrpSpPr>
        <p:grpSpPr>
          <a:xfrm rot="0">
            <a:off x="454963" y="93878"/>
            <a:ext cx="10641129" cy="914400"/>
            <a:chOff x="454963" y="93878"/>
            <a:chExt cx="10641129" cy="914400"/>
          </a:xfrm>
        </p:grpSpPr>
        <p:sp>
          <p:nvSpPr>
            <p:cNvPr id="27" name="AutoShape 27"/>
            <p:cNvSpPr/>
            <p:nvPr/>
          </p:nvSpPr>
          <p:spPr>
            <a:xfrm>
              <a:off x="454963" y="331168"/>
              <a:ext cx="84147" cy="84147"/>
            </a:xfrm>
            <a:prstGeom prst="ellipse">
              <a:avLst/>
            </a:prstGeom>
            <a:solidFill>
              <a:schemeClr val="accent1">
                <a:alpha val="100000"/>
              </a:schemeClr>
            </a:solidFill>
          </p:spPr>
          <p:txBody>
            <a:bodyPr/>
            <a:p/>
          </p:txBody>
        </p:sp>
        <p:sp>
          <p:nvSpPr>
            <p:cNvPr id="28" name="AutoShape 28"/>
            <p:cNvSpPr/>
            <p:nvPr/>
          </p:nvSpPr>
          <p:spPr>
            <a:xfrm>
              <a:off x="575049" y="337743"/>
              <a:ext cx="78137" cy="78137"/>
            </a:xfrm>
            <a:prstGeom prst="ellipse">
              <a:avLst/>
            </a:prstGeom>
            <a:solidFill>
              <a:schemeClr val="accent1">
                <a:alpha val="80000"/>
              </a:schemeClr>
            </a:solidFill>
          </p:spPr>
          <p:txBody>
            <a:bodyPr/>
            <a:p/>
          </p:txBody>
        </p:sp>
        <p:sp>
          <p:nvSpPr>
            <p:cNvPr id="29" name="AutoShape 29"/>
            <p:cNvSpPr/>
            <p:nvPr/>
          </p:nvSpPr>
          <p:spPr>
            <a:xfrm>
              <a:off x="689125" y="339460"/>
              <a:ext cx="74704" cy="74704"/>
            </a:xfrm>
            <a:prstGeom prst="ellipse">
              <a:avLst/>
            </a:prstGeom>
            <a:solidFill>
              <a:schemeClr val="accent1">
                <a:alpha val="60000"/>
              </a:schemeClr>
            </a:solidFill>
          </p:spPr>
          <p:txBody>
            <a:bodyPr/>
            <a:p/>
          </p:txBody>
        </p:sp>
        <p:sp>
          <p:nvSpPr>
            <p:cNvPr id="30" name="AutoShape 30"/>
            <p:cNvSpPr/>
            <p:nvPr/>
          </p:nvSpPr>
          <p:spPr>
            <a:xfrm>
              <a:off x="799768" y="348430"/>
              <a:ext cx="69238" cy="69238"/>
            </a:xfrm>
            <a:prstGeom prst="ellipse">
              <a:avLst/>
            </a:prstGeom>
            <a:solidFill>
              <a:schemeClr val="accent1">
                <a:alpha val="40000"/>
              </a:schemeClr>
            </a:solidFill>
          </p:spPr>
          <p:txBody>
            <a:bodyPr/>
            <a:p/>
          </p:txBody>
        </p:sp>
        <p:sp>
          <p:nvSpPr>
            <p:cNvPr id="31" name="AutoShape 31"/>
            <p:cNvSpPr/>
            <p:nvPr/>
          </p:nvSpPr>
          <p:spPr>
            <a:xfrm>
              <a:off x="904945" y="344297"/>
              <a:ext cx="65594" cy="65594"/>
            </a:xfrm>
            <a:prstGeom prst="ellipse">
              <a:avLst/>
            </a:prstGeom>
            <a:solidFill>
              <a:schemeClr val="accent1">
                <a:alpha val="20000"/>
              </a:schemeClr>
            </a:solidFill>
          </p:spPr>
          <p:txBody>
            <a:bodyPr/>
            <a:p/>
          </p:txBody>
        </p:sp>
        <p:sp>
          <p:nvSpPr>
            <p:cNvPr id="32" name="AutoShape 32"/>
            <p:cNvSpPr/>
            <p:nvPr/>
          </p:nvSpPr>
          <p:spPr>
            <a:xfrm>
              <a:off x="454963" y="448942"/>
              <a:ext cx="84147" cy="84147"/>
            </a:xfrm>
            <a:prstGeom prst="ellipse">
              <a:avLst/>
            </a:prstGeom>
            <a:solidFill>
              <a:schemeClr val="accent1">
                <a:alpha val="100000"/>
              </a:schemeClr>
            </a:solidFill>
          </p:spPr>
          <p:txBody>
            <a:bodyPr/>
            <a:p/>
          </p:txBody>
        </p:sp>
        <p:sp>
          <p:nvSpPr>
            <p:cNvPr id="33" name="AutoShape 33"/>
            <p:cNvSpPr/>
            <p:nvPr/>
          </p:nvSpPr>
          <p:spPr>
            <a:xfrm>
              <a:off x="575049" y="455517"/>
              <a:ext cx="78137" cy="78137"/>
            </a:xfrm>
            <a:prstGeom prst="ellipse">
              <a:avLst/>
            </a:prstGeom>
            <a:solidFill>
              <a:schemeClr val="accent1">
                <a:alpha val="80000"/>
              </a:schemeClr>
            </a:solidFill>
          </p:spPr>
          <p:txBody>
            <a:bodyPr/>
            <a:p/>
          </p:txBody>
        </p:sp>
        <p:sp>
          <p:nvSpPr>
            <p:cNvPr id="34" name="AutoShape 34"/>
            <p:cNvSpPr/>
            <p:nvPr/>
          </p:nvSpPr>
          <p:spPr>
            <a:xfrm>
              <a:off x="689125" y="457233"/>
              <a:ext cx="74704" cy="74704"/>
            </a:xfrm>
            <a:prstGeom prst="ellipse">
              <a:avLst/>
            </a:prstGeom>
            <a:solidFill>
              <a:schemeClr val="accent1">
                <a:alpha val="60000"/>
              </a:schemeClr>
            </a:solidFill>
          </p:spPr>
          <p:txBody>
            <a:bodyPr/>
            <a:p/>
          </p:txBody>
        </p:sp>
        <p:sp>
          <p:nvSpPr>
            <p:cNvPr id="35" name="AutoShape 35"/>
            <p:cNvSpPr/>
            <p:nvPr/>
          </p:nvSpPr>
          <p:spPr>
            <a:xfrm>
              <a:off x="799768" y="466203"/>
              <a:ext cx="69238" cy="69238"/>
            </a:xfrm>
            <a:prstGeom prst="ellipse">
              <a:avLst/>
            </a:prstGeom>
            <a:solidFill>
              <a:schemeClr val="accent1">
                <a:alpha val="40000"/>
              </a:schemeClr>
            </a:solidFill>
          </p:spPr>
          <p:txBody>
            <a:bodyPr/>
            <a:p/>
          </p:txBody>
        </p:sp>
        <p:sp>
          <p:nvSpPr>
            <p:cNvPr id="36" name="AutoShape 36"/>
            <p:cNvSpPr/>
            <p:nvPr/>
          </p:nvSpPr>
          <p:spPr>
            <a:xfrm>
              <a:off x="904945" y="462070"/>
              <a:ext cx="65594" cy="65594"/>
            </a:xfrm>
            <a:prstGeom prst="ellipse">
              <a:avLst/>
            </a:prstGeom>
            <a:solidFill>
              <a:schemeClr val="accent1">
                <a:alpha val="20000"/>
              </a:schemeClr>
            </a:solidFill>
          </p:spPr>
          <p:txBody>
            <a:bodyPr/>
            <a:p/>
          </p:txBody>
        </p:sp>
        <p:sp>
          <p:nvSpPr>
            <p:cNvPr id="37" name="AutoShape 37"/>
            <p:cNvSpPr/>
            <p:nvPr/>
          </p:nvSpPr>
          <p:spPr>
            <a:xfrm>
              <a:off x="454963" y="566715"/>
              <a:ext cx="84147" cy="84147"/>
            </a:xfrm>
            <a:prstGeom prst="ellipse">
              <a:avLst/>
            </a:prstGeom>
            <a:solidFill>
              <a:schemeClr val="accent1">
                <a:alpha val="100000"/>
              </a:schemeClr>
            </a:solidFill>
          </p:spPr>
          <p:txBody>
            <a:bodyPr/>
            <a:p/>
          </p:txBody>
        </p:sp>
        <p:sp>
          <p:nvSpPr>
            <p:cNvPr id="38" name="AutoShape 38"/>
            <p:cNvSpPr/>
            <p:nvPr/>
          </p:nvSpPr>
          <p:spPr>
            <a:xfrm>
              <a:off x="575049" y="573291"/>
              <a:ext cx="78137" cy="78137"/>
            </a:xfrm>
            <a:prstGeom prst="ellipse">
              <a:avLst/>
            </a:prstGeom>
            <a:solidFill>
              <a:schemeClr val="accent1">
                <a:alpha val="80000"/>
              </a:schemeClr>
            </a:solidFill>
          </p:spPr>
          <p:txBody>
            <a:bodyPr/>
            <a:p/>
          </p:txBody>
        </p:sp>
        <p:sp>
          <p:nvSpPr>
            <p:cNvPr id="39" name="AutoShape 39"/>
            <p:cNvSpPr/>
            <p:nvPr/>
          </p:nvSpPr>
          <p:spPr>
            <a:xfrm>
              <a:off x="689125" y="575007"/>
              <a:ext cx="74704" cy="74704"/>
            </a:xfrm>
            <a:prstGeom prst="ellipse">
              <a:avLst/>
            </a:prstGeom>
            <a:solidFill>
              <a:schemeClr val="accent1">
                <a:alpha val="60000"/>
              </a:schemeClr>
            </a:solidFill>
          </p:spPr>
          <p:txBody>
            <a:bodyPr/>
            <a:p/>
          </p:txBody>
        </p:sp>
        <p:sp>
          <p:nvSpPr>
            <p:cNvPr id="40" name="AutoShape 40"/>
            <p:cNvSpPr/>
            <p:nvPr/>
          </p:nvSpPr>
          <p:spPr>
            <a:xfrm>
              <a:off x="799768" y="583977"/>
              <a:ext cx="69238" cy="69238"/>
            </a:xfrm>
            <a:prstGeom prst="ellipse">
              <a:avLst/>
            </a:prstGeom>
            <a:solidFill>
              <a:schemeClr val="accent1">
                <a:alpha val="40000"/>
              </a:schemeClr>
            </a:solidFill>
          </p:spPr>
          <p:txBody>
            <a:bodyPr/>
            <a:p/>
          </p:txBody>
        </p:sp>
        <p:sp>
          <p:nvSpPr>
            <p:cNvPr id="41" name="AutoShape 41"/>
            <p:cNvSpPr/>
            <p:nvPr/>
          </p:nvSpPr>
          <p:spPr>
            <a:xfrm>
              <a:off x="904945" y="579844"/>
              <a:ext cx="65594" cy="65594"/>
            </a:xfrm>
            <a:prstGeom prst="ellipse">
              <a:avLst/>
            </a:prstGeom>
            <a:solidFill>
              <a:schemeClr val="accent1">
                <a:alpha val="20000"/>
              </a:schemeClr>
            </a:solidFill>
          </p:spPr>
          <p:txBody>
            <a:bodyPr/>
            <a:p/>
          </p:txBody>
        </p:sp>
        <p:sp>
          <p:nvSpPr>
            <p:cNvPr id="42" name="AutoShape 42"/>
            <p:cNvSpPr/>
            <p:nvPr/>
          </p:nvSpPr>
          <p:spPr>
            <a:xfrm>
              <a:off x="454963" y="684489"/>
              <a:ext cx="84147" cy="84147"/>
            </a:xfrm>
            <a:prstGeom prst="ellipse">
              <a:avLst/>
            </a:prstGeom>
            <a:solidFill>
              <a:schemeClr val="accent1">
                <a:alpha val="100000"/>
              </a:schemeClr>
            </a:solidFill>
          </p:spPr>
          <p:txBody>
            <a:bodyPr/>
            <a:p/>
          </p:txBody>
        </p:sp>
        <p:sp>
          <p:nvSpPr>
            <p:cNvPr id="43" name="AutoShape 43"/>
            <p:cNvSpPr/>
            <p:nvPr/>
          </p:nvSpPr>
          <p:spPr>
            <a:xfrm>
              <a:off x="575049" y="691064"/>
              <a:ext cx="78137" cy="78137"/>
            </a:xfrm>
            <a:prstGeom prst="ellipse">
              <a:avLst/>
            </a:prstGeom>
            <a:solidFill>
              <a:schemeClr val="accent1">
                <a:alpha val="80000"/>
              </a:schemeClr>
            </a:solidFill>
          </p:spPr>
          <p:txBody>
            <a:bodyPr/>
            <a:p/>
          </p:txBody>
        </p:sp>
        <p:sp>
          <p:nvSpPr>
            <p:cNvPr id="44" name="AutoShape 44"/>
            <p:cNvSpPr/>
            <p:nvPr/>
          </p:nvSpPr>
          <p:spPr>
            <a:xfrm>
              <a:off x="689125" y="692781"/>
              <a:ext cx="74704" cy="74704"/>
            </a:xfrm>
            <a:prstGeom prst="ellipse">
              <a:avLst/>
            </a:prstGeom>
            <a:solidFill>
              <a:schemeClr val="accent1">
                <a:alpha val="60000"/>
              </a:schemeClr>
            </a:solidFill>
          </p:spPr>
          <p:txBody>
            <a:bodyPr/>
            <a:p/>
          </p:txBody>
        </p:sp>
        <p:sp>
          <p:nvSpPr>
            <p:cNvPr id="45" name="AutoShape 45"/>
            <p:cNvSpPr/>
            <p:nvPr/>
          </p:nvSpPr>
          <p:spPr>
            <a:xfrm>
              <a:off x="799768" y="701751"/>
              <a:ext cx="69238" cy="69238"/>
            </a:xfrm>
            <a:prstGeom prst="ellipse">
              <a:avLst/>
            </a:prstGeom>
            <a:solidFill>
              <a:schemeClr val="accent1">
                <a:alpha val="40000"/>
              </a:schemeClr>
            </a:solidFill>
          </p:spPr>
          <p:txBody>
            <a:bodyPr/>
            <a:p/>
          </p:txBody>
        </p:sp>
        <p:sp>
          <p:nvSpPr>
            <p:cNvPr id="46" name="AutoShape 46"/>
            <p:cNvSpPr/>
            <p:nvPr/>
          </p:nvSpPr>
          <p:spPr>
            <a:xfrm>
              <a:off x="904945" y="697618"/>
              <a:ext cx="65594" cy="65594"/>
            </a:xfrm>
            <a:prstGeom prst="ellipse">
              <a:avLst/>
            </a:prstGeom>
            <a:solidFill>
              <a:schemeClr val="accent1">
                <a:alpha val="20000"/>
              </a:schemeClr>
            </a:solidFill>
          </p:spPr>
          <p:txBody>
            <a:bodyPr/>
            <a:p/>
          </p:txBody>
        </p:sp>
        <p:sp>
          <p:nvSpPr>
            <p:cNvPr id="47" name="TextBox 4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rPr>
                <a:t>总体架构及组成部分</a:t>
              </a:r>
              <a:endPar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grpSp>
      <p:pic>
        <p:nvPicPr>
          <p:cNvPr id="2" name="图片 1"/>
          <p:cNvPicPr>
            <a:picLocks noChangeAspect="1"/>
          </p:cNvPicPr>
          <p:nvPr/>
        </p:nvPicPr>
        <p:blipFill>
          <a:blip r:embed="rId1"/>
          <a:stretch>
            <a:fillRect/>
          </a:stretch>
        </p:blipFill>
        <p:spPr>
          <a:xfrm>
            <a:off x="1015365" y="188595"/>
            <a:ext cx="9340850" cy="6324600"/>
          </a:xfrm>
          <a:prstGeom prst="rect">
            <a:avLst/>
          </a:prstGeom>
        </p:spPr>
      </p:pic>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信息化企业应用</a:t>
            </a:r>
            <a:endParaRPr lang="zh-CN" altLang="en-US" dirty="0"/>
          </a:p>
        </p:txBody>
      </p:sp>
      <p:grpSp>
        <p:nvGrpSpPr>
          <p:cNvPr id="3" name="组合 85"/>
          <p:cNvGrpSpPr/>
          <p:nvPr/>
        </p:nvGrpSpPr>
        <p:grpSpPr bwMode="auto">
          <a:xfrm>
            <a:off x="2826823" y="2463197"/>
            <a:ext cx="5795963" cy="2827337"/>
            <a:chOff x="1835150" y="2501900"/>
            <a:chExt cx="5795963" cy="2826661"/>
          </a:xfrm>
        </p:grpSpPr>
        <p:grpSp>
          <p:nvGrpSpPr>
            <p:cNvPr id="4" name="组合 118"/>
            <p:cNvGrpSpPr/>
            <p:nvPr/>
          </p:nvGrpSpPr>
          <p:grpSpPr bwMode="auto">
            <a:xfrm>
              <a:off x="1835150" y="2501900"/>
              <a:ext cx="5795963" cy="2826661"/>
              <a:chOff x="1835150" y="2501900"/>
              <a:chExt cx="5795963" cy="2826661"/>
            </a:xfrm>
          </p:grpSpPr>
          <p:grpSp>
            <p:nvGrpSpPr>
              <p:cNvPr id="33" name="组合 117"/>
              <p:cNvGrpSpPr/>
              <p:nvPr/>
            </p:nvGrpSpPr>
            <p:grpSpPr bwMode="auto">
              <a:xfrm>
                <a:off x="2200275" y="2501900"/>
                <a:ext cx="5430838" cy="2826661"/>
                <a:chOff x="2200275" y="2501900"/>
                <a:chExt cx="5430838" cy="2826661"/>
              </a:xfrm>
            </p:grpSpPr>
            <p:sp>
              <p:nvSpPr>
                <p:cNvPr id="35" name="AutoShape 14"/>
                <p:cNvSpPr>
                  <a:spLocks noChangeArrowheads="1"/>
                </p:cNvSpPr>
                <p:nvPr/>
              </p:nvSpPr>
              <p:spPr bwMode="auto">
                <a:xfrm rot="14093529">
                  <a:off x="5207141" y="1754047"/>
                  <a:ext cx="1168121" cy="2663825"/>
                </a:xfrm>
                <a:prstGeom prst="triangle">
                  <a:avLst>
                    <a:gd name="adj" fmla="val 50000"/>
                  </a:avLst>
                </a:prstGeom>
                <a:gradFill rotWithShape="1">
                  <a:gsLst>
                    <a:gs pos="0">
                      <a:srgbClr val="C0C0C0">
                        <a:gamma/>
                        <a:tint val="0"/>
                        <a:invGamma/>
                        <a:alpha val="2000"/>
                      </a:srgbClr>
                    </a:gs>
                    <a:gs pos="100000">
                      <a:srgbClr val="C0C0C0">
                        <a:alpha val="35001"/>
                      </a:srgbClr>
                    </a:gs>
                  </a:gsLst>
                  <a:lin ang="5400000" scaled="1"/>
                </a:gradFill>
                <a:ln w="9525" algn="ctr">
                  <a:noFill/>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36" name="AutoShape 15"/>
                <p:cNvSpPr>
                  <a:spLocks noChangeArrowheads="1"/>
                </p:cNvSpPr>
                <p:nvPr/>
              </p:nvSpPr>
              <p:spPr bwMode="auto">
                <a:xfrm rot="7506471" flipV="1">
                  <a:off x="5207141" y="3401478"/>
                  <a:ext cx="1168121" cy="2663825"/>
                </a:xfrm>
                <a:prstGeom prst="triangle">
                  <a:avLst>
                    <a:gd name="adj" fmla="val 50000"/>
                  </a:avLst>
                </a:prstGeom>
                <a:gradFill rotWithShape="1">
                  <a:gsLst>
                    <a:gs pos="0">
                      <a:srgbClr val="C0C0C0">
                        <a:gamma/>
                        <a:tint val="0"/>
                        <a:invGamma/>
                        <a:alpha val="2000"/>
                      </a:srgbClr>
                    </a:gs>
                    <a:gs pos="100000">
                      <a:srgbClr val="C0C0C0">
                        <a:alpha val="35001"/>
                      </a:srgbClr>
                    </a:gs>
                  </a:gsLst>
                  <a:lin ang="5400000" scaled="1"/>
                </a:gradFill>
                <a:ln w="9525" algn="ctr">
                  <a:noFill/>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37" name="AutoShape 16"/>
                <p:cNvSpPr>
                  <a:spLocks noChangeArrowheads="1"/>
                </p:cNvSpPr>
                <p:nvPr/>
              </p:nvSpPr>
              <p:spPr bwMode="auto">
                <a:xfrm rot="16200000">
                  <a:off x="5715141" y="2573001"/>
                  <a:ext cx="1168121" cy="2663825"/>
                </a:xfrm>
                <a:prstGeom prst="triangle">
                  <a:avLst>
                    <a:gd name="adj" fmla="val 50000"/>
                  </a:avLst>
                </a:prstGeom>
                <a:gradFill rotWithShape="1">
                  <a:gsLst>
                    <a:gs pos="0">
                      <a:srgbClr val="C0C0C0">
                        <a:gamma/>
                        <a:tint val="0"/>
                        <a:invGamma/>
                        <a:alpha val="2000"/>
                      </a:srgbClr>
                    </a:gs>
                    <a:gs pos="100000">
                      <a:srgbClr val="C0C0C0">
                        <a:alpha val="35001"/>
                      </a:srgbClr>
                    </a:gs>
                  </a:gsLst>
                  <a:lin ang="5400000" scaled="1"/>
                </a:gradFill>
                <a:ln w="9525" algn="ctr">
                  <a:noFill/>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38" name="AutoShape 17"/>
                <p:cNvSpPr>
                  <a:spLocks noChangeArrowheads="1"/>
                </p:cNvSpPr>
                <p:nvPr/>
              </p:nvSpPr>
              <p:spPr bwMode="auto">
                <a:xfrm rot="7506471" flipH="1">
                  <a:off x="2948128" y="1754047"/>
                  <a:ext cx="1168121" cy="2663825"/>
                </a:xfrm>
                <a:prstGeom prst="triangle">
                  <a:avLst>
                    <a:gd name="adj" fmla="val 50000"/>
                  </a:avLst>
                </a:prstGeom>
                <a:gradFill rotWithShape="1">
                  <a:gsLst>
                    <a:gs pos="0">
                      <a:srgbClr val="C0C0C0">
                        <a:gamma/>
                        <a:tint val="0"/>
                        <a:invGamma/>
                        <a:alpha val="2000"/>
                      </a:srgbClr>
                    </a:gs>
                    <a:gs pos="100000">
                      <a:srgbClr val="C0C0C0">
                        <a:alpha val="35001"/>
                      </a:srgbClr>
                    </a:gs>
                  </a:gsLst>
                  <a:lin ang="5400000" scaled="1"/>
                </a:gradFill>
                <a:ln w="9525" algn="ctr">
                  <a:noFill/>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39" name="AutoShape 18"/>
                <p:cNvSpPr>
                  <a:spLocks noChangeArrowheads="1"/>
                </p:cNvSpPr>
                <p:nvPr/>
              </p:nvSpPr>
              <p:spPr bwMode="auto">
                <a:xfrm rot="14093529" flipH="1" flipV="1">
                  <a:off x="3056078" y="3412588"/>
                  <a:ext cx="1168121" cy="2663825"/>
                </a:xfrm>
                <a:prstGeom prst="triangle">
                  <a:avLst>
                    <a:gd name="adj" fmla="val 50000"/>
                  </a:avLst>
                </a:prstGeom>
                <a:gradFill rotWithShape="1">
                  <a:gsLst>
                    <a:gs pos="0">
                      <a:srgbClr val="C0C0C0">
                        <a:gamma/>
                        <a:tint val="0"/>
                        <a:invGamma/>
                        <a:alpha val="2000"/>
                      </a:srgbClr>
                    </a:gs>
                    <a:gs pos="100000">
                      <a:srgbClr val="C0C0C0">
                        <a:alpha val="35001"/>
                      </a:srgbClr>
                    </a:gs>
                  </a:gsLst>
                  <a:lin ang="5400000" scaled="1"/>
                </a:gradFill>
                <a:ln w="9525" algn="ctr">
                  <a:noFill/>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sp>
            <p:nvSpPr>
              <p:cNvPr id="34" name="AutoShape 19"/>
              <p:cNvSpPr>
                <a:spLocks noChangeArrowheads="1"/>
              </p:cNvSpPr>
              <p:nvPr/>
            </p:nvSpPr>
            <p:spPr bwMode="auto">
              <a:xfrm rot="5400000" flipH="1">
                <a:off x="2583003" y="2573001"/>
                <a:ext cx="1168121" cy="2663825"/>
              </a:xfrm>
              <a:prstGeom prst="triangle">
                <a:avLst>
                  <a:gd name="adj" fmla="val 50000"/>
                </a:avLst>
              </a:prstGeom>
              <a:gradFill rotWithShape="1">
                <a:gsLst>
                  <a:gs pos="0">
                    <a:srgbClr val="C0C0C0">
                      <a:gamma/>
                      <a:tint val="0"/>
                      <a:invGamma/>
                      <a:alpha val="2000"/>
                    </a:srgbClr>
                  </a:gs>
                  <a:gs pos="100000">
                    <a:srgbClr val="C0C0C0">
                      <a:alpha val="35001"/>
                    </a:srgbClr>
                  </a:gs>
                </a:gsLst>
                <a:lin ang="5400000" scaled="1"/>
              </a:gradFill>
              <a:ln w="9525" algn="ctr">
                <a:noFill/>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grpSp>
          <p:nvGrpSpPr>
            <p:cNvPr id="5" name="组合 119"/>
            <p:cNvGrpSpPr/>
            <p:nvPr/>
          </p:nvGrpSpPr>
          <p:grpSpPr bwMode="auto">
            <a:xfrm>
              <a:off x="3216275" y="3068638"/>
              <a:ext cx="2832100" cy="1544637"/>
              <a:chOff x="3216275" y="3068638"/>
              <a:chExt cx="2832100" cy="1544637"/>
            </a:xfrm>
          </p:grpSpPr>
          <p:sp>
            <p:nvSpPr>
              <p:cNvPr id="6" name="Oval 20"/>
              <p:cNvSpPr>
                <a:spLocks noChangeArrowheads="1"/>
              </p:cNvSpPr>
              <p:nvPr/>
            </p:nvSpPr>
            <p:spPr bwMode="auto">
              <a:xfrm>
                <a:off x="3216275" y="3571619"/>
                <a:ext cx="2832100" cy="1041151"/>
              </a:xfrm>
              <a:prstGeom prst="ellipse">
                <a:avLst/>
              </a:prstGeom>
              <a:gradFill rotWithShape="1">
                <a:gsLst>
                  <a:gs pos="0">
                    <a:srgbClr val="C0C0C0"/>
                  </a:gs>
                  <a:gs pos="50000">
                    <a:srgbClr val="EAEAEA"/>
                  </a:gs>
                  <a:gs pos="100000">
                    <a:srgbClr val="C0C0C0"/>
                  </a:gs>
                </a:gsLst>
                <a:lin ang="0" scaled="1"/>
              </a:gradFill>
              <a:ln w="9525">
                <a:round/>
              </a:ln>
              <a:scene3d>
                <a:camera prst="legacyPerspectiveBottom"/>
                <a:lightRig rig="legacyFlat3" dir="t"/>
              </a:scene3d>
              <a:sp3d extrusionH="430200" prstMaterial="legacyMatte">
                <a:bevelT w="13500" h="13500" prst="angle"/>
                <a:bevelB w="13500" h="13500" prst="angle"/>
                <a:extrusionClr>
                  <a:srgbClr val="B2B2B2"/>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7" name="Oval 21"/>
              <p:cNvSpPr>
                <a:spLocks noChangeArrowheads="1"/>
              </p:cNvSpPr>
              <p:nvPr/>
            </p:nvSpPr>
            <p:spPr bwMode="auto">
              <a:xfrm>
                <a:off x="3744913" y="3670020"/>
                <a:ext cx="1793875" cy="566602"/>
              </a:xfrm>
              <a:prstGeom prst="ellipse">
                <a:avLst/>
              </a:prstGeom>
              <a:gradFill rotWithShape="1">
                <a:gsLst>
                  <a:gs pos="0">
                    <a:srgbClr val="C0C0C0"/>
                  </a:gs>
                  <a:gs pos="50000">
                    <a:srgbClr val="F8F8F8"/>
                  </a:gs>
                  <a:gs pos="100000">
                    <a:srgbClr val="C0C0C0"/>
                  </a:gs>
                </a:gsLst>
                <a:lin ang="0" scaled="1"/>
              </a:gradFill>
              <a:ln w="9525">
                <a:round/>
              </a:ln>
              <a:scene3d>
                <a:camera prst="legacyPerspectiveBottom"/>
                <a:lightRig rig="legacyFlat3" dir="t"/>
              </a:scene3d>
              <a:sp3d extrusionH="227000" prstMaterial="legacyMatte">
                <a:bevelT w="13500" h="13500" prst="angle"/>
                <a:bevelB w="13500" h="13500" prst="angle"/>
                <a:extrusionClr>
                  <a:srgbClr val="C0C0C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8" name="Oval 22"/>
              <p:cNvSpPr>
                <a:spLocks noChangeArrowheads="1"/>
              </p:cNvSpPr>
              <p:nvPr/>
            </p:nvSpPr>
            <p:spPr bwMode="auto">
              <a:xfrm>
                <a:off x="3825875" y="3716046"/>
                <a:ext cx="1612900" cy="461853"/>
              </a:xfrm>
              <a:prstGeom prst="ellipse">
                <a:avLst/>
              </a:prstGeom>
              <a:gradFill rotWithShape="1">
                <a:gsLst>
                  <a:gs pos="0">
                    <a:srgbClr val="ACACAC"/>
                  </a:gs>
                  <a:gs pos="50000">
                    <a:srgbClr val="ECD2AC"/>
                  </a:gs>
                  <a:gs pos="100000">
                    <a:srgbClr val="ACACAC"/>
                  </a:gs>
                </a:gsLst>
                <a:lin ang="0" scaled="1"/>
              </a:gradFill>
              <a:ln w="9525" algn="ctr">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9" name="Rectangle 33"/>
              <p:cNvSpPr>
                <a:spLocks noChangeArrowheads="1"/>
              </p:cNvSpPr>
              <p:nvPr/>
            </p:nvSpPr>
            <p:spPr bwMode="auto">
              <a:xfrm>
                <a:off x="4476750" y="3068501"/>
                <a:ext cx="142875" cy="431697"/>
              </a:xfrm>
              <a:prstGeom prst="rect">
                <a:avLst/>
              </a:prstGeom>
              <a:gradFill rotWithShape="1">
                <a:gsLst>
                  <a:gs pos="0">
                    <a:srgbClr val="E3D741"/>
                  </a:gs>
                  <a:gs pos="100000">
                    <a:srgbClr val="E2AD42"/>
                  </a:gs>
                </a:gsLst>
                <a:lin ang="0" scaled="1"/>
              </a:gradFill>
              <a:ln w="9525">
                <a:miter lim="800000"/>
              </a:ln>
              <a:scene3d>
                <a:camera prst="legacyPerspectiveBottomLeft">
                  <a:rot lat="0" lon="19499996" rev="0"/>
                </a:camera>
                <a:lightRig rig="legacyFlat3" dir="b"/>
              </a:scene3d>
              <a:sp3d extrusionH="887400" prstMaterial="legacyMatte">
                <a:bevelT w="13500" h="13500" prst="angle"/>
                <a:bevelB w="13500" h="13500" prst="angle"/>
                <a:extrusionClr>
                  <a:srgbClr val="8F6E3D"/>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0" name="Oval 34"/>
              <p:cNvSpPr>
                <a:spLocks noChangeArrowheads="1"/>
              </p:cNvSpPr>
              <p:nvPr/>
            </p:nvSpPr>
            <p:spPr bwMode="auto">
              <a:xfrm>
                <a:off x="3825875" y="3716046"/>
                <a:ext cx="1612900" cy="461853"/>
              </a:xfrm>
              <a:prstGeom prst="ellipse">
                <a:avLst/>
              </a:prstGeom>
              <a:gradFill rotWithShape="1">
                <a:gsLst>
                  <a:gs pos="0">
                    <a:srgbClr val="CFC1B1"/>
                  </a:gs>
                  <a:gs pos="50000">
                    <a:srgbClr val="ECD2AC"/>
                  </a:gs>
                  <a:gs pos="100000">
                    <a:srgbClr val="CFC1B1"/>
                  </a:gs>
                </a:gsLst>
                <a:lin ang="0" scaled="1"/>
              </a:gradFill>
              <a:ln w="9525" algn="ctr">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1" name="AutoShape 35"/>
              <p:cNvSpPr>
                <a:spLocks noChangeArrowheads="1"/>
              </p:cNvSpPr>
              <p:nvPr/>
            </p:nvSpPr>
            <p:spPr bwMode="auto">
              <a:xfrm rot="-5400000">
                <a:off x="3948225" y="3266818"/>
                <a:ext cx="936401" cy="612775"/>
              </a:xfrm>
              <a:custGeom>
                <a:avLst/>
                <a:gdLst>
                  <a:gd name="T0" fmla="*/ 37344364 w 21600"/>
                  <a:gd name="T1" fmla="*/ 8691987 h 21600"/>
                  <a:gd name="T2" fmla="*/ 20307112 w 21600"/>
                  <a:gd name="T3" fmla="*/ 17383945 h 21600"/>
                  <a:gd name="T4" fmla="*/ 3269819 w 21600"/>
                  <a:gd name="T5" fmla="*/ 8691987 h 21600"/>
                  <a:gd name="T6" fmla="*/ 20307112 w 21600"/>
                  <a:gd name="T7" fmla="*/ 0 h 21600"/>
                  <a:gd name="T8" fmla="*/ 0 60000 65536"/>
                  <a:gd name="T9" fmla="*/ 0 60000 65536"/>
                  <a:gd name="T10" fmla="*/ 0 60000 65536"/>
                  <a:gd name="T11" fmla="*/ 0 60000 65536"/>
                  <a:gd name="T12" fmla="*/ 3539 w 21600"/>
                  <a:gd name="T13" fmla="*/ 3539 h 21600"/>
                  <a:gd name="T14" fmla="*/ 18061 w 21600"/>
                  <a:gd name="T15" fmla="*/ 18061 h 21600"/>
                </a:gdLst>
                <a:ahLst/>
                <a:cxnLst>
                  <a:cxn ang="T8">
                    <a:pos x="T0" y="T1"/>
                  </a:cxn>
                  <a:cxn ang="T9">
                    <a:pos x="T2" y="T3"/>
                  </a:cxn>
                  <a:cxn ang="T10">
                    <a:pos x="T4" y="T5"/>
                  </a:cxn>
                  <a:cxn ang="T11">
                    <a:pos x="T6" y="T7"/>
                  </a:cxn>
                </a:cxnLst>
                <a:rect l="T12" t="T13" r="T14" b="T15"/>
                <a:pathLst>
                  <a:path w="21600" h="21600">
                    <a:moveTo>
                      <a:pt x="0" y="0"/>
                    </a:moveTo>
                    <a:lnTo>
                      <a:pt x="3477" y="21600"/>
                    </a:lnTo>
                    <a:lnTo>
                      <a:pt x="18123" y="21600"/>
                    </a:lnTo>
                    <a:lnTo>
                      <a:pt x="21600" y="0"/>
                    </a:lnTo>
                    <a:close/>
                  </a:path>
                </a:pathLst>
              </a:custGeom>
              <a:gradFill rotWithShape="1">
                <a:gsLst>
                  <a:gs pos="0">
                    <a:srgbClr val="E1CE43"/>
                  </a:gs>
                  <a:gs pos="100000">
                    <a:srgbClr val="DF9817"/>
                  </a:gs>
                </a:gsLst>
                <a:lin ang="5400000" scaled="1"/>
              </a:gradFill>
              <a:ln w="9525">
                <a:miter lim="800000"/>
              </a:ln>
              <a:scene3d>
                <a:camera prst="legacyPerspectiveLeft"/>
                <a:lightRig rig="legacyFlat3" dir="b"/>
              </a:scene3d>
              <a:sp3d extrusionH="2513000" prstMaterial="legacyMatte">
                <a:bevelT w="13500" h="13500" prst="angle"/>
                <a:bevelB w="13500" h="13500" prst="angle"/>
                <a:extrusionClr>
                  <a:srgbClr val="8F6E3D"/>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2" name="AutoShape 36"/>
              <p:cNvSpPr>
                <a:spLocks noChangeArrowheads="1"/>
              </p:cNvSpPr>
              <p:nvPr/>
            </p:nvSpPr>
            <p:spPr bwMode="auto">
              <a:xfrm rot="5400000">
                <a:off x="4712556" y="3407292"/>
                <a:ext cx="522163" cy="492125"/>
              </a:xfrm>
              <a:custGeom>
                <a:avLst/>
                <a:gdLst>
                  <a:gd name="T0" fmla="*/ 12283343 w 21600"/>
                  <a:gd name="T1" fmla="*/ 5606192 h 21600"/>
                  <a:gd name="T2" fmla="*/ 6314425 w 21600"/>
                  <a:gd name="T3" fmla="*/ 11212361 h 21600"/>
                  <a:gd name="T4" fmla="*/ 345532 w 21600"/>
                  <a:gd name="T5" fmla="*/ 5606192 h 21600"/>
                  <a:gd name="T6" fmla="*/ 6314425 w 21600"/>
                  <a:gd name="T7" fmla="*/ 0 h 21600"/>
                  <a:gd name="T8" fmla="*/ 0 60000 65536"/>
                  <a:gd name="T9" fmla="*/ 0 60000 65536"/>
                  <a:gd name="T10" fmla="*/ 0 60000 65536"/>
                  <a:gd name="T11" fmla="*/ 0 60000 65536"/>
                  <a:gd name="T12" fmla="*/ 2391 w 21600"/>
                  <a:gd name="T13" fmla="*/ 2391 h 21600"/>
                  <a:gd name="T14" fmla="*/ 19209 w 21600"/>
                  <a:gd name="T15" fmla="*/ 19209 h 21600"/>
                </a:gdLst>
                <a:ahLst/>
                <a:cxnLst>
                  <a:cxn ang="T8">
                    <a:pos x="T0" y="T1"/>
                  </a:cxn>
                  <a:cxn ang="T9">
                    <a:pos x="T2" y="T3"/>
                  </a:cxn>
                  <a:cxn ang="T10">
                    <a:pos x="T4" y="T5"/>
                  </a:cxn>
                  <a:cxn ang="T11">
                    <a:pos x="T6" y="T7"/>
                  </a:cxn>
                </a:cxnLst>
                <a:rect l="T12" t="T13" r="T14" b="T15"/>
                <a:pathLst>
                  <a:path w="21600" h="21600">
                    <a:moveTo>
                      <a:pt x="0" y="0"/>
                    </a:moveTo>
                    <a:lnTo>
                      <a:pt x="1181" y="21600"/>
                    </a:lnTo>
                    <a:lnTo>
                      <a:pt x="20419" y="21600"/>
                    </a:lnTo>
                    <a:lnTo>
                      <a:pt x="21600" y="0"/>
                    </a:lnTo>
                    <a:close/>
                  </a:path>
                </a:pathLst>
              </a:custGeom>
              <a:gradFill rotWithShape="1">
                <a:gsLst>
                  <a:gs pos="0">
                    <a:srgbClr val="DF9817"/>
                  </a:gs>
                  <a:gs pos="100000">
                    <a:srgbClr val="E1CE43"/>
                  </a:gs>
                </a:gsLst>
                <a:lin ang="5400000" scaled="1"/>
              </a:gradFill>
              <a:ln w="9525">
                <a:miter lim="800000"/>
              </a:ln>
              <a:scene3d>
                <a:camera prst="legacyPerspectiveRight"/>
                <a:lightRig rig="legacyFlat3" dir="b"/>
              </a:scene3d>
              <a:sp3d extrusionH="671500" prstMaterial="legacyMatte">
                <a:bevelT w="13500" h="13500" prst="angle"/>
                <a:bevelB w="13500" h="13500" prst="angle"/>
                <a:extrusionClr>
                  <a:srgbClr val="BE9A66"/>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3" name="Rectangle 37"/>
              <p:cNvSpPr>
                <a:spLocks noChangeArrowheads="1"/>
              </p:cNvSpPr>
              <p:nvPr/>
            </p:nvSpPr>
            <p:spPr bwMode="auto">
              <a:xfrm>
                <a:off x="4187825" y="3274827"/>
                <a:ext cx="80963" cy="79356"/>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4" name="Rectangle 38"/>
              <p:cNvSpPr>
                <a:spLocks noChangeArrowheads="1"/>
              </p:cNvSpPr>
              <p:nvPr/>
            </p:nvSpPr>
            <p:spPr bwMode="auto">
              <a:xfrm>
                <a:off x="4187825" y="3398622"/>
                <a:ext cx="80963" cy="80944"/>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5" name="Rectangle 39"/>
              <p:cNvSpPr>
                <a:spLocks noChangeArrowheads="1"/>
              </p:cNvSpPr>
              <p:nvPr/>
            </p:nvSpPr>
            <p:spPr bwMode="auto">
              <a:xfrm>
                <a:off x="4187825" y="3525592"/>
                <a:ext cx="80963" cy="80944"/>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6" name="Rectangle 40"/>
              <p:cNvSpPr>
                <a:spLocks noChangeArrowheads="1"/>
              </p:cNvSpPr>
              <p:nvPr/>
            </p:nvSpPr>
            <p:spPr bwMode="auto">
              <a:xfrm>
                <a:off x="4187825" y="3652562"/>
                <a:ext cx="80963" cy="79356"/>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7" name="Rectangle 41"/>
              <p:cNvSpPr>
                <a:spLocks noChangeArrowheads="1"/>
              </p:cNvSpPr>
              <p:nvPr/>
            </p:nvSpPr>
            <p:spPr bwMode="auto">
              <a:xfrm>
                <a:off x="4187825" y="3777945"/>
                <a:ext cx="80963" cy="79356"/>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8" name="Rectangle 42"/>
              <p:cNvSpPr>
                <a:spLocks noChangeArrowheads="1"/>
              </p:cNvSpPr>
              <p:nvPr/>
            </p:nvSpPr>
            <p:spPr bwMode="auto">
              <a:xfrm>
                <a:off x="4341813" y="3289111"/>
                <a:ext cx="80962" cy="79356"/>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9" name="Rectangle 43"/>
              <p:cNvSpPr>
                <a:spLocks noChangeArrowheads="1"/>
              </p:cNvSpPr>
              <p:nvPr/>
            </p:nvSpPr>
            <p:spPr bwMode="auto">
              <a:xfrm>
                <a:off x="4341813" y="3412907"/>
                <a:ext cx="80962" cy="80943"/>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0" name="Rectangle 44"/>
              <p:cNvSpPr>
                <a:spLocks noChangeArrowheads="1"/>
              </p:cNvSpPr>
              <p:nvPr/>
            </p:nvSpPr>
            <p:spPr bwMode="auto">
              <a:xfrm>
                <a:off x="4341813" y="3666846"/>
                <a:ext cx="80962" cy="79356"/>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1" name="Rectangle 45"/>
              <p:cNvSpPr>
                <a:spLocks noChangeArrowheads="1"/>
              </p:cNvSpPr>
              <p:nvPr/>
            </p:nvSpPr>
            <p:spPr bwMode="auto">
              <a:xfrm>
                <a:off x="4481513" y="3552573"/>
                <a:ext cx="80962" cy="80943"/>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2" name="Rectangle 46"/>
              <p:cNvSpPr>
                <a:spLocks noChangeAspect="1" noChangeArrowheads="1"/>
              </p:cNvSpPr>
              <p:nvPr/>
            </p:nvSpPr>
            <p:spPr bwMode="auto">
              <a:xfrm>
                <a:off x="4921250" y="3492263"/>
                <a:ext cx="55563" cy="55549"/>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3" name="Rectangle 47"/>
              <p:cNvSpPr>
                <a:spLocks noChangeAspect="1" noChangeArrowheads="1"/>
              </p:cNvSpPr>
              <p:nvPr/>
            </p:nvSpPr>
            <p:spPr bwMode="auto">
              <a:xfrm>
                <a:off x="5019675" y="3492263"/>
                <a:ext cx="53975" cy="53962"/>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4" name="Rectangle 48"/>
              <p:cNvSpPr>
                <a:spLocks noChangeAspect="1" noChangeArrowheads="1"/>
              </p:cNvSpPr>
              <p:nvPr/>
            </p:nvSpPr>
            <p:spPr bwMode="auto">
              <a:xfrm>
                <a:off x="5116513" y="3490675"/>
                <a:ext cx="55562" cy="53962"/>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5" name="Rectangle 49"/>
              <p:cNvSpPr>
                <a:spLocks noChangeAspect="1" noChangeArrowheads="1"/>
              </p:cNvSpPr>
              <p:nvPr/>
            </p:nvSpPr>
            <p:spPr bwMode="auto">
              <a:xfrm>
                <a:off x="5019675" y="3577967"/>
                <a:ext cx="55563" cy="55549"/>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6" name="Rectangle 50"/>
              <p:cNvSpPr>
                <a:spLocks noChangeAspect="1" noChangeArrowheads="1"/>
              </p:cNvSpPr>
              <p:nvPr/>
            </p:nvSpPr>
            <p:spPr bwMode="auto">
              <a:xfrm>
                <a:off x="5118100" y="3577967"/>
                <a:ext cx="53975" cy="53962"/>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7" name="Rectangle 51"/>
              <p:cNvSpPr>
                <a:spLocks noChangeAspect="1" noChangeArrowheads="1"/>
              </p:cNvSpPr>
              <p:nvPr/>
            </p:nvSpPr>
            <p:spPr bwMode="auto">
              <a:xfrm>
                <a:off x="5118100" y="3663672"/>
                <a:ext cx="55563" cy="55549"/>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8" name="Rectangle 52"/>
              <p:cNvSpPr>
                <a:spLocks noChangeAspect="1" noChangeArrowheads="1"/>
              </p:cNvSpPr>
              <p:nvPr/>
            </p:nvSpPr>
            <p:spPr bwMode="auto">
              <a:xfrm>
                <a:off x="4632325" y="3357357"/>
                <a:ext cx="55563" cy="53962"/>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9" name="Rectangle 53"/>
              <p:cNvSpPr>
                <a:spLocks noChangeAspect="1" noChangeArrowheads="1"/>
              </p:cNvSpPr>
              <p:nvPr/>
            </p:nvSpPr>
            <p:spPr bwMode="auto">
              <a:xfrm>
                <a:off x="4633913" y="3444649"/>
                <a:ext cx="53975" cy="53962"/>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30" name="Rectangle 54"/>
              <p:cNvSpPr>
                <a:spLocks noChangeAspect="1" noChangeArrowheads="1"/>
              </p:cNvSpPr>
              <p:nvPr/>
            </p:nvSpPr>
            <p:spPr bwMode="auto">
              <a:xfrm>
                <a:off x="4633913" y="3681130"/>
                <a:ext cx="55562" cy="55550"/>
              </a:xfrm>
              <a:prstGeom prst="rect">
                <a:avLst/>
              </a:prstGeom>
              <a:solidFill>
                <a:srgbClr val="F4F09A"/>
              </a:solidFill>
              <a:ln w="9525">
                <a:noFill/>
                <a:miter lim="800000"/>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31" name="AutoShape 55"/>
              <p:cNvSpPr>
                <a:spLocks noChangeArrowheads="1"/>
              </p:cNvSpPr>
              <p:nvPr/>
            </p:nvSpPr>
            <p:spPr bwMode="auto">
              <a:xfrm rot="5400000">
                <a:off x="4935579" y="3604898"/>
                <a:ext cx="341230" cy="420688"/>
              </a:xfrm>
              <a:custGeom>
                <a:avLst/>
                <a:gdLst>
                  <a:gd name="T0" fmla="*/ 5245696 w 21600"/>
                  <a:gd name="T1" fmla="*/ 4096722 h 21600"/>
                  <a:gd name="T2" fmla="*/ 2696641 w 21600"/>
                  <a:gd name="T3" fmla="*/ 8193444 h 21600"/>
                  <a:gd name="T4" fmla="*/ 147570 w 21600"/>
                  <a:gd name="T5" fmla="*/ 4096722 h 21600"/>
                  <a:gd name="T6" fmla="*/ 2696641 w 21600"/>
                  <a:gd name="T7" fmla="*/ 0 h 21600"/>
                  <a:gd name="T8" fmla="*/ 0 60000 65536"/>
                  <a:gd name="T9" fmla="*/ 0 60000 65536"/>
                  <a:gd name="T10" fmla="*/ 0 60000 65536"/>
                  <a:gd name="T11" fmla="*/ 0 60000 65536"/>
                  <a:gd name="T12" fmla="*/ 2391 w 21600"/>
                  <a:gd name="T13" fmla="*/ 2391 h 21600"/>
                  <a:gd name="T14" fmla="*/ 19209 w 21600"/>
                  <a:gd name="T15" fmla="*/ 19209 h 21600"/>
                </a:gdLst>
                <a:ahLst/>
                <a:cxnLst>
                  <a:cxn ang="T8">
                    <a:pos x="T0" y="T1"/>
                  </a:cxn>
                  <a:cxn ang="T9">
                    <a:pos x="T2" y="T3"/>
                  </a:cxn>
                  <a:cxn ang="T10">
                    <a:pos x="T4" y="T5"/>
                  </a:cxn>
                  <a:cxn ang="T11">
                    <a:pos x="T6" y="T7"/>
                  </a:cxn>
                </a:cxnLst>
                <a:rect l="T12" t="T13" r="T14" b="T15"/>
                <a:pathLst>
                  <a:path w="21600" h="21600">
                    <a:moveTo>
                      <a:pt x="0" y="0"/>
                    </a:moveTo>
                    <a:lnTo>
                      <a:pt x="1181" y="21600"/>
                    </a:lnTo>
                    <a:lnTo>
                      <a:pt x="20419" y="21600"/>
                    </a:lnTo>
                    <a:lnTo>
                      <a:pt x="21600" y="0"/>
                    </a:lnTo>
                    <a:close/>
                  </a:path>
                </a:pathLst>
              </a:custGeom>
              <a:gradFill rotWithShape="1">
                <a:gsLst>
                  <a:gs pos="0">
                    <a:srgbClr val="AC770C"/>
                  </a:gs>
                  <a:gs pos="100000">
                    <a:srgbClr val="DAA13A"/>
                  </a:gs>
                </a:gsLst>
                <a:lin ang="5400000" scaled="1"/>
              </a:gradFill>
              <a:ln w="9525">
                <a:miter lim="800000"/>
              </a:ln>
              <a:scene3d>
                <a:camera prst="legacyPerspectiveRight"/>
                <a:lightRig rig="legacyFlat3" dir="b"/>
              </a:scene3d>
              <a:sp3d extrusionH="671500" prstMaterial="legacyMatte">
                <a:bevelT w="13500" h="13500" prst="angle"/>
                <a:bevelB w="13500" h="13500" prst="angle"/>
                <a:extrusionClr>
                  <a:srgbClr val="A17C45"/>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32" name="WordArt 64"/>
              <p:cNvSpPr>
                <a:spLocks noChangeArrowheads="1" noChangeShapeType="1" noTextEdit="1"/>
              </p:cNvSpPr>
              <p:nvPr/>
            </p:nvSpPr>
            <p:spPr bwMode="auto">
              <a:xfrm>
                <a:off x="3857620" y="4214818"/>
                <a:ext cx="1643074" cy="287335"/>
              </a:xfrm>
              <a:prstGeom prst="rect">
                <a:avLst/>
              </a:prstGeom>
            </p:spPr>
            <p:txBody>
              <a:bodyPr spcFirstLastPara="1" wrap="none" fromWordArt="1">
                <a:prstTxWarp prst="textArchDown">
                  <a:avLst>
                    <a:gd name="adj" fmla="val 338229"/>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0" cap="none" spc="0" normalizeH="0" baseline="0" noProof="0">
                    <a:ln w="9525">
                      <a:noFill/>
                      <a:round/>
                    </a:ln>
                    <a:solidFill>
                      <a:srgbClr val="0C7F5F"/>
                    </a:solidFill>
                    <a:effectLst/>
                    <a:uLnTx/>
                    <a:uFillTx/>
                    <a:latin typeface="微软雅黑" panose="020B0503020204020204" charset="-122"/>
                    <a:ea typeface="微软雅黑" panose="020B0503020204020204" charset="-122"/>
                    <a:cs typeface="+mn-cs"/>
                  </a:rPr>
                  <a:t>企 业 建设</a:t>
                </a:r>
                <a:endParaRPr kumimoji="0" lang="zh-CN" altLang="en-US" sz="1800" b="1" i="0" u="none" strike="noStrike" kern="10" cap="none" spc="0" normalizeH="0" baseline="0" noProof="0">
                  <a:ln w="9525">
                    <a:noFill/>
                    <a:round/>
                  </a:ln>
                  <a:solidFill>
                    <a:srgbClr val="0C7F5F"/>
                  </a:solidFill>
                  <a:effectLst/>
                  <a:uLnTx/>
                  <a:uFillTx/>
                  <a:latin typeface="微软雅黑" panose="020B0503020204020204" charset="-122"/>
                  <a:ea typeface="微软雅黑" panose="020B0503020204020204" charset="-122"/>
                  <a:cs typeface="+mn-cs"/>
                </a:endParaRPr>
              </a:p>
            </p:txBody>
          </p:sp>
        </p:grpSp>
      </p:grpSp>
      <p:grpSp>
        <p:nvGrpSpPr>
          <p:cNvPr id="40" name="组合 122"/>
          <p:cNvGrpSpPr/>
          <p:nvPr/>
        </p:nvGrpSpPr>
        <p:grpSpPr bwMode="auto">
          <a:xfrm>
            <a:off x="1848923" y="1328134"/>
            <a:ext cx="2882900" cy="1563688"/>
            <a:chOff x="6215074" y="1428736"/>
            <a:chExt cx="2955413" cy="1706184"/>
          </a:xfrm>
        </p:grpSpPr>
        <p:grpSp>
          <p:nvGrpSpPr>
            <p:cNvPr id="41" name="组合 79"/>
            <p:cNvGrpSpPr/>
            <p:nvPr/>
          </p:nvGrpSpPr>
          <p:grpSpPr bwMode="auto">
            <a:xfrm>
              <a:off x="6286512" y="1571612"/>
              <a:ext cx="1500197" cy="1443035"/>
              <a:chOff x="6215074" y="1285860"/>
              <a:chExt cx="1800225" cy="1800225"/>
            </a:xfrm>
          </p:grpSpPr>
          <p:sp>
            <p:nvSpPr>
              <p:cNvPr id="46" name="Oval 13"/>
              <p:cNvSpPr>
                <a:spLocks noChangeArrowheads="1"/>
              </p:cNvSpPr>
              <p:nvPr/>
            </p:nvSpPr>
            <p:spPr bwMode="auto">
              <a:xfrm>
                <a:off x="6215277" y="1284815"/>
                <a:ext cx="1800577" cy="1802210"/>
              </a:xfrm>
              <a:prstGeom prst="ellipse">
                <a:avLst/>
              </a:prstGeom>
              <a:solidFill>
                <a:srgbClr val="4FC4DF"/>
              </a:solidFill>
              <a:ln w="9525">
                <a:round/>
              </a:ln>
              <a:scene3d>
                <a:camera prst="legacyObliqueBottom">
                  <a:rot lat="19199996" lon="0" rev="0"/>
                </a:camera>
                <a:lightRig rig="legacyFlat3" dir="b"/>
              </a:scene3d>
              <a:sp3d extrusionH="100000" prstMaterial="legacyMatte">
                <a:bevelT w="13500" h="13500" prst="angle"/>
                <a:bevelB w="13500" h="13500" prst="angle"/>
                <a:extrusionClr>
                  <a:srgbClr val="4FC4DF"/>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47" name="Oval 14"/>
              <p:cNvSpPr>
                <a:spLocks noChangeArrowheads="1"/>
              </p:cNvSpPr>
              <p:nvPr/>
            </p:nvSpPr>
            <p:spPr bwMode="auto">
              <a:xfrm>
                <a:off x="6344169" y="1857460"/>
                <a:ext cx="1544747" cy="646115"/>
              </a:xfrm>
              <a:prstGeom prst="ellipse">
                <a:avLst/>
              </a:prstGeom>
              <a:solidFill>
                <a:srgbClr val="EAEAEA"/>
              </a:solidFill>
              <a:ln w="9525">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pic>
          <p:nvPicPr>
            <p:cNvPr id="42" name="Picture 55" descr="j0431646[1]"/>
            <p:cNvPicPr>
              <a:picLocks noChangeAspect="1" noChangeArrowheads="1"/>
            </p:cNvPicPr>
            <p:nvPr/>
          </p:nvPicPr>
          <p:blipFill>
            <a:blip r:embed="rId1"/>
            <a:srcRect/>
            <a:stretch>
              <a:fillRect/>
            </a:stretch>
          </p:blipFill>
          <p:spPr bwMode="auto">
            <a:xfrm>
              <a:off x="6215074" y="1428736"/>
              <a:ext cx="1252538" cy="1296988"/>
            </a:xfrm>
            <a:prstGeom prst="rect">
              <a:avLst/>
            </a:prstGeom>
            <a:noFill/>
            <a:ln w="9525">
              <a:noFill/>
              <a:miter lim="800000"/>
              <a:headEnd/>
              <a:tailEnd/>
            </a:ln>
          </p:spPr>
        </p:pic>
        <p:sp>
          <p:nvSpPr>
            <p:cNvPr id="43" name="Rectangle 33"/>
            <p:cNvSpPr>
              <a:spLocks noChangeArrowheads="1"/>
            </p:cNvSpPr>
            <p:nvPr/>
          </p:nvSpPr>
          <p:spPr bwMode="auto">
            <a:xfrm>
              <a:off x="6429895" y="2357177"/>
              <a:ext cx="1570471" cy="303130"/>
            </a:xfrm>
            <a:prstGeom prst="rect">
              <a:avLst/>
            </a:prstGeom>
            <a:solidFill>
              <a:srgbClr val="FEFEFE">
                <a:alpha val="39999"/>
              </a:srgbClr>
            </a:solidFill>
            <a:ln w="15240" algn="ctr">
              <a:solidFill>
                <a:srgbClr val="080808"/>
              </a:solidFill>
              <a:prstDash val="sysDot"/>
              <a:miter lim="800000"/>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44" name="矩形 43"/>
            <p:cNvSpPr/>
            <p:nvPr/>
          </p:nvSpPr>
          <p:spPr>
            <a:xfrm>
              <a:off x="6501502" y="2376231"/>
              <a:ext cx="1428884" cy="30224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CAD/CAM</a:t>
              </a:r>
              <a:r>
                <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系统</a:t>
              </a:r>
              <a:endPar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45" name="矩形 44"/>
            <p:cNvSpPr/>
            <p:nvPr/>
          </p:nvSpPr>
          <p:spPr>
            <a:xfrm rot="1997663">
              <a:off x="7850642" y="2798880"/>
              <a:ext cx="1319845" cy="33604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以设计为主的</a:t>
              </a:r>
              <a:endParaRPr kumimoji="0" lang="zh-CN" altLang="en-US" sz="14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grpSp>
        <p:nvGrpSpPr>
          <p:cNvPr id="48" name="组合 130"/>
          <p:cNvGrpSpPr/>
          <p:nvPr/>
        </p:nvGrpSpPr>
        <p:grpSpPr bwMode="auto">
          <a:xfrm>
            <a:off x="1563173" y="3399822"/>
            <a:ext cx="2630488" cy="738187"/>
            <a:chOff x="7440408" y="3786189"/>
            <a:chExt cx="2630578" cy="737534"/>
          </a:xfrm>
        </p:grpSpPr>
        <p:pic>
          <p:nvPicPr>
            <p:cNvPr id="49" name="Picture 3" descr="8855"/>
            <p:cNvPicPr>
              <a:picLocks noChangeAspect="1" noChangeArrowheads="1"/>
            </p:cNvPicPr>
            <p:nvPr/>
          </p:nvPicPr>
          <p:blipFill>
            <a:blip r:embed="rId2"/>
            <a:srcRect/>
            <a:stretch>
              <a:fillRect/>
            </a:stretch>
          </p:blipFill>
          <p:spPr bwMode="auto">
            <a:xfrm>
              <a:off x="7440408" y="3786189"/>
              <a:ext cx="1428760" cy="642942"/>
            </a:xfrm>
            <a:prstGeom prst="rect">
              <a:avLst/>
            </a:prstGeom>
            <a:noFill/>
            <a:ln w="9525">
              <a:noFill/>
              <a:miter lim="800000"/>
              <a:headEnd/>
              <a:tailEnd/>
            </a:ln>
          </p:spPr>
        </p:pic>
        <p:sp>
          <p:nvSpPr>
            <p:cNvPr id="50" name="Rectangle 33"/>
            <p:cNvSpPr>
              <a:spLocks noChangeArrowheads="1"/>
            </p:cNvSpPr>
            <p:nvPr/>
          </p:nvSpPr>
          <p:spPr bwMode="auto">
            <a:xfrm>
              <a:off x="7583288" y="4000311"/>
              <a:ext cx="1143039" cy="363216"/>
            </a:xfrm>
            <a:prstGeom prst="rect">
              <a:avLst/>
            </a:prstGeom>
            <a:solidFill>
              <a:srgbClr val="FEFEFE">
                <a:alpha val="39999"/>
              </a:srgbClr>
            </a:solidFill>
            <a:ln w="15240" algn="ctr">
              <a:solidFill>
                <a:srgbClr val="080808"/>
              </a:solidFill>
              <a:prstDash val="sysDot"/>
              <a:miter lim="800000"/>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51" name="矩形 50"/>
            <p:cNvSpPr/>
            <p:nvPr/>
          </p:nvSpPr>
          <p:spPr>
            <a:xfrm>
              <a:off x="7583288" y="4071686"/>
              <a:ext cx="1143039" cy="27756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PDM</a:t>
              </a:r>
              <a:r>
                <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系统</a:t>
              </a:r>
              <a:endPar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52" name="矩形 51"/>
            <p:cNvSpPr/>
            <p:nvPr/>
          </p:nvSpPr>
          <p:spPr>
            <a:xfrm>
              <a:off x="8797767" y="4000311"/>
              <a:ext cx="1273219" cy="52341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以管理设计数据为核心</a:t>
              </a:r>
              <a:endParaRPr kumimoji="0" lang="zh-CN" altLang="en-US" sz="14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grpSp>
        <p:nvGrpSpPr>
          <p:cNvPr id="53" name="组合 135"/>
          <p:cNvGrpSpPr/>
          <p:nvPr/>
        </p:nvGrpSpPr>
        <p:grpSpPr bwMode="auto">
          <a:xfrm>
            <a:off x="2491861" y="4742847"/>
            <a:ext cx="2301875" cy="1219200"/>
            <a:chOff x="6855737" y="4833490"/>
            <a:chExt cx="2301313" cy="1218967"/>
          </a:xfrm>
        </p:grpSpPr>
        <p:pic>
          <p:nvPicPr>
            <p:cNvPr id="54" name="Picture 64" descr="j0432606[1]"/>
            <p:cNvPicPr>
              <a:picLocks noChangeAspect="1" noChangeArrowheads="1"/>
            </p:cNvPicPr>
            <p:nvPr/>
          </p:nvPicPr>
          <p:blipFill>
            <a:blip r:embed="rId3"/>
            <a:srcRect/>
            <a:stretch>
              <a:fillRect/>
            </a:stretch>
          </p:blipFill>
          <p:spPr bwMode="auto">
            <a:xfrm>
              <a:off x="6998613" y="5133295"/>
              <a:ext cx="936625" cy="919162"/>
            </a:xfrm>
            <a:prstGeom prst="rect">
              <a:avLst/>
            </a:prstGeom>
            <a:noFill/>
            <a:ln w="9525">
              <a:noFill/>
              <a:miter lim="800000"/>
              <a:headEnd/>
              <a:tailEnd/>
            </a:ln>
          </p:spPr>
        </p:pic>
        <p:sp>
          <p:nvSpPr>
            <p:cNvPr id="55" name="Rectangle 33"/>
            <p:cNvSpPr>
              <a:spLocks noChangeArrowheads="1"/>
            </p:cNvSpPr>
            <p:nvPr/>
          </p:nvSpPr>
          <p:spPr bwMode="auto">
            <a:xfrm>
              <a:off x="6855737" y="5704860"/>
              <a:ext cx="999881" cy="303155"/>
            </a:xfrm>
            <a:prstGeom prst="rect">
              <a:avLst/>
            </a:prstGeom>
            <a:solidFill>
              <a:srgbClr val="FEFEFE">
                <a:alpha val="39999"/>
              </a:srgbClr>
            </a:solidFill>
            <a:ln w="15240" algn="ctr">
              <a:solidFill>
                <a:srgbClr val="080808"/>
              </a:solidFill>
              <a:prstDash val="sysDot"/>
              <a:miter lim="800000"/>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56" name="矩形 55"/>
            <p:cNvSpPr/>
            <p:nvPr/>
          </p:nvSpPr>
          <p:spPr>
            <a:xfrm>
              <a:off x="6927157" y="5704860"/>
              <a:ext cx="909416" cy="27617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ERP</a:t>
              </a:r>
              <a:r>
                <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系统</a:t>
              </a:r>
              <a:endPar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57" name="矩形 56"/>
            <p:cNvSpPr/>
            <p:nvPr/>
          </p:nvSpPr>
          <p:spPr>
            <a:xfrm rot="19772956">
              <a:off x="7884186" y="4833490"/>
              <a:ext cx="1272864" cy="73804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以库房管理、财务管理、生产计划为重点</a:t>
              </a:r>
              <a:endParaRPr kumimoji="0" lang="zh-CN" altLang="en-US" sz="14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grpSp>
        <p:nvGrpSpPr>
          <p:cNvPr id="58" name="组合 140"/>
          <p:cNvGrpSpPr/>
          <p:nvPr/>
        </p:nvGrpSpPr>
        <p:grpSpPr bwMode="auto">
          <a:xfrm>
            <a:off x="6992423" y="3185509"/>
            <a:ext cx="2433638" cy="1160463"/>
            <a:chOff x="857224" y="3286128"/>
            <a:chExt cx="2434207" cy="1160466"/>
          </a:xfrm>
        </p:grpSpPr>
        <p:grpSp>
          <p:nvGrpSpPr>
            <p:cNvPr id="59" name="Group 66"/>
            <p:cNvGrpSpPr/>
            <p:nvPr/>
          </p:nvGrpSpPr>
          <p:grpSpPr bwMode="auto">
            <a:xfrm>
              <a:off x="2357620" y="3286128"/>
              <a:ext cx="933811" cy="1152526"/>
              <a:chOff x="4569" y="2614"/>
              <a:chExt cx="730" cy="726"/>
            </a:xfrm>
          </p:grpSpPr>
          <p:pic>
            <p:nvPicPr>
              <p:cNvPr id="63" name="Picture 63" descr="j0431637[1]"/>
              <p:cNvPicPr>
                <a:picLocks noChangeAspect="1" noChangeArrowheads="1"/>
              </p:cNvPicPr>
              <p:nvPr/>
            </p:nvPicPr>
            <p:blipFill>
              <a:blip r:embed="rId4"/>
              <a:srcRect/>
              <a:stretch>
                <a:fillRect/>
              </a:stretch>
            </p:blipFill>
            <p:spPr bwMode="auto">
              <a:xfrm>
                <a:off x="4569" y="2614"/>
                <a:ext cx="726" cy="726"/>
              </a:xfrm>
              <a:prstGeom prst="rect">
                <a:avLst/>
              </a:prstGeom>
              <a:noFill/>
              <a:ln w="9525">
                <a:noFill/>
                <a:miter lim="800000"/>
                <a:headEnd/>
                <a:tailEnd/>
              </a:ln>
            </p:spPr>
          </p:pic>
          <p:pic>
            <p:nvPicPr>
              <p:cNvPr id="64" name="Picture 65" descr="j0433838[1]"/>
              <p:cNvPicPr>
                <a:picLocks noChangeAspect="1" noChangeArrowheads="1"/>
              </p:cNvPicPr>
              <p:nvPr/>
            </p:nvPicPr>
            <p:blipFill>
              <a:blip r:embed="rId5"/>
              <a:srcRect/>
              <a:stretch>
                <a:fillRect/>
              </a:stretch>
            </p:blipFill>
            <p:spPr bwMode="auto">
              <a:xfrm>
                <a:off x="4904" y="2929"/>
                <a:ext cx="395" cy="395"/>
              </a:xfrm>
              <a:prstGeom prst="rect">
                <a:avLst/>
              </a:prstGeom>
              <a:noFill/>
              <a:ln w="9525">
                <a:noFill/>
                <a:miter lim="800000"/>
                <a:headEnd/>
                <a:tailEnd/>
              </a:ln>
            </p:spPr>
          </p:pic>
        </p:grpSp>
        <p:sp>
          <p:nvSpPr>
            <p:cNvPr id="60" name="Rectangle 33"/>
            <p:cNvSpPr>
              <a:spLocks noChangeArrowheads="1"/>
            </p:cNvSpPr>
            <p:nvPr/>
          </p:nvSpPr>
          <p:spPr bwMode="auto">
            <a:xfrm>
              <a:off x="2071946" y="4143380"/>
              <a:ext cx="1214721" cy="303214"/>
            </a:xfrm>
            <a:prstGeom prst="rect">
              <a:avLst/>
            </a:prstGeom>
            <a:solidFill>
              <a:srgbClr val="FEFEFE">
                <a:alpha val="39999"/>
              </a:srgbClr>
            </a:solidFill>
            <a:ln w="15240" algn="ctr">
              <a:solidFill>
                <a:srgbClr val="080808"/>
              </a:solidFill>
              <a:prstDash val="sysDot"/>
              <a:miter lim="800000"/>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61" name="矩形 60"/>
            <p:cNvSpPr/>
            <p:nvPr/>
          </p:nvSpPr>
          <p:spPr>
            <a:xfrm>
              <a:off x="2071946" y="4160843"/>
              <a:ext cx="1071813" cy="27622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CAPP</a:t>
              </a:r>
              <a:r>
                <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系统</a:t>
              </a:r>
              <a:endParaRPr kumimoji="0" lang="zh-CN" altLang="en-US" sz="12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62" name="矩形 61"/>
            <p:cNvSpPr/>
            <p:nvPr/>
          </p:nvSpPr>
          <p:spPr>
            <a:xfrm>
              <a:off x="857224" y="3857629"/>
              <a:ext cx="1283000" cy="30797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以工艺规程的</a:t>
              </a:r>
              <a:endParaRPr kumimoji="0" lang="zh-CN" altLang="en-US" sz="14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grpSp>
        <p:nvGrpSpPr>
          <p:cNvPr id="65" name="组合 147"/>
          <p:cNvGrpSpPr/>
          <p:nvPr/>
        </p:nvGrpSpPr>
        <p:grpSpPr bwMode="auto">
          <a:xfrm>
            <a:off x="6457436" y="4715859"/>
            <a:ext cx="2722562" cy="1314450"/>
            <a:chOff x="71459" y="4767929"/>
            <a:chExt cx="2724108" cy="1313794"/>
          </a:xfrm>
        </p:grpSpPr>
        <p:pic>
          <p:nvPicPr>
            <p:cNvPr id="66" name="Picture 62" descr="j0432664[1]"/>
            <p:cNvPicPr>
              <a:picLocks noChangeAspect="1" noChangeArrowheads="1"/>
            </p:cNvPicPr>
            <p:nvPr/>
          </p:nvPicPr>
          <p:blipFill>
            <a:blip r:embed="rId6"/>
            <a:srcRect/>
            <a:stretch>
              <a:fillRect/>
            </a:stretch>
          </p:blipFill>
          <p:spPr bwMode="auto">
            <a:xfrm>
              <a:off x="1643042" y="4929198"/>
              <a:ext cx="1152525" cy="1152525"/>
            </a:xfrm>
            <a:prstGeom prst="rect">
              <a:avLst/>
            </a:prstGeom>
            <a:noFill/>
            <a:ln w="9525">
              <a:noFill/>
              <a:miter lim="800000"/>
              <a:headEnd/>
              <a:tailEnd/>
            </a:ln>
          </p:spPr>
        </p:pic>
        <p:pic>
          <p:nvPicPr>
            <p:cNvPr id="67" name="图片 149" descr="C.png"/>
            <p:cNvPicPr>
              <a:picLocks noChangeAspect="1"/>
            </p:cNvPicPr>
            <p:nvPr/>
          </p:nvPicPr>
          <p:blipFill>
            <a:blip r:embed="rId7"/>
            <a:srcRect/>
            <a:stretch>
              <a:fillRect/>
            </a:stretch>
          </p:blipFill>
          <p:spPr bwMode="auto">
            <a:xfrm>
              <a:off x="1500166" y="5357826"/>
              <a:ext cx="642942" cy="476908"/>
            </a:xfrm>
            <a:prstGeom prst="rect">
              <a:avLst/>
            </a:prstGeom>
            <a:noFill/>
            <a:ln w="9525">
              <a:noFill/>
              <a:miter lim="800000"/>
              <a:headEnd/>
              <a:tailEnd/>
            </a:ln>
          </p:spPr>
        </p:pic>
        <p:sp>
          <p:nvSpPr>
            <p:cNvPr id="68" name="Rectangle 33"/>
            <p:cNvSpPr>
              <a:spLocks noChangeArrowheads="1"/>
            </p:cNvSpPr>
            <p:nvPr/>
          </p:nvSpPr>
          <p:spPr bwMode="auto">
            <a:xfrm>
              <a:off x="892662" y="5666006"/>
              <a:ext cx="1000693" cy="303062"/>
            </a:xfrm>
            <a:prstGeom prst="rect">
              <a:avLst/>
            </a:prstGeom>
            <a:solidFill>
              <a:srgbClr val="FEFEFE">
                <a:alpha val="39999"/>
              </a:srgbClr>
            </a:solidFill>
            <a:ln w="15240" algn="ctr">
              <a:solidFill>
                <a:srgbClr val="080808"/>
              </a:solidFill>
              <a:prstDash val="sysDot"/>
              <a:miter lim="800000"/>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69" name="矩形 68"/>
            <p:cNvSpPr/>
            <p:nvPr/>
          </p:nvSpPr>
          <p:spPr>
            <a:xfrm>
              <a:off x="964141" y="5666006"/>
              <a:ext cx="910154" cy="30782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OA</a:t>
              </a: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系统</a:t>
              </a:r>
              <a:endParaRPr kumimoji="0" lang="zh-CN" altLang="en-US" sz="14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70" name="矩形 69"/>
            <p:cNvSpPr/>
            <p:nvPr/>
          </p:nvSpPr>
          <p:spPr>
            <a:xfrm rot="2060664">
              <a:off x="71459" y="4767929"/>
              <a:ext cx="1283428" cy="52361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以企业日常事务处理</a:t>
              </a:r>
              <a:endParaRPr kumimoji="0" lang="zh-CN" altLang="en-US" sz="14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grpSp>
      <p:grpSp>
        <p:nvGrpSpPr>
          <p:cNvPr id="71" name="组合 153"/>
          <p:cNvGrpSpPr/>
          <p:nvPr/>
        </p:nvGrpSpPr>
        <p:grpSpPr bwMode="auto">
          <a:xfrm>
            <a:off x="6519348" y="1399572"/>
            <a:ext cx="2578100" cy="1531937"/>
            <a:chOff x="176045" y="1199814"/>
            <a:chExt cx="2578276" cy="1531203"/>
          </a:xfrm>
        </p:grpSpPr>
        <p:pic>
          <p:nvPicPr>
            <p:cNvPr id="72" name="图片 154" descr="p2_03_s.png"/>
            <p:cNvPicPr>
              <a:picLocks noChangeAspect="1"/>
            </p:cNvPicPr>
            <p:nvPr/>
          </p:nvPicPr>
          <p:blipFill>
            <a:blip r:embed="rId8"/>
            <a:srcRect/>
            <a:stretch>
              <a:fillRect/>
            </a:stretch>
          </p:blipFill>
          <p:spPr bwMode="auto">
            <a:xfrm>
              <a:off x="1648648" y="1199814"/>
              <a:ext cx="1105673" cy="1285232"/>
            </a:xfrm>
            <a:prstGeom prst="rect">
              <a:avLst/>
            </a:prstGeom>
            <a:noFill/>
            <a:ln w="9525">
              <a:noFill/>
              <a:miter lim="800000"/>
              <a:headEnd/>
              <a:tailEnd/>
            </a:ln>
          </p:spPr>
        </p:pic>
        <p:sp>
          <p:nvSpPr>
            <p:cNvPr id="73" name="Rectangle 33"/>
            <p:cNvSpPr>
              <a:spLocks noChangeArrowheads="1"/>
            </p:cNvSpPr>
            <p:nvPr/>
          </p:nvSpPr>
          <p:spPr bwMode="auto">
            <a:xfrm>
              <a:off x="1649346" y="2342266"/>
              <a:ext cx="1071636" cy="303067"/>
            </a:xfrm>
            <a:prstGeom prst="rect">
              <a:avLst/>
            </a:prstGeom>
            <a:solidFill>
              <a:srgbClr val="FEFEFE">
                <a:alpha val="39999"/>
              </a:srgbClr>
            </a:solidFill>
            <a:ln w="15240" algn="ctr">
              <a:solidFill>
                <a:srgbClr val="080808"/>
              </a:solidFill>
              <a:prstDash val="sysDot"/>
              <a:miter lim="800000"/>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74" name="矩形 73"/>
            <p:cNvSpPr/>
            <p:nvPr/>
          </p:nvSpPr>
          <p:spPr>
            <a:xfrm>
              <a:off x="1649346" y="2342266"/>
              <a:ext cx="1071636" cy="30782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数控设备</a:t>
              </a:r>
              <a:endParaRPr kumimoji="0" lang="zh-CN" altLang="en-US" sz="1400" b="1" i="0" u="none" strike="noStrike" kern="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75" name="矩形 74"/>
            <p:cNvSpPr/>
            <p:nvPr/>
          </p:nvSpPr>
          <p:spPr>
            <a:xfrm rot="19287861">
              <a:off x="176045" y="2423190"/>
              <a:ext cx="1282788" cy="30782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大量的高端</a:t>
              </a:r>
              <a:endParaRPr kumimoji="0" lang="en-US" altLang="zh-CN"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grpSp>
      <p:pic>
        <p:nvPicPr>
          <p:cNvPr id="76" name="图片 75"/>
          <p:cNvPicPr>
            <a:picLocks noChangeAspect="1"/>
          </p:cNvPicPr>
          <p:nvPr/>
        </p:nvPicPr>
        <p:blipFill>
          <a:blip r:embed="rId9"/>
          <a:stretch>
            <a:fillRect/>
          </a:stretch>
        </p:blipFill>
        <p:spPr>
          <a:xfrm>
            <a:off x="9840595" y="44450"/>
            <a:ext cx="2351405" cy="8045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00308" y="4896302"/>
            <a:ext cx="984887" cy="984887"/>
          </a:xfrm>
          <a:prstGeom prst="ellipse">
            <a:avLst/>
          </a:prstGeom>
          <a:solidFill>
            <a:schemeClr val="accent2">
              <a:alpha val="100000"/>
            </a:schemeClr>
          </a:solidFill>
        </p:spPr>
        <p:txBody>
          <a:bodyPr/>
          <a:p/>
        </p:txBody>
      </p:sp>
      <p:sp>
        <p:nvSpPr>
          <p:cNvPr id="3" name="AutoShape 3"/>
          <p:cNvSpPr/>
          <p:nvPr/>
        </p:nvSpPr>
        <p:spPr>
          <a:xfrm>
            <a:off x="6312500" y="3227524"/>
            <a:ext cx="984887" cy="984887"/>
          </a:xfrm>
          <a:prstGeom prst="ellipse">
            <a:avLst/>
          </a:prstGeom>
          <a:solidFill>
            <a:schemeClr val="accent2">
              <a:alpha val="100000"/>
            </a:schemeClr>
          </a:solidFill>
        </p:spPr>
        <p:txBody>
          <a:bodyPr/>
          <a:p/>
        </p:txBody>
      </p:sp>
      <p:sp>
        <p:nvSpPr>
          <p:cNvPr id="4" name="AutoShape 4"/>
          <p:cNvSpPr/>
          <p:nvPr/>
        </p:nvSpPr>
        <p:spPr>
          <a:xfrm>
            <a:off x="6312500" y="1652321"/>
            <a:ext cx="984887" cy="984887"/>
          </a:xfrm>
          <a:prstGeom prst="ellipse">
            <a:avLst/>
          </a:prstGeom>
          <a:solidFill>
            <a:schemeClr val="accent2">
              <a:alpha val="100000"/>
            </a:schemeClr>
          </a:solidFill>
        </p:spPr>
        <p:txBody>
          <a:bodyPr/>
          <a:p/>
        </p:txBody>
      </p:sp>
      <p:sp>
        <p:nvSpPr>
          <p:cNvPr id="5" name="AutoShape 5"/>
          <p:cNvSpPr/>
          <p:nvPr/>
        </p:nvSpPr>
        <p:spPr>
          <a:xfrm>
            <a:off x="611716" y="4884110"/>
            <a:ext cx="984887" cy="984887"/>
          </a:xfrm>
          <a:prstGeom prst="ellipse">
            <a:avLst/>
          </a:prstGeom>
          <a:solidFill>
            <a:schemeClr val="accent2">
              <a:alpha val="100000"/>
            </a:schemeClr>
          </a:solidFill>
        </p:spPr>
        <p:txBody>
          <a:bodyPr/>
          <a:p/>
        </p:txBody>
      </p:sp>
      <p:sp>
        <p:nvSpPr>
          <p:cNvPr id="6" name="AutoShape 6"/>
          <p:cNvSpPr/>
          <p:nvPr/>
        </p:nvSpPr>
        <p:spPr>
          <a:xfrm>
            <a:off x="611716" y="3215332"/>
            <a:ext cx="984887" cy="984887"/>
          </a:xfrm>
          <a:prstGeom prst="ellipse">
            <a:avLst/>
          </a:prstGeom>
          <a:solidFill>
            <a:schemeClr val="accent2">
              <a:alpha val="100000"/>
            </a:schemeClr>
          </a:solidFill>
        </p:spPr>
        <p:txBody>
          <a:bodyPr/>
          <a:p/>
        </p:txBody>
      </p:sp>
      <p:sp>
        <p:nvSpPr>
          <p:cNvPr id="7" name="AutoShape 7"/>
          <p:cNvSpPr/>
          <p:nvPr/>
        </p:nvSpPr>
        <p:spPr>
          <a:xfrm>
            <a:off x="611716" y="1652321"/>
            <a:ext cx="984887" cy="984887"/>
          </a:xfrm>
          <a:prstGeom prst="ellipse">
            <a:avLst/>
          </a:prstGeom>
          <a:solidFill>
            <a:schemeClr val="accent2">
              <a:alpha val="100000"/>
            </a:schemeClr>
          </a:solidFill>
        </p:spPr>
        <p:txBody>
          <a:bodyPr/>
          <a:p/>
        </p:txBody>
      </p:sp>
      <p:sp>
        <p:nvSpPr>
          <p:cNvPr id="8" name="TextBox 8"/>
          <p:cNvSpPr txBox="1"/>
          <p:nvPr/>
        </p:nvSpPr>
        <p:spPr>
          <a:xfrm>
            <a:off x="1596603" y="1405020"/>
            <a:ext cx="4600575" cy="800100"/>
          </a:xfrm>
          <a:prstGeom prst="rect">
            <a:avLst/>
          </a:prstGeom>
        </p:spPr>
        <p:txBody>
          <a:bodyPr vert="horz" wrap="square" lIns="123825" tIns="123825" rIns="57150" bIns="123825" rtlCol="0" anchor="t" anchorCtr="0">
            <a:spAutoFit/>
          </a:bodyPr>
          <a:lstStyle/>
          <a:p>
            <a:pPr>
              <a:lnSpc>
                <a:spcPct val="150000"/>
              </a:lnSpc>
            </a:pPr>
            <a:r>
              <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rPr>
              <a:t>智能制造系统总体架构</a:t>
            </a:r>
            <a:endPar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nvSpPr>
        <p:spPr>
          <a:xfrm>
            <a:off x="1596603" y="1890788"/>
            <a:ext cx="4314825" cy="1209675"/>
          </a:xfrm>
          <a:prstGeom prst="rect">
            <a:avLst/>
          </a:prstGeom>
        </p:spPr>
        <p:txBody>
          <a:bodyPr vert="horz" wrap="square" lIns="123825" tIns="123825" rIns="57150" bIns="123825" rtlCol="0" anchor="t" anchorCtr="0">
            <a:spAutoFit/>
          </a:bodyPr>
          <a:lstStyle/>
          <a:p>
            <a:pPr>
              <a:lnSpc>
                <a:spcPct val="150000"/>
              </a:lnSpc>
            </a:pPr>
            <a:r>
              <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rPr>
              <a:t>包括设备层、控制层、车间层、企业层和协同层五个层次，以及工业互联网、信息安全和智能制造标准体系三个基础支撑。</a:t>
            </a:r>
            <a:endPar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 name="TextBox 10"/>
          <p:cNvSpPr txBox="1"/>
          <p:nvPr/>
        </p:nvSpPr>
        <p:spPr>
          <a:xfrm>
            <a:off x="7246698" y="1405020"/>
            <a:ext cx="4733925" cy="800100"/>
          </a:xfrm>
          <a:prstGeom prst="rect">
            <a:avLst/>
          </a:prstGeom>
        </p:spPr>
        <p:txBody>
          <a:bodyPr vert="horz" wrap="square" lIns="123825" tIns="123825" rIns="57150" bIns="123825" rtlCol="0" anchor="t" anchorCtr="0">
            <a:spAutoFit/>
          </a:bodyPr>
          <a:lstStyle/>
          <a:p>
            <a:pPr>
              <a:lnSpc>
                <a:spcPct val="150000"/>
              </a:lnSpc>
            </a:pPr>
            <a:r>
              <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rPr>
              <a:t>车间层</a:t>
            </a:r>
            <a:endPar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1" name="TextBox 11"/>
          <p:cNvSpPr txBox="1"/>
          <p:nvPr/>
        </p:nvSpPr>
        <p:spPr>
          <a:xfrm>
            <a:off x="7246698" y="1866404"/>
            <a:ext cx="4295775" cy="1209675"/>
          </a:xfrm>
          <a:prstGeom prst="rect">
            <a:avLst/>
          </a:prstGeom>
        </p:spPr>
        <p:txBody>
          <a:bodyPr vert="horz" wrap="square" lIns="123825" tIns="123825" rIns="57150" bIns="123825" rtlCol="0" anchor="t" anchorCtr="0">
            <a:spAutoFit/>
          </a:bodyPr>
          <a:lstStyle/>
          <a:p>
            <a:pPr>
              <a:lnSpc>
                <a:spcPct val="150000"/>
              </a:lnSpc>
            </a:pPr>
            <a:r>
              <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rPr>
              <a:t>实现面向工厂/车间的生产管理、工艺管理、过程控制、优化排产、能源管理、安全管理等。</a:t>
            </a:r>
            <a:endPar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2" name="TextBox 12"/>
          <p:cNvSpPr txBox="1"/>
          <p:nvPr/>
        </p:nvSpPr>
        <p:spPr>
          <a:xfrm>
            <a:off x="1596603" y="3037215"/>
            <a:ext cx="4495800" cy="800100"/>
          </a:xfrm>
          <a:prstGeom prst="rect">
            <a:avLst/>
          </a:prstGeom>
        </p:spPr>
        <p:txBody>
          <a:bodyPr vert="horz" wrap="square" lIns="123825" tIns="123825" rIns="57150" bIns="123825" rtlCol="0" anchor="t" anchorCtr="0">
            <a:spAutoFit/>
          </a:bodyPr>
          <a:lstStyle/>
          <a:p>
            <a:pPr>
              <a:lnSpc>
                <a:spcPct val="150000"/>
              </a:lnSpc>
            </a:pPr>
            <a:r>
              <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rPr>
              <a:t>设备层</a:t>
            </a:r>
            <a:endPar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3" name="TextBox 13"/>
          <p:cNvSpPr txBox="1"/>
          <p:nvPr/>
        </p:nvSpPr>
        <p:spPr>
          <a:xfrm>
            <a:off x="1596603" y="3547367"/>
            <a:ext cx="4419600" cy="1209675"/>
          </a:xfrm>
          <a:prstGeom prst="rect">
            <a:avLst/>
          </a:prstGeom>
        </p:spPr>
        <p:txBody>
          <a:bodyPr vert="horz" wrap="square" lIns="123825" tIns="123825" rIns="57150" bIns="123825" rtlCol="0" anchor="t" anchorCtr="0">
            <a:spAutoFit/>
          </a:bodyPr>
          <a:lstStyle/>
          <a:p>
            <a:pPr>
              <a:lnSpc>
                <a:spcPct val="150000"/>
              </a:lnSpc>
            </a:pPr>
            <a:r>
              <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rPr>
              <a:t>主要包括传感器、仪器仪表、条码、射频识别、机器人、机械手臂、数控机床等，实现企业所有设备的联网和数据采集。</a:t>
            </a:r>
            <a:endPar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4" name="TextBox 14"/>
          <p:cNvSpPr txBox="1"/>
          <p:nvPr/>
        </p:nvSpPr>
        <p:spPr>
          <a:xfrm>
            <a:off x="7246698" y="3037215"/>
            <a:ext cx="4733925" cy="800100"/>
          </a:xfrm>
          <a:prstGeom prst="rect">
            <a:avLst/>
          </a:prstGeom>
        </p:spPr>
        <p:txBody>
          <a:bodyPr vert="horz" wrap="square" lIns="123825" tIns="123825" rIns="57150" bIns="123825" rtlCol="0" anchor="t" anchorCtr="0">
            <a:spAutoFit/>
          </a:bodyPr>
          <a:lstStyle/>
          <a:p>
            <a:pPr>
              <a:lnSpc>
                <a:spcPct val="150000"/>
              </a:lnSpc>
            </a:pPr>
            <a:r>
              <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rPr>
              <a:t>企业层</a:t>
            </a:r>
            <a:endPar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5" name="TextBox 15"/>
          <p:cNvSpPr txBox="1"/>
          <p:nvPr/>
        </p:nvSpPr>
        <p:spPr>
          <a:xfrm>
            <a:off x="7246698" y="3547367"/>
            <a:ext cx="4295775" cy="1209675"/>
          </a:xfrm>
          <a:prstGeom prst="rect">
            <a:avLst/>
          </a:prstGeom>
        </p:spPr>
        <p:txBody>
          <a:bodyPr vert="horz" wrap="square" lIns="123825" tIns="123825" rIns="57150" bIns="123825" rtlCol="0" anchor="t" anchorCtr="0">
            <a:spAutoFit/>
          </a:bodyPr>
          <a:lstStyle/>
          <a:p>
            <a:pPr>
              <a:lnSpc>
                <a:spcPct val="150000"/>
              </a:lnSpc>
            </a:pPr>
            <a:r>
              <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rPr>
              <a:t>实现面向企业的经营管理、研发设计、生产制造、市场营销、售后服务等全流程信息化管理。</a:t>
            </a:r>
            <a:endPar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6" name="TextBox 16"/>
          <p:cNvSpPr txBox="1"/>
          <p:nvPr/>
        </p:nvSpPr>
        <p:spPr>
          <a:xfrm>
            <a:off x="1596603" y="4632977"/>
            <a:ext cx="4495800" cy="800100"/>
          </a:xfrm>
          <a:prstGeom prst="rect">
            <a:avLst/>
          </a:prstGeom>
        </p:spPr>
        <p:txBody>
          <a:bodyPr vert="horz" wrap="square" lIns="123825" tIns="123825" rIns="57150" bIns="123825" rtlCol="0" anchor="t" anchorCtr="0">
            <a:spAutoFit/>
          </a:bodyPr>
          <a:lstStyle/>
          <a:p>
            <a:pPr>
              <a:lnSpc>
                <a:spcPct val="150000"/>
              </a:lnSpc>
            </a:pPr>
            <a:r>
              <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rPr>
              <a:t>控制层</a:t>
            </a:r>
            <a:endPar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7" name="TextBox 17"/>
          <p:cNvSpPr txBox="1"/>
          <p:nvPr/>
        </p:nvSpPr>
        <p:spPr>
          <a:xfrm>
            <a:off x="1596603" y="5155321"/>
            <a:ext cx="4314825" cy="1209675"/>
          </a:xfrm>
          <a:prstGeom prst="rect">
            <a:avLst/>
          </a:prstGeom>
        </p:spPr>
        <p:txBody>
          <a:bodyPr vert="horz" wrap="square" lIns="123825" tIns="123825" rIns="57150" bIns="123825" rtlCol="0" anchor="t" anchorCtr="0">
            <a:spAutoFit/>
          </a:bodyPr>
          <a:lstStyle/>
          <a:p>
            <a:pPr>
              <a:lnSpc>
                <a:spcPct val="150000"/>
              </a:lnSpc>
            </a:pPr>
            <a:r>
              <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rPr>
              <a:t>包括可编程逻辑控制器（PLC）、数据采集与监视控制系统（SCADA）、分布式控制系统（DCS）等，实现底层设备的控制、监测和数据采集。</a:t>
            </a:r>
            <a:endPar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8" name="TextBox 18"/>
          <p:cNvSpPr txBox="1"/>
          <p:nvPr/>
        </p:nvSpPr>
        <p:spPr>
          <a:xfrm>
            <a:off x="7246698" y="4632977"/>
            <a:ext cx="4733925" cy="762000"/>
          </a:xfrm>
          <a:prstGeom prst="rect">
            <a:avLst/>
          </a:prstGeom>
        </p:spPr>
        <p:txBody>
          <a:bodyPr vert="horz" wrap="square" lIns="123825" tIns="123825" rIns="57150" bIns="123825" rtlCol="0" anchor="t" anchorCtr="0">
            <a:spAutoFit/>
          </a:bodyPr>
          <a:lstStyle/>
          <a:p>
            <a:pPr>
              <a:lnSpc>
                <a:spcPct val="140000"/>
              </a:lnSpc>
            </a:pPr>
            <a:r>
              <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rPr>
              <a:t>协同层</a:t>
            </a:r>
            <a:endParaRPr lang="en-US" sz="2325"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9" name="TextBox 19"/>
          <p:cNvSpPr txBox="1"/>
          <p:nvPr/>
        </p:nvSpPr>
        <p:spPr>
          <a:xfrm>
            <a:off x="7246698" y="5155321"/>
            <a:ext cx="4295775" cy="1209675"/>
          </a:xfrm>
          <a:prstGeom prst="rect">
            <a:avLst/>
          </a:prstGeom>
        </p:spPr>
        <p:txBody>
          <a:bodyPr vert="horz" wrap="square" lIns="123825" tIns="123825" rIns="57150" bIns="123825" rtlCol="0" anchor="t" anchorCtr="0">
            <a:spAutoFit/>
          </a:bodyPr>
          <a:lstStyle/>
          <a:p>
            <a:pPr>
              <a:lnSpc>
                <a:spcPct val="150000"/>
              </a:lnSpc>
            </a:pPr>
            <a:r>
              <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rPr>
              <a:t>实现企业之间的协同研发、协同制造和协同服务等，构建企业间的协同创新平台和产业链协同平台。</a:t>
            </a:r>
            <a:endParaRPr lang="en-US" sz="135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20" name="Freeform 20"/>
          <p:cNvSpPr/>
          <p:nvPr/>
        </p:nvSpPr>
        <p:spPr>
          <a:xfrm>
            <a:off x="793456" y="1834061"/>
            <a:ext cx="621407" cy="621407"/>
          </a:xfrm>
          <a:custGeom>
            <a:avLst/>
            <a:gdLst/>
            <a:ahLst/>
            <a:cxnLst/>
            <a:rect l="l" t="t" r="r" b="b"/>
            <a:pathLst>
              <a:path w="304800" h="304800">
                <a:moveTo>
                  <a:pt x="247650" y="219075"/>
                </a:moveTo>
                <a:lnTo>
                  <a:pt x="228600" y="219075"/>
                </a:lnTo>
                <a:lnTo>
                  <a:pt x="228600" y="200025"/>
                </a:lnTo>
                <a:lnTo>
                  <a:pt x="238125" y="200025"/>
                </a:lnTo>
                <a:lnTo>
                  <a:pt x="238125" y="180975"/>
                </a:lnTo>
                <a:lnTo>
                  <a:pt x="57150" y="180975"/>
                </a:lnTo>
                <a:lnTo>
                  <a:pt x="57150" y="200025"/>
                </a:lnTo>
                <a:lnTo>
                  <a:pt x="66675" y="200025"/>
                </a:lnTo>
                <a:lnTo>
                  <a:pt x="66675" y="219075"/>
                </a:lnTo>
                <a:lnTo>
                  <a:pt x="47625" y="219075"/>
                </a:lnTo>
                <a:cubicBezTo>
                  <a:pt x="42367" y="219075"/>
                  <a:pt x="38100" y="214808"/>
                  <a:pt x="38100" y="209550"/>
                </a:cubicBezTo>
                <a:lnTo>
                  <a:pt x="38100" y="114300"/>
                </a:lnTo>
                <a:cubicBezTo>
                  <a:pt x="38100" y="105089"/>
                  <a:pt x="76200" y="95250"/>
                  <a:pt x="142875" y="95250"/>
                </a:cubicBezTo>
                <a:cubicBezTo>
                  <a:pt x="146409" y="95250"/>
                  <a:pt x="149533" y="95250"/>
                  <a:pt x="152400" y="95250"/>
                </a:cubicBezTo>
                <a:cubicBezTo>
                  <a:pt x="218484" y="95250"/>
                  <a:pt x="257175" y="104870"/>
                  <a:pt x="257175" y="114300"/>
                </a:cubicBezTo>
                <a:lnTo>
                  <a:pt x="257175" y="209550"/>
                </a:lnTo>
                <a:cubicBezTo>
                  <a:pt x="257175" y="214808"/>
                  <a:pt x="252917" y="219075"/>
                  <a:pt x="247650" y="219075"/>
                </a:cubicBezTo>
                <a:close/>
                <a:moveTo>
                  <a:pt x="223838" y="123825"/>
                </a:moveTo>
                <a:cubicBezTo>
                  <a:pt x="215951" y="123825"/>
                  <a:pt x="209550" y="130226"/>
                  <a:pt x="209550" y="138113"/>
                </a:cubicBezTo>
                <a:cubicBezTo>
                  <a:pt x="209550" y="145999"/>
                  <a:pt x="215951" y="152400"/>
                  <a:pt x="223838" y="152400"/>
                </a:cubicBezTo>
                <a:cubicBezTo>
                  <a:pt x="231724" y="152400"/>
                  <a:pt x="238125" y="145999"/>
                  <a:pt x="238125" y="138113"/>
                </a:cubicBezTo>
                <a:cubicBezTo>
                  <a:pt x="238125" y="130226"/>
                  <a:pt x="231724" y="123825"/>
                  <a:pt x="223838" y="123825"/>
                </a:cubicBezTo>
                <a:close/>
                <a:moveTo>
                  <a:pt x="76200" y="38100"/>
                </a:moveTo>
                <a:cubicBezTo>
                  <a:pt x="76200" y="32833"/>
                  <a:pt x="80467" y="28575"/>
                  <a:pt x="85725" y="28575"/>
                </a:cubicBezTo>
                <a:lnTo>
                  <a:pt x="209550" y="28575"/>
                </a:lnTo>
                <a:cubicBezTo>
                  <a:pt x="214817" y="28575"/>
                  <a:pt x="219075" y="32833"/>
                  <a:pt x="219075" y="38100"/>
                </a:cubicBezTo>
                <a:lnTo>
                  <a:pt x="219075" y="85725"/>
                </a:lnTo>
                <a:lnTo>
                  <a:pt x="76200" y="85725"/>
                </a:lnTo>
                <a:lnTo>
                  <a:pt x="76200" y="38100"/>
                </a:lnTo>
                <a:close/>
                <a:moveTo>
                  <a:pt x="219075" y="276225"/>
                </a:moveTo>
                <a:cubicBezTo>
                  <a:pt x="219075" y="281483"/>
                  <a:pt x="214817" y="285750"/>
                  <a:pt x="209550" y="285750"/>
                </a:cubicBezTo>
                <a:lnTo>
                  <a:pt x="85725" y="285750"/>
                </a:lnTo>
                <a:cubicBezTo>
                  <a:pt x="80467" y="285750"/>
                  <a:pt x="76200" y="281483"/>
                  <a:pt x="76200" y="276225"/>
                </a:cubicBezTo>
                <a:lnTo>
                  <a:pt x="76200" y="190500"/>
                </a:lnTo>
                <a:lnTo>
                  <a:pt x="219075" y="190500"/>
                </a:lnTo>
                <a:lnTo>
                  <a:pt x="219075" y="276225"/>
                </a:lnTo>
                <a:close/>
                <a:moveTo>
                  <a:pt x="200025" y="200025"/>
                </a:moveTo>
                <a:lnTo>
                  <a:pt x="95250" y="200025"/>
                </a:lnTo>
                <a:lnTo>
                  <a:pt x="95250" y="209550"/>
                </a:lnTo>
                <a:lnTo>
                  <a:pt x="200025" y="209550"/>
                </a:lnTo>
                <a:lnTo>
                  <a:pt x="200025" y="200025"/>
                </a:lnTo>
                <a:close/>
                <a:moveTo>
                  <a:pt x="200025" y="219075"/>
                </a:moveTo>
                <a:lnTo>
                  <a:pt x="95250" y="219075"/>
                </a:lnTo>
                <a:lnTo>
                  <a:pt x="95250" y="228600"/>
                </a:lnTo>
                <a:lnTo>
                  <a:pt x="200025" y="228600"/>
                </a:lnTo>
                <a:lnTo>
                  <a:pt x="200025" y="219075"/>
                </a:lnTo>
                <a:close/>
                <a:moveTo>
                  <a:pt x="200025" y="238125"/>
                </a:moveTo>
                <a:lnTo>
                  <a:pt x="95250" y="238125"/>
                </a:lnTo>
                <a:lnTo>
                  <a:pt x="95250" y="247650"/>
                </a:lnTo>
                <a:lnTo>
                  <a:pt x="200025" y="247650"/>
                </a:lnTo>
                <a:lnTo>
                  <a:pt x="200025" y="238125"/>
                </a:lnTo>
                <a:close/>
                <a:moveTo>
                  <a:pt x="200025" y="257175"/>
                </a:moveTo>
                <a:lnTo>
                  <a:pt x="95250" y="257175"/>
                </a:lnTo>
                <a:lnTo>
                  <a:pt x="95250" y="266700"/>
                </a:lnTo>
                <a:lnTo>
                  <a:pt x="200025" y="266700"/>
                </a:lnTo>
                <a:lnTo>
                  <a:pt x="200025" y="257175"/>
                </a:lnTo>
                <a:close/>
              </a:path>
            </a:pathLst>
          </a:custGeom>
          <a:solidFill>
            <a:srgbClr val="FFFFFF">
              <a:alpha val="100000"/>
            </a:srgbClr>
          </a:solidFill>
        </p:spPr>
        <p:txBody>
          <a:bodyPr/>
          <a:p/>
        </p:txBody>
      </p:sp>
      <p:sp>
        <p:nvSpPr>
          <p:cNvPr id="21" name="Freeform 21"/>
          <p:cNvSpPr/>
          <p:nvPr/>
        </p:nvSpPr>
        <p:spPr>
          <a:xfrm>
            <a:off x="6564902" y="1916915"/>
            <a:ext cx="455698" cy="455698"/>
          </a:xfrm>
          <a:custGeom>
            <a:avLst/>
            <a:gdLst/>
            <a:ahLst/>
            <a:cxnLst/>
            <a:rect l="l" t="t" r="r" b="b"/>
            <a:pathLst>
              <a:path w="304800" h="304800">
                <a:moveTo>
                  <a:pt x="76200" y="57150"/>
                </a:moveTo>
                <a:lnTo>
                  <a:pt x="38100" y="19050"/>
                </a:lnTo>
                <a:lnTo>
                  <a:pt x="19050" y="19050"/>
                </a:lnTo>
                <a:lnTo>
                  <a:pt x="19050" y="38100"/>
                </a:lnTo>
                <a:lnTo>
                  <a:pt x="57150" y="76200"/>
                </a:lnTo>
                <a:close/>
                <a:moveTo>
                  <a:pt x="95250" y="0"/>
                </a:moveTo>
                <a:lnTo>
                  <a:pt x="114300" y="0"/>
                </a:lnTo>
                <a:lnTo>
                  <a:pt x="114300" y="38100"/>
                </a:lnTo>
                <a:lnTo>
                  <a:pt x="95250" y="38100"/>
                </a:lnTo>
                <a:close/>
                <a:moveTo>
                  <a:pt x="171450" y="95250"/>
                </a:moveTo>
                <a:lnTo>
                  <a:pt x="209550" y="95250"/>
                </a:lnTo>
                <a:lnTo>
                  <a:pt x="209550" y="114300"/>
                </a:lnTo>
                <a:lnTo>
                  <a:pt x="171450" y="114300"/>
                </a:lnTo>
                <a:close/>
                <a:moveTo>
                  <a:pt x="190500" y="38100"/>
                </a:moveTo>
                <a:lnTo>
                  <a:pt x="190500" y="19050"/>
                </a:lnTo>
                <a:lnTo>
                  <a:pt x="171450" y="19050"/>
                </a:lnTo>
                <a:lnTo>
                  <a:pt x="133350" y="57150"/>
                </a:lnTo>
                <a:lnTo>
                  <a:pt x="152400" y="76200"/>
                </a:lnTo>
                <a:close/>
                <a:moveTo>
                  <a:pt x="0" y="95250"/>
                </a:moveTo>
                <a:lnTo>
                  <a:pt x="38100" y="95250"/>
                </a:lnTo>
                <a:lnTo>
                  <a:pt x="38100" y="114300"/>
                </a:lnTo>
                <a:lnTo>
                  <a:pt x="0" y="114300"/>
                </a:lnTo>
                <a:close/>
                <a:moveTo>
                  <a:pt x="95250" y="171450"/>
                </a:moveTo>
                <a:lnTo>
                  <a:pt x="114300" y="171450"/>
                </a:lnTo>
                <a:lnTo>
                  <a:pt x="114300" y="209550"/>
                </a:lnTo>
                <a:lnTo>
                  <a:pt x="95250" y="209550"/>
                </a:lnTo>
                <a:close/>
                <a:moveTo>
                  <a:pt x="19050" y="171450"/>
                </a:moveTo>
                <a:lnTo>
                  <a:pt x="19050" y="190500"/>
                </a:lnTo>
                <a:lnTo>
                  <a:pt x="38100" y="190500"/>
                </a:lnTo>
                <a:lnTo>
                  <a:pt x="76200" y="152400"/>
                </a:lnTo>
                <a:lnTo>
                  <a:pt x="57150" y="133350"/>
                </a:lnTo>
                <a:close/>
                <a:moveTo>
                  <a:pt x="300638" y="262538"/>
                </a:moveTo>
                <a:lnTo>
                  <a:pt x="111290" y="73190"/>
                </a:lnTo>
                <a:cubicBezTo>
                  <a:pt x="105737" y="67637"/>
                  <a:pt x="96641" y="67637"/>
                  <a:pt x="91088" y="73190"/>
                </a:cubicBezTo>
                <a:lnTo>
                  <a:pt x="73190" y="91088"/>
                </a:lnTo>
                <a:cubicBezTo>
                  <a:pt x="67637" y="96641"/>
                  <a:pt x="67637" y="105737"/>
                  <a:pt x="73190" y="111290"/>
                </a:cubicBezTo>
                <a:lnTo>
                  <a:pt x="262538" y="300638"/>
                </a:lnTo>
                <a:cubicBezTo>
                  <a:pt x="268091" y="306191"/>
                  <a:pt x="277187" y="306191"/>
                  <a:pt x="282740" y="300638"/>
                </a:cubicBezTo>
                <a:lnTo>
                  <a:pt x="300638" y="282740"/>
                </a:lnTo>
                <a:cubicBezTo>
                  <a:pt x="306191" y="277187"/>
                  <a:pt x="306191" y="268091"/>
                  <a:pt x="300638" y="262538"/>
                </a:cubicBezTo>
                <a:close/>
                <a:moveTo>
                  <a:pt x="142875" y="161925"/>
                </a:moveTo>
                <a:lnTo>
                  <a:pt x="85725" y="104775"/>
                </a:lnTo>
                <a:lnTo>
                  <a:pt x="104775" y="85725"/>
                </a:lnTo>
                <a:lnTo>
                  <a:pt x="161925" y="142875"/>
                </a:lnTo>
                <a:lnTo>
                  <a:pt x="142875" y="161925"/>
                </a:lnTo>
                <a:close/>
              </a:path>
            </a:pathLst>
          </a:custGeom>
          <a:solidFill>
            <a:srgbClr val="FFFFFF">
              <a:alpha val="100000"/>
            </a:srgbClr>
          </a:solidFill>
        </p:spPr>
        <p:txBody>
          <a:bodyPr/>
          <a:p/>
        </p:txBody>
      </p:sp>
      <p:sp>
        <p:nvSpPr>
          <p:cNvPr id="22" name="Freeform 22"/>
          <p:cNvSpPr/>
          <p:nvPr/>
        </p:nvSpPr>
        <p:spPr>
          <a:xfrm>
            <a:off x="6551100" y="3478315"/>
            <a:ext cx="483304" cy="483304"/>
          </a:xfrm>
          <a:custGeom>
            <a:avLst/>
            <a:gdLst/>
            <a:ahLst/>
            <a:cxnLst/>
            <a:rect l="l" t="t" r="r" b="b"/>
            <a:pathLst>
              <a:path w="304800" h="304800">
                <a:moveTo>
                  <a:pt x="152362" y="147228"/>
                </a:moveTo>
                <a:lnTo>
                  <a:pt x="304800" y="75419"/>
                </a:lnTo>
                <a:lnTo>
                  <a:pt x="304800" y="38100"/>
                </a:lnTo>
                <a:lnTo>
                  <a:pt x="0" y="38100"/>
                </a:lnTo>
                <a:lnTo>
                  <a:pt x="0" y="75305"/>
                </a:lnTo>
                <a:close/>
                <a:moveTo>
                  <a:pt x="152438" y="189347"/>
                </a:moveTo>
                <a:lnTo>
                  <a:pt x="0" y="117348"/>
                </a:lnTo>
                <a:lnTo>
                  <a:pt x="0" y="266700"/>
                </a:lnTo>
                <a:lnTo>
                  <a:pt x="304800" y="266700"/>
                </a:lnTo>
                <a:lnTo>
                  <a:pt x="304800" y="117577"/>
                </a:lnTo>
                <a:close/>
              </a:path>
            </a:pathLst>
          </a:custGeom>
          <a:solidFill>
            <a:srgbClr val="FFFFFF">
              <a:alpha val="100000"/>
            </a:srgbClr>
          </a:solidFill>
        </p:spPr>
        <p:txBody>
          <a:bodyPr/>
          <a:p/>
        </p:txBody>
      </p:sp>
      <p:sp>
        <p:nvSpPr>
          <p:cNvPr id="23" name="Freeform 23"/>
          <p:cNvSpPr/>
          <p:nvPr/>
        </p:nvSpPr>
        <p:spPr>
          <a:xfrm>
            <a:off x="6530380" y="5087413"/>
            <a:ext cx="524743" cy="553896"/>
          </a:xfrm>
          <a:custGeom>
            <a:avLst/>
            <a:gdLst/>
            <a:ahLst/>
            <a:cxnLst/>
            <a:rect l="l" t="t" r="r" b="b"/>
            <a:pathLst>
              <a:path w="304800" h="304800">
                <a:moveTo>
                  <a:pt x="285750" y="171450"/>
                </a:moveTo>
                <a:lnTo>
                  <a:pt x="266700" y="171450"/>
                </a:lnTo>
                <a:lnTo>
                  <a:pt x="266700" y="133350"/>
                </a:lnTo>
                <a:cubicBezTo>
                  <a:pt x="266700" y="70247"/>
                  <a:pt x="215503" y="19050"/>
                  <a:pt x="152400" y="19050"/>
                </a:cubicBezTo>
                <a:cubicBezTo>
                  <a:pt x="89297" y="19050"/>
                  <a:pt x="38100" y="70247"/>
                  <a:pt x="38100" y="133350"/>
                </a:cubicBezTo>
                <a:lnTo>
                  <a:pt x="38100" y="171450"/>
                </a:lnTo>
                <a:lnTo>
                  <a:pt x="19050" y="171450"/>
                </a:lnTo>
                <a:cubicBezTo>
                  <a:pt x="8525" y="171450"/>
                  <a:pt x="0" y="179975"/>
                  <a:pt x="0" y="190500"/>
                </a:cubicBezTo>
                <a:lnTo>
                  <a:pt x="0" y="266700"/>
                </a:lnTo>
                <a:cubicBezTo>
                  <a:pt x="0" y="277225"/>
                  <a:pt x="8525" y="285750"/>
                  <a:pt x="19050" y="285750"/>
                </a:cubicBezTo>
                <a:lnTo>
                  <a:pt x="76200" y="285750"/>
                </a:lnTo>
                <a:lnTo>
                  <a:pt x="76200" y="133350"/>
                </a:lnTo>
                <a:cubicBezTo>
                  <a:pt x="76200" y="91307"/>
                  <a:pt x="110357" y="57150"/>
                  <a:pt x="152400" y="57150"/>
                </a:cubicBezTo>
                <a:cubicBezTo>
                  <a:pt x="194443" y="57150"/>
                  <a:pt x="228600" y="91307"/>
                  <a:pt x="228600" y="133350"/>
                </a:cubicBezTo>
                <a:lnTo>
                  <a:pt x="228600" y="285750"/>
                </a:lnTo>
                <a:lnTo>
                  <a:pt x="285750" y="285750"/>
                </a:lnTo>
                <a:cubicBezTo>
                  <a:pt x="296275" y="285750"/>
                  <a:pt x="304800" y="277225"/>
                  <a:pt x="304800" y="266700"/>
                </a:cubicBezTo>
                <a:lnTo>
                  <a:pt x="304800" y="190500"/>
                </a:lnTo>
                <a:cubicBezTo>
                  <a:pt x="304800" y="179975"/>
                  <a:pt x="296275" y="171450"/>
                  <a:pt x="285750" y="171450"/>
                </a:cubicBezTo>
                <a:close/>
              </a:path>
            </a:pathLst>
          </a:custGeom>
          <a:solidFill>
            <a:srgbClr val="FFFFFF">
              <a:alpha val="100000"/>
            </a:srgbClr>
          </a:solidFill>
        </p:spPr>
        <p:txBody>
          <a:bodyPr/>
          <a:p/>
        </p:txBody>
      </p:sp>
      <p:sp>
        <p:nvSpPr>
          <p:cNvPr id="24" name="Freeform 24"/>
          <p:cNvSpPr/>
          <p:nvPr/>
        </p:nvSpPr>
        <p:spPr>
          <a:xfrm>
            <a:off x="829809" y="3450697"/>
            <a:ext cx="548701" cy="538540"/>
          </a:xfrm>
          <a:custGeom>
            <a:avLst/>
            <a:gdLst/>
            <a:ahLst/>
            <a:cxnLst/>
            <a:rect l="l" t="t" r="r" b="b"/>
            <a:pathLst>
              <a:path w="304800" h="304800">
                <a:moveTo>
                  <a:pt x="274320" y="167640"/>
                </a:moveTo>
                <a:lnTo>
                  <a:pt x="274320" y="274320"/>
                </a:lnTo>
                <a:cubicBezTo>
                  <a:pt x="274320" y="291151"/>
                  <a:pt x="260671" y="304800"/>
                  <a:pt x="243840" y="304800"/>
                </a:cubicBezTo>
                <a:cubicBezTo>
                  <a:pt x="227009" y="304800"/>
                  <a:pt x="213360" y="291151"/>
                  <a:pt x="213360" y="274320"/>
                </a:cubicBezTo>
                <a:lnTo>
                  <a:pt x="213360" y="274320"/>
                </a:lnTo>
                <a:lnTo>
                  <a:pt x="213360" y="198120"/>
                </a:lnTo>
                <a:lnTo>
                  <a:pt x="182880" y="198120"/>
                </a:lnTo>
                <a:lnTo>
                  <a:pt x="182880" y="45720"/>
                </a:lnTo>
                <a:cubicBezTo>
                  <a:pt x="182880" y="20469"/>
                  <a:pt x="203349" y="0"/>
                  <a:pt x="228600" y="0"/>
                </a:cubicBezTo>
                <a:lnTo>
                  <a:pt x="228600" y="0"/>
                </a:lnTo>
                <a:lnTo>
                  <a:pt x="274320" y="0"/>
                </a:lnTo>
                <a:lnTo>
                  <a:pt x="274320" y="167640"/>
                </a:lnTo>
                <a:close/>
                <a:moveTo>
                  <a:pt x="60960" y="152400"/>
                </a:moveTo>
                <a:cubicBezTo>
                  <a:pt x="44129" y="152400"/>
                  <a:pt x="30480" y="138751"/>
                  <a:pt x="30480" y="121920"/>
                </a:cubicBezTo>
                <a:lnTo>
                  <a:pt x="30480" y="121920"/>
                </a:lnTo>
                <a:lnTo>
                  <a:pt x="30480" y="15240"/>
                </a:lnTo>
                <a:cubicBezTo>
                  <a:pt x="30480" y="6820"/>
                  <a:pt x="37300" y="0"/>
                  <a:pt x="45720" y="0"/>
                </a:cubicBezTo>
                <a:cubicBezTo>
                  <a:pt x="54140" y="0"/>
                  <a:pt x="60960" y="6820"/>
                  <a:pt x="60960" y="15240"/>
                </a:cubicBezTo>
                <a:lnTo>
                  <a:pt x="60960" y="15240"/>
                </a:lnTo>
                <a:lnTo>
                  <a:pt x="60960" y="76200"/>
                </a:lnTo>
                <a:lnTo>
                  <a:pt x="76200" y="76200"/>
                </a:lnTo>
                <a:lnTo>
                  <a:pt x="76200" y="15240"/>
                </a:lnTo>
                <a:cubicBezTo>
                  <a:pt x="76200" y="6820"/>
                  <a:pt x="83020" y="0"/>
                  <a:pt x="91440" y="0"/>
                </a:cubicBezTo>
                <a:cubicBezTo>
                  <a:pt x="99860" y="0"/>
                  <a:pt x="106680" y="6820"/>
                  <a:pt x="106680" y="15240"/>
                </a:cubicBezTo>
                <a:lnTo>
                  <a:pt x="106680" y="15240"/>
                </a:lnTo>
                <a:lnTo>
                  <a:pt x="106680" y="76200"/>
                </a:lnTo>
                <a:lnTo>
                  <a:pt x="121920" y="76200"/>
                </a:lnTo>
                <a:lnTo>
                  <a:pt x="121920" y="15240"/>
                </a:lnTo>
                <a:cubicBezTo>
                  <a:pt x="121920" y="6820"/>
                  <a:pt x="128740" y="0"/>
                  <a:pt x="137160" y="0"/>
                </a:cubicBezTo>
                <a:cubicBezTo>
                  <a:pt x="145580" y="0"/>
                  <a:pt x="152400" y="6820"/>
                  <a:pt x="152400" y="15240"/>
                </a:cubicBezTo>
                <a:lnTo>
                  <a:pt x="152400" y="15240"/>
                </a:lnTo>
                <a:lnTo>
                  <a:pt x="152400" y="121920"/>
                </a:lnTo>
                <a:cubicBezTo>
                  <a:pt x="152400" y="138751"/>
                  <a:pt x="138751" y="152400"/>
                  <a:pt x="121920" y="152400"/>
                </a:cubicBezTo>
                <a:lnTo>
                  <a:pt x="121920" y="152400"/>
                </a:lnTo>
                <a:lnTo>
                  <a:pt x="121920" y="274320"/>
                </a:lnTo>
                <a:cubicBezTo>
                  <a:pt x="121920" y="291151"/>
                  <a:pt x="108271" y="304800"/>
                  <a:pt x="91440" y="304800"/>
                </a:cubicBezTo>
                <a:cubicBezTo>
                  <a:pt x="74609" y="304800"/>
                  <a:pt x="60960" y="291151"/>
                  <a:pt x="60960" y="274320"/>
                </a:cubicBezTo>
                <a:lnTo>
                  <a:pt x="60960" y="274320"/>
                </a:lnTo>
                <a:lnTo>
                  <a:pt x="60960" y="152400"/>
                </a:lnTo>
                <a:close/>
              </a:path>
            </a:pathLst>
          </a:custGeom>
          <a:solidFill>
            <a:srgbClr val="FFFFFF">
              <a:alpha val="100000"/>
            </a:srgbClr>
          </a:solidFill>
        </p:spPr>
        <p:txBody>
          <a:bodyPr/>
          <a:p/>
        </p:txBody>
      </p:sp>
      <p:sp>
        <p:nvSpPr>
          <p:cNvPr id="25" name="Freeform 25"/>
          <p:cNvSpPr/>
          <p:nvPr/>
        </p:nvSpPr>
        <p:spPr>
          <a:xfrm>
            <a:off x="660484" y="4984613"/>
            <a:ext cx="883778" cy="759497"/>
          </a:xfrm>
          <a:custGeom>
            <a:avLst/>
            <a:gdLst/>
            <a:ahLst/>
            <a:cxnLst/>
            <a:rect l="l" t="t" r="r" b="b"/>
            <a:pathLst>
              <a:path w="304800" h="304800">
                <a:moveTo>
                  <a:pt x="147838" y="37243"/>
                </a:moveTo>
                <a:cubicBezTo>
                  <a:pt x="155724" y="37243"/>
                  <a:pt x="162125" y="43644"/>
                  <a:pt x="162125" y="51530"/>
                </a:cubicBezTo>
                <a:lnTo>
                  <a:pt x="162125" y="125349"/>
                </a:lnTo>
                <a:lnTo>
                  <a:pt x="257375" y="184880"/>
                </a:lnTo>
                <a:lnTo>
                  <a:pt x="257375" y="210483"/>
                </a:lnTo>
                <a:lnTo>
                  <a:pt x="162125" y="178337"/>
                </a:lnTo>
                <a:lnTo>
                  <a:pt x="162125" y="228343"/>
                </a:lnTo>
                <a:lnTo>
                  <a:pt x="181547" y="247669"/>
                </a:lnTo>
                <a:lnTo>
                  <a:pt x="181537" y="267519"/>
                </a:lnTo>
                <a:lnTo>
                  <a:pt x="147838" y="256318"/>
                </a:lnTo>
                <a:lnTo>
                  <a:pt x="114624" y="267557"/>
                </a:lnTo>
                <a:lnTo>
                  <a:pt x="114767" y="246707"/>
                </a:lnTo>
                <a:lnTo>
                  <a:pt x="132959" y="228943"/>
                </a:lnTo>
                <a:lnTo>
                  <a:pt x="133121" y="178346"/>
                </a:lnTo>
                <a:lnTo>
                  <a:pt x="37900" y="211074"/>
                </a:lnTo>
                <a:lnTo>
                  <a:pt x="38100" y="184880"/>
                </a:lnTo>
                <a:lnTo>
                  <a:pt x="133417" y="124749"/>
                </a:lnTo>
                <a:lnTo>
                  <a:pt x="133569" y="51521"/>
                </a:lnTo>
                <a:cubicBezTo>
                  <a:pt x="133550" y="43644"/>
                  <a:pt x="139951" y="37243"/>
                  <a:pt x="147838" y="37243"/>
                </a:cubicBezTo>
                <a:close/>
              </a:path>
            </a:pathLst>
          </a:custGeom>
          <a:solidFill>
            <a:srgbClr val="FFFFFF">
              <a:alpha val="100000"/>
            </a:srgbClr>
          </a:solidFill>
        </p:spPr>
        <p:txBody>
          <a:bodyPr/>
          <a:p/>
        </p:txBody>
      </p:sp>
      <p:grpSp>
        <p:nvGrpSpPr>
          <p:cNvPr id="26" name="Group 26"/>
          <p:cNvGrpSpPr/>
          <p:nvPr/>
        </p:nvGrpSpPr>
        <p:grpSpPr>
          <a:xfrm rot="0">
            <a:off x="454963" y="93878"/>
            <a:ext cx="10641129" cy="914400"/>
            <a:chOff x="454963" y="93878"/>
            <a:chExt cx="10641129" cy="914400"/>
          </a:xfrm>
        </p:grpSpPr>
        <p:sp>
          <p:nvSpPr>
            <p:cNvPr id="27" name="AutoShape 27"/>
            <p:cNvSpPr/>
            <p:nvPr/>
          </p:nvSpPr>
          <p:spPr>
            <a:xfrm>
              <a:off x="454963" y="331168"/>
              <a:ext cx="84147" cy="84147"/>
            </a:xfrm>
            <a:prstGeom prst="ellipse">
              <a:avLst/>
            </a:prstGeom>
            <a:solidFill>
              <a:schemeClr val="accent1">
                <a:alpha val="100000"/>
              </a:schemeClr>
            </a:solidFill>
          </p:spPr>
          <p:txBody>
            <a:bodyPr/>
            <a:p/>
          </p:txBody>
        </p:sp>
        <p:sp>
          <p:nvSpPr>
            <p:cNvPr id="28" name="AutoShape 28"/>
            <p:cNvSpPr/>
            <p:nvPr/>
          </p:nvSpPr>
          <p:spPr>
            <a:xfrm>
              <a:off x="575049" y="337743"/>
              <a:ext cx="78137" cy="78137"/>
            </a:xfrm>
            <a:prstGeom prst="ellipse">
              <a:avLst/>
            </a:prstGeom>
            <a:solidFill>
              <a:schemeClr val="accent1">
                <a:alpha val="80000"/>
              </a:schemeClr>
            </a:solidFill>
          </p:spPr>
          <p:txBody>
            <a:bodyPr/>
            <a:p/>
          </p:txBody>
        </p:sp>
        <p:sp>
          <p:nvSpPr>
            <p:cNvPr id="29" name="AutoShape 29"/>
            <p:cNvSpPr/>
            <p:nvPr/>
          </p:nvSpPr>
          <p:spPr>
            <a:xfrm>
              <a:off x="689125" y="339460"/>
              <a:ext cx="74704" cy="74704"/>
            </a:xfrm>
            <a:prstGeom prst="ellipse">
              <a:avLst/>
            </a:prstGeom>
            <a:solidFill>
              <a:schemeClr val="accent1">
                <a:alpha val="60000"/>
              </a:schemeClr>
            </a:solidFill>
          </p:spPr>
          <p:txBody>
            <a:bodyPr/>
            <a:p/>
          </p:txBody>
        </p:sp>
        <p:sp>
          <p:nvSpPr>
            <p:cNvPr id="30" name="AutoShape 30"/>
            <p:cNvSpPr/>
            <p:nvPr/>
          </p:nvSpPr>
          <p:spPr>
            <a:xfrm>
              <a:off x="799768" y="348430"/>
              <a:ext cx="69238" cy="69238"/>
            </a:xfrm>
            <a:prstGeom prst="ellipse">
              <a:avLst/>
            </a:prstGeom>
            <a:solidFill>
              <a:schemeClr val="accent1">
                <a:alpha val="40000"/>
              </a:schemeClr>
            </a:solidFill>
          </p:spPr>
          <p:txBody>
            <a:bodyPr/>
            <a:p/>
          </p:txBody>
        </p:sp>
        <p:sp>
          <p:nvSpPr>
            <p:cNvPr id="31" name="AutoShape 31"/>
            <p:cNvSpPr/>
            <p:nvPr/>
          </p:nvSpPr>
          <p:spPr>
            <a:xfrm>
              <a:off x="904945" y="344297"/>
              <a:ext cx="65594" cy="65594"/>
            </a:xfrm>
            <a:prstGeom prst="ellipse">
              <a:avLst/>
            </a:prstGeom>
            <a:solidFill>
              <a:schemeClr val="accent1">
                <a:alpha val="20000"/>
              </a:schemeClr>
            </a:solidFill>
          </p:spPr>
          <p:txBody>
            <a:bodyPr/>
            <a:p/>
          </p:txBody>
        </p:sp>
        <p:sp>
          <p:nvSpPr>
            <p:cNvPr id="32" name="AutoShape 32"/>
            <p:cNvSpPr/>
            <p:nvPr/>
          </p:nvSpPr>
          <p:spPr>
            <a:xfrm>
              <a:off x="454963" y="448942"/>
              <a:ext cx="84147" cy="84147"/>
            </a:xfrm>
            <a:prstGeom prst="ellipse">
              <a:avLst/>
            </a:prstGeom>
            <a:solidFill>
              <a:schemeClr val="accent1">
                <a:alpha val="100000"/>
              </a:schemeClr>
            </a:solidFill>
          </p:spPr>
          <p:txBody>
            <a:bodyPr/>
            <a:p/>
          </p:txBody>
        </p:sp>
        <p:sp>
          <p:nvSpPr>
            <p:cNvPr id="33" name="AutoShape 33"/>
            <p:cNvSpPr/>
            <p:nvPr/>
          </p:nvSpPr>
          <p:spPr>
            <a:xfrm>
              <a:off x="575049" y="455517"/>
              <a:ext cx="78137" cy="78137"/>
            </a:xfrm>
            <a:prstGeom prst="ellipse">
              <a:avLst/>
            </a:prstGeom>
            <a:solidFill>
              <a:schemeClr val="accent1">
                <a:alpha val="80000"/>
              </a:schemeClr>
            </a:solidFill>
          </p:spPr>
          <p:txBody>
            <a:bodyPr/>
            <a:p/>
          </p:txBody>
        </p:sp>
        <p:sp>
          <p:nvSpPr>
            <p:cNvPr id="34" name="AutoShape 34"/>
            <p:cNvSpPr/>
            <p:nvPr/>
          </p:nvSpPr>
          <p:spPr>
            <a:xfrm>
              <a:off x="689125" y="457233"/>
              <a:ext cx="74704" cy="74704"/>
            </a:xfrm>
            <a:prstGeom prst="ellipse">
              <a:avLst/>
            </a:prstGeom>
            <a:solidFill>
              <a:schemeClr val="accent1">
                <a:alpha val="60000"/>
              </a:schemeClr>
            </a:solidFill>
          </p:spPr>
          <p:txBody>
            <a:bodyPr/>
            <a:p/>
          </p:txBody>
        </p:sp>
        <p:sp>
          <p:nvSpPr>
            <p:cNvPr id="35" name="AutoShape 35"/>
            <p:cNvSpPr/>
            <p:nvPr/>
          </p:nvSpPr>
          <p:spPr>
            <a:xfrm>
              <a:off x="799768" y="466203"/>
              <a:ext cx="69238" cy="69238"/>
            </a:xfrm>
            <a:prstGeom prst="ellipse">
              <a:avLst/>
            </a:prstGeom>
            <a:solidFill>
              <a:schemeClr val="accent1">
                <a:alpha val="40000"/>
              </a:schemeClr>
            </a:solidFill>
          </p:spPr>
          <p:txBody>
            <a:bodyPr/>
            <a:p/>
          </p:txBody>
        </p:sp>
        <p:sp>
          <p:nvSpPr>
            <p:cNvPr id="36" name="AutoShape 36"/>
            <p:cNvSpPr/>
            <p:nvPr/>
          </p:nvSpPr>
          <p:spPr>
            <a:xfrm>
              <a:off x="904945" y="462070"/>
              <a:ext cx="65594" cy="65594"/>
            </a:xfrm>
            <a:prstGeom prst="ellipse">
              <a:avLst/>
            </a:prstGeom>
            <a:solidFill>
              <a:schemeClr val="accent1">
                <a:alpha val="20000"/>
              </a:schemeClr>
            </a:solidFill>
          </p:spPr>
          <p:txBody>
            <a:bodyPr/>
            <a:p/>
          </p:txBody>
        </p:sp>
        <p:sp>
          <p:nvSpPr>
            <p:cNvPr id="37" name="AutoShape 37"/>
            <p:cNvSpPr/>
            <p:nvPr/>
          </p:nvSpPr>
          <p:spPr>
            <a:xfrm>
              <a:off x="454963" y="566715"/>
              <a:ext cx="84147" cy="84147"/>
            </a:xfrm>
            <a:prstGeom prst="ellipse">
              <a:avLst/>
            </a:prstGeom>
            <a:solidFill>
              <a:schemeClr val="accent1">
                <a:alpha val="100000"/>
              </a:schemeClr>
            </a:solidFill>
          </p:spPr>
          <p:txBody>
            <a:bodyPr/>
            <a:p/>
          </p:txBody>
        </p:sp>
        <p:sp>
          <p:nvSpPr>
            <p:cNvPr id="38" name="AutoShape 38"/>
            <p:cNvSpPr/>
            <p:nvPr/>
          </p:nvSpPr>
          <p:spPr>
            <a:xfrm>
              <a:off x="575049" y="573291"/>
              <a:ext cx="78137" cy="78137"/>
            </a:xfrm>
            <a:prstGeom prst="ellipse">
              <a:avLst/>
            </a:prstGeom>
            <a:solidFill>
              <a:schemeClr val="accent1">
                <a:alpha val="80000"/>
              </a:schemeClr>
            </a:solidFill>
          </p:spPr>
          <p:txBody>
            <a:bodyPr/>
            <a:p/>
          </p:txBody>
        </p:sp>
        <p:sp>
          <p:nvSpPr>
            <p:cNvPr id="39" name="AutoShape 39"/>
            <p:cNvSpPr/>
            <p:nvPr/>
          </p:nvSpPr>
          <p:spPr>
            <a:xfrm>
              <a:off x="689125" y="575007"/>
              <a:ext cx="74704" cy="74704"/>
            </a:xfrm>
            <a:prstGeom prst="ellipse">
              <a:avLst/>
            </a:prstGeom>
            <a:solidFill>
              <a:schemeClr val="accent1">
                <a:alpha val="60000"/>
              </a:schemeClr>
            </a:solidFill>
          </p:spPr>
          <p:txBody>
            <a:bodyPr/>
            <a:p/>
          </p:txBody>
        </p:sp>
        <p:sp>
          <p:nvSpPr>
            <p:cNvPr id="40" name="AutoShape 40"/>
            <p:cNvSpPr/>
            <p:nvPr/>
          </p:nvSpPr>
          <p:spPr>
            <a:xfrm>
              <a:off x="799768" y="583977"/>
              <a:ext cx="69238" cy="69238"/>
            </a:xfrm>
            <a:prstGeom prst="ellipse">
              <a:avLst/>
            </a:prstGeom>
            <a:solidFill>
              <a:schemeClr val="accent1">
                <a:alpha val="40000"/>
              </a:schemeClr>
            </a:solidFill>
          </p:spPr>
          <p:txBody>
            <a:bodyPr/>
            <a:p/>
          </p:txBody>
        </p:sp>
        <p:sp>
          <p:nvSpPr>
            <p:cNvPr id="41" name="AutoShape 41"/>
            <p:cNvSpPr/>
            <p:nvPr/>
          </p:nvSpPr>
          <p:spPr>
            <a:xfrm>
              <a:off x="904945" y="579844"/>
              <a:ext cx="65594" cy="65594"/>
            </a:xfrm>
            <a:prstGeom prst="ellipse">
              <a:avLst/>
            </a:prstGeom>
            <a:solidFill>
              <a:schemeClr val="accent1">
                <a:alpha val="20000"/>
              </a:schemeClr>
            </a:solidFill>
          </p:spPr>
          <p:txBody>
            <a:bodyPr/>
            <a:p/>
          </p:txBody>
        </p:sp>
        <p:sp>
          <p:nvSpPr>
            <p:cNvPr id="42" name="AutoShape 42"/>
            <p:cNvSpPr/>
            <p:nvPr/>
          </p:nvSpPr>
          <p:spPr>
            <a:xfrm>
              <a:off x="454963" y="684489"/>
              <a:ext cx="84147" cy="84147"/>
            </a:xfrm>
            <a:prstGeom prst="ellipse">
              <a:avLst/>
            </a:prstGeom>
            <a:solidFill>
              <a:schemeClr val="accent1">
                <a:alpha val="100000"/>
              </a:schemeClr>
            </a:solidFill>
          </p:spPr>
          <p:txBody>
            <a:bodyPr/>
            <a:p/>
          </p:txBody>
        </p:sp>
        <p:sp>
          <p:nvSpPr>
            <p:cNvPr id="43" name="AutoShape 43"/>
            <p:cNvSpPr/>
            <p:nvPr/>
          </p:nvSpPr>
          <p:spPr>
            <a:xfrm>
              <a:off x="575049" y="691064"/>
              <a:ext cx="78137" cy="78137"/>
            </a:xfrm>
            <a:prstGeom prst="ellipse">
              <a:avLst/>
            </a:prstGeom>
            <a:solidFill>
              <a:schemeClr val="accent1">
                <a:alpha val="80000"/>
              </a:schemeClr>
            </a:solidFill>
          </p:spPr>
          <p:txBody>
            <a:bodyPr/>
            <a:p/>
          </p:txBody>
        </p:sp>
        <p:sp>
          <p:nvSpPr>
            <p:cNvPr id="44" name="AutoShape 44"/>
            <p:cNvSpPr/>
            <p:nvPr/>
          </p:nvSpPr>
          <p:spPr>
            <a:xfrm>
              <a:off x="689125" y="692781"/>
              <a:ext cx="74704" cy="74704"/>
            </a:xfrm>
            <a:prstGeom prst="ellipse">
              <a:avLst/>
            </a:prstGeom>
            <a:solidFill>
              <a:schemeClr val="accent1">
                <a:alpha val="60000"/>
              </a:schemeClr>
            </a:solidFill>
          </p:spPr>
          <p:txBody>
            <a:bodyPr/>
            <a:p/>
          </p:txBody>
        </p:sp>
        <p:sp>
          <p:nvSpPr>
            <p:cNvPr id="45" name="AutoShape 45"/>
            <p:cNvSpPr/>
            <p:nvPr/>
          </p:nvSpPr>
          <p:spPr>
            <a:xfrm>
              <a:off x="799768" y="701751"/>
              <a:ext cx="69238" cy="69238"/>
            </a:xfrm>
            <a:prstGeom prst="ellipse">
              <a:avLst/>
            </a:prstGeom>
            <a:solidFill>
              <a:schemeClr val="accent1">
                <a:alpha val="40000"/>
              </a:schemeClr>
            </a:solidFill>
          </p:spPr>
          <p:txBody>
            <a:bodyPr/>
            <a:p/>
          </p:txBody>
        </p:sp>
        <p:sp>
          <p:nvSpPr>
            <p:cNvPr id="46" name="AutoShape 46"/>
            <p:cNvSpPr/>
            <p:nvPr/>
          </p:nvSpPr>
          <p:spPr>
            <a:xfrm>
              <a:off x="904945" y="697618"/>
              <a:ext cx="65594" cy="65594"/>
            </a:xfrm>
            <a:prstGeom prst="ellipse">
              <a:avLst/>
            </a:prstGeom>
            <a:solidFill>
              <a:schemeClr val="accent1">
                <a:alpha val="20000"/>
              </a:schemeClr>
            </a:solidFill>
          </p:spPr>
          <p:txBody>
            <a:bodyPr/>
            <a:p/>
          </p:txBody>
        </p:sp>
        <p:sp>
          <p:nvSpPr>
            <p:cNvPr id="47" name="TextBox 4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rPr>
                <a:t>总体架构及组成部分</a:t>
              </a:r>
              <a:endPar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grpSp>
      <p:pic>
        <p:nvPicPr>
          <p:cNvPr id="48" name="图片 47"/>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p:nvPr>
            <p:ph type="dt" sz="half" idx="10"/>
          </p:nvPr>
        </p:nvSpPr>
        <p:spPr/>
        <p:txBody>
          <a:bodyPr/>
          <a:p>
            <a:pPr lvl="0" defTabSz="914400" rtl="0" eaLnBrk="1" hangingPunct="1">
              <a:lnSpc>
                <a:spcPct val="100000"/>
              </a:lnSpc>
              <a:spcBef>
                <a:spcPct val="0"/>
              </a:spcBef>
              <a:spcAft>
                <a:spcPct val="0"/>
              </a:spcAft>
              <a:buClrTx/>
              <a:buSzPct val="100000"/>
            </a:pPr>
            <a:r>
              <a:rPr lang="en-US" altLang="zh-CN"/>
              <a:t>2021/4/17</a:t>
            </a:r>
            <a:endParaRPr lang="en-US" altLang="zh-CN" sz="1200">
              <a:solidFill>
                <a:srgbClr val="898989"/>
              </a:solidFill>
              <a:latin typeface="等线" panose="02010600030101010101" charset="-122"/>
              <a:ea typeface="等线" panose="02010600030101010101" charset="-122"/>
            </a:endParaRPr>
          </a:p>
        </p:txBody>
      </p:sp>
      <p:sp>
        <p:nvSpPr>
          <p:cNvPr id="3" name="灯片编号占位符 2"/>
          <p:cNvSpPr/>
          <p:nvPr>
            <p:ph type="sldNum" sz="quarter" idx="12"/>
          </p:nvPr>
        </p:nvSpPr>
        <p:spPr/>
        <p:txBody>
          <a:bodyPr/>
          <a:p>
            <a:pPr lvl="0" defTabSz="914400" rtl="0" eaLnBrk="1" hangingPunct="1">
              <a:lnSpc>
                <a:spcPct val="100000"/>
              </a:lnSpc>
              <a:spcBef>
                <a:spcPct val="0"/>
              </a:spcBef>
              <a:spcAft>
                <a:spcPct val="0"/>
              </a:spcAft>
              <a:buClrTx/>
              <a:buSzPct val="100000"/>
            </a:pPr>
            <a:fld id="{9A0DB2DC-4C9A-4742-B13C-FB6460FD3503}" type="slidenum">
              <a:rPr lang="zh-CN" altLang="en-US"/>
            </a:fld>
            <a:endParaRPr lang="zh-CN" altLang="en-US" sz="1200">
              <a:solidFill>
                <a:srgbClr val="898989"/>
              </a:solidFill>
              <a:latin typeface="等线" panose="02010600030101010101" charset="-122"/>
              <a:ea typeface="等线" panose="02010600030101010101" charset="-122"/>
            </a:endParaRPr>
          </a:p>
        </p:txBody>
      </p:sp>
      <p:grpSp>
        <p:nvGrpSpPr>
          <p:cNvPr id="2095" name="组合 4"/>
          <p:cNvGrpSpPr/>
          <p:nvPr/>
        </p:nvGrpSpPr>
        <p:grpSpPr>
          <a:xfrm>
            <a:off x="0" y="0"/>
            <a:ext cx="12192000" cy="758825"/>
            <a:chOff x="0" y="0"/>
            <a:chExt cx="9144000" cy="525746"/>
          </a:xfrm>
        </p:grpSpPr>
        <p:cxnSp>
          <p:nvCxnSpPr>
            <p:cNvPr id="2096" name="直接连接符 5"/>
            <p:cNvCxnSpPr/>
            <p:nvPr/>
          </p:nvCxnSpPr>
          <p:spPr>
            <a:xfrm>
              <a:off x="0" y="525746"/>
              <a:ext cx="9144000" cy="0"/>
            </a:xfrm>
            <a:prstGeom prst="line">
              <a:avLst/>
            </a:prstGeom>
            <a:ln w="12700" cap="flat" cmpd="sng">
              <a:solidFill>
                <a:srgbClr val="D9D9D9"/>
              </a:solidFill>
              <a:prstDash val="solid"/>
              <a:headEnd type="none" w="med" len="med"/>
              <a:tailEnd type="none" w="med" len="med"/>
            </a:ln>
          </p:spPr>
        </p:cxnSp>
        <p:sp>
          <p:nvSpPr>
            <p:cNvPr id="2097" name="矩形 6"/>
            <p:cNvSpPr/>
            <p:nvPr/>
          </p:nvSpPr>
          <p:spPr>
            <a:xfrm>
              <a:off x="419592" y="0"/>
              <a:ext cx="504056" cy="525746"/>
            </a:xfrm>
            <a:prstGeom prst="rect">
              <a:avLst/>
            </a:prstGeom>
            <a:solidFill>
              <a:srgbClr val="314865"/>
            </a:solidFill>
            <a:ln w="12700" cap="flat" cmpd="sng">
              <a:solidFill>
                <a:srgbClr val="314865"/>
              </a:solidFill>
              <a:prstDash val="solid"/>
              <a:miter/>
              <a:headEnd type="none" w="med" len="med"/>
              <a:tailEnd type="none" w="med" len="med"/>
            </a:ln>
          </p:spPr>
          <p:txBody>
            <a:bodyPr anchor="ctr" anchorCtr="0"/>
            <a:p>
              <a:pPr algn="ctr"/>
              <a:r>
                <a:rPr lang="en-US" altLang="zh-CN" sz="2800" b="1">
                  <a:solidFill>
                    <a:srgbClr val="FFFFFF"/>
                  </a:solidFill>
                  <a:latin typeface="Times New Roman" panose="02020603050405020304" pitchFamily="18" charset="0"/>
                  <a:ea typeface="等线" panose="02010600030101010101" charset="-122"/>
                </a:rPr>
                <a:t>1</a:t>
              </a:r>
              <a:endParaRPr lang="en-US" altLang="zh-CN" sz="2800" b="1">
                <a:solidFill>
                  <a:srgbClr val="FFFFFF"/>
                </a:solidFill>
                <a:latin typeface="Times New Roman" panose="02020603050405020304" pitchFamily="18" charset="0"/>
                <a:ea typeface="等线" panose="02010600030101010101" charset="-122"/>
              </a:endParaRPr>
            </a:p>
          </p:txBody>
        </p:sp>
      </p:grpSp>
      <p:sp>
        <p:nvSpPr>
          <p:cNvPr id="2098" name="文本框 7"/>
          <p:cNvSpPr/>
          <p:nvPr/>
        </p:nvSpPr>
        <p:spPr>
          <a:xfrm>
            <a:off x="1231900" y="87313"/>
            <a:ext cx="4097338" cy="584200"/>
          </a:xfrm>
          <a:prstGeom prst="rect">
            <a:avLst/>
          </a:prstGeom>
          <a:noFill/>
          <a:ln w="9525">
            <a:noFill/>
          </a:ln>
        </p:spPr>
        <p:txBody>
          <a:bodyPr wrap="square" anchor="t" anchorCtr="0">
            <a:spAutoFit/>
          </a:bodyPr>
          <a:p>
            <a:r>
              <a:rPr lang="zh-CN" altLang="en-US" sz="3200" b="1">
                <a:latin typeface="黑体" panose="02010609060101010101" pitchFamily="49" charset="-122"/>
                <a:ea typeface="黑体" panose="02010609060101010101" pitchFamily="49" charset="-122"/>
              </a:rPr>
              <a:t>企业信息化业务流程</a:t>
            </a:r>
            <a:endParaRPr lang="zh-CN" altLang="en-US" sz="3200" b="1">
              <a:latin typeface="黑体" panose="02010609060101010101" pitchFamily="49" charset="-122"/>
              <a:ea typeface="黑体" panose="02010609060101010101" pitchFamily="49" charset="-122"/>
            </a:endParaRPr>
          </a:p>
        </p:txBody>
      </p:sp>
      <p:sp>
        <p:nvSpPr>
          <p:cNvPr id="2099" name="文本框 12"/>
          <p:cNvSpPr/>
          <p:nvPr/>
        </p:nvSpPr>
        <p:spPr>
          <a:xfrm>
            <a:off x="558800" y="903288"/>
            <a:ext cx="3948113" cy="461962"/>
          </a:xfrm>
          <a:prstGeom prst="rect">
            <a:avLst/>
          </a:prstGeom>
          <a:noFill/>
          <a:ln w="9525">
            <a:noFill/>
          </a:ln>
        </p:spPr>
        <p:txBody>
          <a:bodyPr wrap="square" anchor="t" anchorCtr="0">
            <a:spAutoFit/>
          </a:bodyPr>
          <a:p>
            <a:r>
              <a:rPr lang="en-US" altLang="zh-CN" sz="2400" b="1">
                <a:solidFill>
                  <a:srgbClr val="2E8299"/>
                </a:solidFill>
                <a:latin typeface="Times New Roman" panose="02020603050405020304" pitchFamily="18" charset="0"/>
                <a:ea typeface="黑体" panose="02010609060101010101" pitchFamily="49" charset="-122"/>
              </a:rPr>
              <a:t>1.2</a:t>
            </a:r>
            <a:r>
              <a:rPr lang="zh-CN" altLang="en-US" sz="2400" b="1">
                <a:solidFill>
                  <a:srgbClr val="2E8299"/>
                </a:solidFill>
                <a:latin typeface="Times New Roman" panose="02020603050405020304" pitchFamily="18" charset="0"/>
                <a:ea typeface="黑体" panose="02010609060101010101" pitchFamily="49" charset="-122"/>
              </a:rPr>
              <a:t> 制造企业信息化的层次</a:t>
            </a:r>
            <a:endParaRPr lang="zh-CN" altLang="en-US" sz="2400" b="1">
              <a:solidFill>
                <a:srgbClr val="2E8299"/>
              </a:solidFill>
              <a:latin typeface="Times New Roman" panose="02020603050405020304" pitchFamily="18" charset="0"/>
              <a:ea typeface="黑体" panose="02010609060101010101" pitchFamily="49" charset="-122"/>
            </a:endParaRPr>
          </a:p>
        </p:txBody>
      </p:sp>
      <p:grpSp>
        <p:nvGrpSpPr>
          <p:cNvPr id="2100" name="组合 34"/>
          <p:cNvGrpSpPr/>
          <p:nvPr/>
        </p:nvGrpSpPr>
        <p:grpSpPr>
          <a:xfrm>
            <a:off x="600075" y="1508125"/>
            <a:ext cx="9761538" cy="4924425"/>
            <a:chOff x="599339" y="1507970"/>
            <a:chExt cx="9762837" cy="4924481"/>
          </a:xfrm>
        </p:grpSpPr>
        <p:sp>
          <p:nvSpPr>
            <p:cNvPr id="2101" name="矩形 13"/>
            <p:cNvSpPr/>
            <p:nvPr/>
          </p:nvSpPr>
          <p:spPr>
            <a:xfrm>
              <a:off x="599339" y="1507970"/>
              <a:ext cx="9762837" cy="4924481"/>
            </a:xfrm>
            <a:prstGeom prst="rect">
              <a:avLst/>
            </a:prstGeom>
            <a:solidFill>
              <a:srgbClr val="00D1BE"/>
            </a:solidFill>
            <a:ln w="12700" cap="flat" cmpd="sng">
              <a:solidFill>
                <a:srgbClr val="000000"/>
              </a:solidFill>
              <a:prstDash val="solid"/>
              <a:miter/>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sp>
          <p:nvSpPr>
            <p:cNvPr id="2102" name="文本框 15"/>
            <p:cNvSpPr/>
            <p:nvPr/>
          </p:nvSpPr>
          <p:spPr>
            <a:xfrm>
              <a:off x="6697548" y="5737829"/>
              <a:ext cx="3664628" cy="461665"/>
            </a:xfrm>
            <a:prstGeom prst="rect">
              <a:avLst/>
            </a:prstGeom>
            <a:noFill/>
            <a:ln w="9525">
              <a:noFill/>
            </a:ln>
          </p:spPr>
          <p:txBody>
            <a:bodyPr wrap="square" anchor="t" anchorCtr="0">
              <a:spAutoFit/>
            </a:bodyPr>
            <a:p>
              <a:r>
                <a:rPr lang="zh-CN" altLang="en-US" sz="2400" b="1">
                  <a:latin typeface="宋体" panose="02010600030101010101" pitchFamily="2" charset="-122"/>
                  <a:ea typeface="宋体" panose="02010600030101010101" pitchFamily="2" charset="-122"/>
                </a:rPr>
                <a:t>生产制造供应系统智能化</a:t>
              </a:r>
              <a:endParaRPr lang="zh-CN" altLang="en-US" sz="2400" b="1">
                <a:latin typeface="宋体" panose="02010600030101010101" pitchFamily="2" charset="-122"/>
                <a:ea typeface="宋体" panose="02010600030101010101" pitchFamily="2" charset="-122"/>
              </a:endParaRPr>
            </a:p>
          </p:txBody>
        </p:sp>
      </p:grpSp>
      <p:grpSp>
        <p:nvGrpSpPr>
          <p:cNvPr id="2103" name="组合 33"/>
          <p:cNvGrpSpPr/>
          <p:nvPr/>
        </p:nvGrpSpPr>
        <p:grpSpPr>
          <a:xfrm>
            <a:off x="600075" y="1508125"/>
            <a:ext cx="7929563" cy="3997325"/>
            <a:chOff x="599339" y="1507969"/>
            <a:chExt cx="7930523" cy="3996904"/>
          </a:xfrm>
        </p:grpSpPr>
        <p:sp>
          <p:nvSpPr>
            <p:cNvPr id="2104" name="矩形 14"/>
            <p:cNvSpPr/>
            <p:nvPr/>
          </p:nvSpPr>
          <p:spPr>
            <a:xfrm>
              <a:off x="599339" y="1507969"/>
              <a:ext cx="7813964" cy="3996904"/>
            </a:xfrm>
            <a:prstGeom prst="rect">
              <a:avLst/>
            </a:prstGeom>
            <a:solidFill>
              <a:srgbClr val="00D1BE"/>
            </a:solidFill>
            <a:ln w="12700" cap="flat" cmpd="sng">
              <a:solidFill>
                <a:srgbClr val="000000"/>
              </a:solidFill>
              <a:prstDash val="solid"/>
              <a:miter/>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sp>
          <p:nvSpPr>
            <p:cNvPr id="2105" name="文本框 17"/>
            <p:cNvSpPr/>
            <p:nvPr/>
          </p:nvSpPr>
          <p:spPr>
            <a:xfrm>
              <a:off x="6609723" y="4844292"/>
              <a:ext cx="1920139" cy="461665"/>
            </a:xfrm>
            <a:prstGeom prst="rect">
              <a:avLst/>
            </a:prstGeom>
            <a:noFill/>
            <a:ln w="9525">
              <a:noFill/>
            </a:ln>
          </p:spPr>
          <p:txBody>
            <a:bodyPr wrap="square" anchor="t" anchorCtr="0">
              <a:spAutoFit/>
            </a:bodyPr>
            <a:p>
              <a:r>
                <a:rPr lang="zh-CN" altLang="en-US" sz="2400" b="1">
                  <a:latin typeface="宋体" panose="02010600030101010101" pitchFamily="2" charset="-122"/>
                  <a:ea typeface="宋体" panose="02010600030101010101" pitchFamily="2" charset="-122"/>
                </a:rPr>
                <a:t>工厂智能化</a:t>
              </a:r>
              <a:endParaRPr lang="zh-CN" altLang="en-US" sz="2400" b="1">
                <a:latin typeface="宋体" panose="02010600030101010101" pitchFamily="2" charset="-122"/>
                <a:ea typeface="宋体" panose="02010600030101010101" pitchFamily="2" charset="-122"/>
              </a:endParaRPr>
            </a:p>
          </p:txBody>
        </p:sp>
      </p:grpSp>
      <p:grpSp>
        <p:nvGrpSpPr>
          <p:cNvPr id="2106" name="组合 32"/>
          <p:cNvGrpSpPr/>
          <p:nvPr/>
        </p:nvGrpSpPr>
        <p:grpSpPr>
          <a:xfrm>
            <a:off x="600075" y="1508125"/>
            <a:ext cx="5988050" cy="3036888"/>
            <a:chOff x="600523" y="1507968"/>
            <a:chExt cx="5987213" cy="3036323"/>
          </a:xfrm>
        </p:grpSpPr>
        <p:sp>
          <p:nvSpPr>
            <p:cNvPr id="2107" name="矩形 16"/>
            <p:cNvSpPr/>
            <p:nvPr/>
          </p:nvSpPr>
          <p:spPr>
            <a:xfrm>
              <a:off x="600523" y="1507968"/>
              <a:ext cx="5987213" cy="3036323"/>
            </a:xfrm>
            <a:prstGeom prst="rect">
              <a:avLst/>
            </a:prstGeom>
            <a:solidFill>
              <a:srgbClr val="00D1BE"/>
            </a:solidFill>
            <a:ln w="12700" cap="flat" cmpd="sng">
              <a:solidFill>
                <a:srgbClr val="000000"/>
              </a:solidFill>
              <a:prstDash val="solid"/>
              <a:miter/>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sp>
          <p:nvSpPr>
            <p:cNvPr id="2108" name="文本框 19"/>
            <p:cNvSpPr/>
            <p:nvPr/>
          </p:nvSpPr>
          <p:spPr>
            <a:xfrm>
              <a:off x="4667597" y="3968272"/>
              <a:ext cx="1920139" cy="461665"/>
            </a:xfrm>
            <a:prstGeom prst="rect">
              <a:avLst/>
            </a:prstGeom>
            <a:noFill/>
            <a:ln w="9525">
              <a:noFill/>
            </a:ln>
          </p:spPr>
          <p:txBody>
            <a:bodyPr wrap="square" anchor="t" anchorCtr="0">
              <a:spAutoFit/>
            </a:bodyPr>
            <a:p>
              <a:r>
                <a:rPr lang="zh-CN" altLang="en-US" sz="2400" b="1">
                  <a:latin typeface="宋体" panose="02010600030101010101" pitchFamily="2" charset="-122"/>
                  <a:ea typeface="宋体" panose="02010600030101010101" pitchFamily="2" charset="-122"/>
                </a:rPr>
                <a:t>车间信息化</a:t>
              </a:r>
              <a:endParaRPr lang="zh-CN" altLang="en-US" sz="2400" b="1">
                <a:latin typeface="宋体" panose="02010600030101010101" pitchFamily="2" charset="-122"/>
                <a:ea typeface="宋体" panose="02010600030101010101" pitchFamily="2" charset="-122"/>
              </a:endParaRPr>
            </a:p>
          </p:txBody>
        </p:sp>
      </p:grpSp>
      <p:grpSp>
        <p:nvGrpSpPr>
          <p:cNvPr id="2109" name="组合 31"/>
          <p:cNvGrpSpPr/>
          <p:nvPr/>
        </p:nvGrpSpPr>
        <p:grpSpPr>
          <a:xfrm>
            <a:off x="600075" y="1508125"/>
            <a:ext cx="4367213" cy="2232025"/>
            <a:chOff x="600524" y="1507968"/>
            <a:chExt cx="4177991" cy="2232760"/>
          </a:xfrm>
        </p:grpSpPr>
        <p:sp>
          <p:nvSpPr>
            <p:cNvPr id="2110" name="矩形 18"/>
            <p:cNvSpPr/>
            <p:nvPr/>
          </p:nvSpPr>
          <p:spPr>
            <a:xfrm>
              <a:off x="600524" y="1507968"/>
              <a:ext cx="4161646" cy="2232760"/>
            </a:xfrm>
            <a:prstGeom prst="rect">
              <a:avLst/>
            </a:prstGeom>
            <a:solidFill>
              <a:srgbClr val="00D1BE"/>
            </a:solidFill>
            <a:ln w="12700" cap="flat" cmpd="sng">
              <a:solidFill>
                <a:srgbClr val="000000"/>
              </a:solidFill>
              <a:prstDash val="solid"/>
              <a:miter/>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sp>
          <p:nvSpPr>
            <p:cNvPr id="2111" name="文本框 21"/>
            <p:cNvSpPr/>
            <p:nvPr/>
          </p:nvSpPr>
          <p:spPr>
            <a:xfrm>
              <a:off x="1939636" y="3199787"/>
              <a:ext cx="2838879" cy="461665"/>
            </a:xfrm>
            <a:prstGeom prst="rect">
              <a:avLst/>
            </a:prstGeom>
            <a:noFill/>
            <a:ln w="9525">
              <a:noFill/>
            </a:ln>
          </p:spPr>
          <p:txBody>
            <a:bodyPr wrap="square" anchor="t" anchorCtr="0">
              <a:spAutoFit/>
            </a:bodyPr>
            <a:p>
              <a:r>
                <a:rPr lang="zh-CN" altLang="en-US" sz="2400" b="1">
                  <a:latin typeface="宋体" panose="02010600030101010101" pitchFamily="2" charset="-122"/>
                  <a:ea typeface="宋体" panose="02010600030101010101" pitchFamily="2" charset="-122"/>
                </a:rPr>
                <a:t>生产（线）数字化</a:t>
              </a:r>
              <a:endParaRPr lang="zh-CN" altLang="en-US" sz="2400" b="1">
                <a:latin typeface="宋体" panose="02010600030101010101" pitchFamily="2" charset="-122"/>
                <a:ea typeface="宋体" panose="02010600030101010101" pitchFamily="2" charset="-122"/>
              </a:endParaRPr>
            </a:p>
          </p:txBody>
        </p:sp>
      </p:grpSp>
      <p:grpSp>
        <p:nvGrpSpPr>
          <p:cNvPr id="2112" name="组合 30"/>
          <p:cNvGrpSpPr/>
          <p:nvPr/>
        </p:nvGrpSpPr>
        <p:grpSpPr>
          <a:xfrm>
            <a:off x="600075" y="1508125"/>
            <a:ext cx="3038475" cy="1436688"/>
            <a:chOff x="599338" y="1507967"/>
            <a:chExt cx="3038603" cy="1436992"/>
          </a:xfrm>
        </p:grpSpPr>
        <p:sp>
          <p:nvSpPr>
            <p:cNvPr id="2113" name="矩形 20"/>
            <p:cNvSpPr/>
            <p:nvPr/>
          </p:nvSpPr>
          <p:spPr>
            <a:xfrm>
              <a:off x="599338" y="1507967"/>
              <a:ext cx="3038603" cy="1436992"/>
            </a:xfrm>
            <a:prstGeom prst="rect">
              <a:avLst/>
            </a:prstGeom>
            <a:solidFill>
              <a:srgbClr val="00D1BE"/>
            </a:solidFill>
            <a:ln w="12700" cap="flat" cmpd="sng">
              <a:solidFill>
                <a:srgbClr val="000000"/>
              </a:solidFill>
              <a:prstDash val="solid"/>
              <a:miter/>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sp>
          <p:nvSpPr>
            <p:cNvPr id="2114" name="文本框 23"/>
            <p:cNvSpPr/>
            <p:nvPr/>
          </p:nvSpPr>
          <p:spPr>
            <a:xfrm>
              <a:off x="1834720" y="2379876"/>
              <a:ext cx="1759409" cy="461665"/>
            </a:xfrm>
            <a:prstGeom prst="rect">
              <a:avLst/>
            </a:prstGeom>
            <a:noFill/>
            <a:ln w="9525">
              <a:noFill/>
            </a:ln>
          </p:spPr>
          <p:txBody>
            <a:bodyPr wrap="square" anchor="t" anchorCtr="0">
              <a:spAutoFit/>
            </a:bodyPr>
            <a:p>
              <a:r>
                <a:rPr lang="zh-CN" altLang="en-US" sz="2400" b="1">
                  <a:latin typeface="宋体" panose="02010600030101010101" pitchFamily="2" charset="-122"/>
                  <a:ea typeface="宋体" panose="02010600030101010101" pitchFamily="2" charset="-122"/>
                </a:rPr>
                <a:t>设备数字化</a:t>
              </a:r>
              <a:endParaRPr lang="zh-CN" altLang="en-US" sz="2400" b="1">
                <a:latin typeface="宋体" panose="02010600030101010101" pitchFamily="2" charset="-122"/>
                <a:ea typeface="宋体" panose="02010600030101010101" pitchFamily="2" charset="-122"/>
              </a:endParaRPr>
            </a:p>
          </p:txBody>
        </p:sp>
      </p:grpSp>
      <p:sp>
        <p:nvSpPr>
          <p:cNvPr id="2115" name="TextBox 95"/>
          <p:cNvSpPr/>
          <p:nvPr/>
        </p:nvSpPr>
        <p:spPr>
          <a:xfrm>
            <a:off x="10837863" y="1906588"/>
            <a:ext cx="800100" cy="461962"/>
          </a:xfrm>
          <a:prstGeom prst="rect">
            <a:avLst/>
          </a:prstGeom>
          <a:noFill/>
          <a:ln w="9525" cap="flat" cmpd="sng">
            <a:solidFill>
              <a:srgbClr val="FFFFFF"/>
            </a:solidFill>
            <a:prstDash val="solid"/>
            <a:round/>
            <a:headEnd type="none" w="med" len="med"/>
            <a:tailEnd type="none" w="med" len="med"/>
          </a:ln>
        </p:spPr>
        <p:txBody>
          <a:bodyPr wrap="none" anchor="t" anchorCtr="0">
            <a:spAutoFit/>
          </a:bodyPr>
          <a:p>
            <a:pPr defTabSz="1219200"/>
            <a:r>
              <a:rPr lang="zh-CN" altLang="en-US" sz="2400" b="1">
                <a:solidFill>
                  <a:srgbClr val="000000"/>
                </a:solidFill>
                <a:latin typeface="Arial" panose="020B0604020202020204"/>
                <a:ea typeface="宋体" panose="02010600030101010101" pitchFamily="2" charset="-122"/>
              </a:rPr>
              <a:t>局部</a:t>
            </a:r>
            <a:endParaRPr lang="zh-CN" altLang="en-US" sz="2400" b="1">
              <a:solidFill>
                <a:srgbClr val="000000"/>
              </a:solidFill>
              <a:latin typeface="Arial" panose="020B0604020202020204"/>
              <a:ea typeface="宋体" panose="02010600030101010101" pitchFamily="2" charset="-122"/>
            </a:endParaRPr>
          </a:p>
        </p:txBody>
      </p:sp>
      <p:sp>
        <p:nvSpPr>
          <p:cNvPr id="2116" name="TextBox 96"/>
          <p:cNvSpPr/>
          <p:nvPr/>
        </p:nvSpPr>
        <p:spPr>
          <a:xfrm>
            <a:off x="10791825" y="4979988"/>
            <a:ext cx="800100" cy="461962"/>
          </a:xfrm>
          <a:prstGeom prst="rect">
            <a:avLst/>
          </a:prstGeom>
          <a:noFill/>
          <a:ln w="9525" cap="flat" cmpd="sng">
            <a:solidFill>
              <a:srgbClr val="FFFFFF"/>
            </a:solidFill>
            <a:prstDash val="solid"/>
            <a:round/>
            <a:headEnd type="none" w="med" len="med"/>
            <a:tailEnd type="none" w="med" len="med"/>
          </a:ln>
        </p:spPr>
        <p:txBody>
          <a:bodyPr wrap="none" anchor="t" anchorCtr="0">
            <a:spAutoFit/>
          </a:bodyPr>
          <a:p>
            <a:pPr defTabSz="1219200"/>
            <a:r>
              <a:rPr lang="zh-CN" altLang="en-US" sz="2400" b="1">
                <a:solidFill>
                  <a:srgbClr val="000000"/>
                </a:solidFill>
                <a:latin typeface="Arial" panose="020B0604020202020204"/>
                <a:ea typeface="宋体" panose="02010600030101010101" pitchFamily="2" charset="-122"/>
              </a:rPr>
              <a:t>系统</a:t>
            </a:r>
            <a:endParaRPr lang="zh-CN" altLang="en-US" sz="2400" b="1">
              <a:solidFill>
                <a:srgbClr val="000000"/>
              </a:solidFill>
              <a:latin typeface="Arial" panose="020B0604020202020204"/>
              <a:ea typeface="宋体" panose="02010600030101010101" pitchFamily="2" charset="-122"/>
            </a:endParaRPr>
          </a:p>
        </p:txBody>
      </p:sp>
      <p:sp>
        <p:nvSpPr>
          <p:cNvPr id="2117" name="箭头: 虚尾 29"/>
          <p:cNvSpPr/>
          <p:nvPr/>
        </p:nvSpPr>
        <p:spPr>
          <a:xfrm rot="5400000">
            <a:off x="10172700" y="3543300"/>
            <a:ext cx="2127250" cy="287338"/>
          </a:xfrm>
          <a:solidFill>
            <a:srgbClr val="4472C4"/>
          </a:solidFill>
          <a:ln w="12700" cap="flat" cmpd="sng">
            <a:solidFill>
              <a:srgbClr val="2F528F"/>
            </a:solidFill>
            <a:prstDash val="solid"/>
            <a:headEnd type="none" w="med" len="med"/>
            <a:tailEnd type="none" w="med" len="med"/>
          </a:ln>
        </p:spPr>
        <p:txBody>
          <a:bodyPr/>
          <a:p>
            <a:endParaRPr lang="zh-CN" altLang="en-US"/>
          </a:p>
        </p:txBody>
      </p:sp>
      <p:sp>
        <p:nvSpPr>
          <p:cNvPr id="2118" name="矩形 35"/>
          <p:cNvSpPr/>
          <p:nvPr/>
        </p:nvSpPr>
        <p:spPr>
          <a:xfrm>
            <a:off x="590550" y="1527175"/>
            <a:ext cx="5988050" cy="3035300"/>
          </a:xfrm>
          <a:prstGeom prst="rect">
            <a:avLst/>
          </a:prstGeom>
          <a:noFill/>
          <a:ln w="38100" cap="flat" cmpd="sng">
            <a:solidFill>
              <a:srgbClr val="FF0000"/>
            </a:solidFill>
            <a:prstDash val="solid"/>
            <a:miter/>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sp>
        <p:nvSpPr>
          <p:cNvPr id="2119" name="箭头: 上弧形 36"/>
          <p:cNvSpPr/>
          <p:nvPr/>
        </p:nvSpPr>
        <p:spPr>
          <a:xfrm rot="2640000">
            <a:off x="3303588" y="2317750"/>
            <a:ext cx="1127125" cy="365125"/>
          </a:xfrm>
          <a:prstGeom prst="curvedDownArrow">
            <a:avLst>
              <a:gd name="adj1" fmla="val 24995"/>
              <a:gd name="adj2" fmla="val 50005"/>
              <a:gd name="adj3" fmla="val 25000"/>
            </a:avLst>
          </a:prstGeom>
          <a:solidFill>
            <a:srgbClr val="AFABAB"/>
          </a:solidFill>
          <a:ln w="12700" cap="flat" cmpd="sng">
            <a:solidFill>
              <a:srgbClr val="2F528F"/>
            </a:solidFill>
            <a:prstDash val="solid"/>
            <a:miter/>
            <a:headEnd type="none" w="med" len="med"/>
            <a:tailEnd type="none" w="med" len="med"/>
          </a:ln>
        </p:spPr>
        <p:txBody>
          <a:bodyPr anchor="ctr" anchorCtr="0"/>
          <a:p>
            <a:pPr algn="ctr"/>
            <a:endParaRPr>
              <a:latin typeface="等线" panose="02010600030101010101" charset="-122"/>
              <a:ea typeface="等线" panose="02010600030101010101" charset="-122"/>
            </a:endParaRPr>
          </a:p>
        </p:txBody>
      </p:sp>
      <p:sp>
        <p:nvSpPr>
          <p:cNvPr id="2120" name="箭头: 上弧形 37"/>
          <p:cNvSpPr/>
          <p:nvPr/>
        </p:nvSpPr>
        <p:spPr>
          <a:xfrm rot="2640000">
            <a:off x="4633913" y="3286125"/>
            <a:ext cx="1127125" cy="365125"/>
          </a:xfrm>
          <a:prstGeom prst="curvedDownArrow">
            <a:avLst>
              <a:gd name="adj1" fmla="val 24995"/>
              <a:gd name="adj2" fmla="val 50005"/>
              <a:gd name="adj3" fmla="val 25000"/>
            </a:avLst>
          </a:prstGeom>
          <a:solidFill>
            <a:srgbClr val="AFABAB"/>
          </a:solidFill>
          <a:ln w="12700" cap="flat" cmpd="sng">
            <a:solidFill>
              <a:srgbClr val="2F528F"/>
            </a:solidFill>
            <a:prstDash val="solid"/>
            <a:miter/>
            <a:headEnd type="none" w="med" len="med"/>
            <a:tailEnd type="none" w="med" len="med"/>
          </a:ln>
        </p:spPr>
        <p:txBody>
          <a:bodyPr anchor="ctr" anchorCtr="0"/>
          <a:p>
            <a:pPr algn="ctr"/>
            <a:endParaRPr>
              <a:latin typeface="等线" panose="02010600030101010101" charset="-122"/>
              <a:ea typeface="等线" panose="02010600030101010101" charset="-122"/>
            </a:endParaRPr>
          </a:p>
        </p:txBody>
      </p:sp>
      <p:sp>
        <p:nvSpPr>
          <p:cNvPr id="2121" name="箭头: 上弧形 28"/>
          <p:cNvSpPr/>
          <p:nvPr/>
        </p:nvSpPr>
        <p:spPr>
          <a:xfrm rot="2640000">
            <a:off x="6284913" y="4124325"/>
            <a:ext cx="1127125" cy="365125"/>
          </a:xfrm>
          <a:prstGeom prst="curvedDownArrow">
            <a:avLst>
              <a:gd name="adj1" fmla="val 24995"/>
              <a:gd name="adj2" fmla="val 50005"/>
              <a:gd name="adj3" fmla="val 25000"/>
            </a:avLst>
          </a:prstGeom>
          <a:solidFill>
            <a:srgbClr val="AFABAB"/>
          </a:solidFill>
          <a:ln w="12700" cap="flat" cmpd="sng">
            <a:solidFill>
              <a:srgbClr val="2F528F"/>
            </a:solidFill>
            <a:prstDash val="solid"/>
            <a:miter/>
            <a:headEnd type="none" w="med" len="med"/>
            <a:tailEnd type="none" w="med" len="med"/>
          </a:ln>
        </p:spPr>
        <p:txBody>
          <a:bodyPr anchor="ctr" anchorCtr="0"/>
          <a:p>
            <a:pPr algn="ctr"/>
            <a:endParaRPr>
              <a:latin typeface="等线" panose="02010600030101010101" charset="-122"/>
              <a:ea typeface="等线" panose="02010600030101010101" charset="-122"/>
            </a:endParaRPr>
          </a:p>
        </p:txBody>
      </p:sp>
      <p:sp>
        <p:nvSpPr>
          <p:cNvPr id="2122" name="矩形 38"/>
          <p:cNvSpPr/>
          <p:nvPr/>
        </p:nvSpPr>
        <p:spPr>
          <a:xfrm>
            <a:off x="596900" y="1520825"/>
            <a:ext cx="7816850" cy="3968750"/>
          </a:xfrm>
          <a:prstGeom prst="rect">
            <a:avLst/>
          </a:prstGeom>
          <a:noFill/>
          <a:ln w="38100" cap="flat" cmpd="sng">
            <a:solidFill>
              <a:srgbClr val="FF0000"/>
            </a:solidFill>
            <a:prstDash val="solid"/>
            <a:miter/>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pic>
        <p:nvPicPr>
          <p:cNvPr id="17" name="图片 16"/>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additive="base">
                                        <p:cTn id="6" dur="1" fill="hold">
                                          <p:stCondLst>
                                            <p:cond delay="0"/>
                                          </p:stCondLst>
                                        </p:cTn>
                                        <p:tgtEl>
                                          <p:spTgt spid="2099"/>
                                        </p:tgtEl>
                                        <p:attrNameLst>
                                          <p:attrName>style.visibility</p:attrName>
                                        </p:attrNameLst>
                                      </p:cBhvr>
                                      <p:to>
                                        <p:strVal val="visible"/>
                                      </p:to>
                                    </p:set>
                                    <p:animEffect transition="in" filter="fade">
                                      <p:cBhvr additive="base">
                                        <p:cTn id="7" dur="1000" fill="hold"/>
                                        <p:tgtEl>
                                          <p:spTgt spid="2099"/>
                                        </p:tgtEl>
                                      </p:cBhvr>
                                    </p:animEffect>
                                    <p:anim calcmode="lin" valueType="num">
                                      <p:cBhvr additive="base">
                                        <p:cTn id="8" dur="1000" fill="hold"/>
                                        <p:tgtEl>
                                          <p:spTgt spid="2099"/>
                                        </p:tgtEl>
                                        <p:attrNameLst>
                                          <p:attrName>ppt_x</p:attrName>
                                        </p:attrNameLst>
                                      </p:cBhvr>
                                      <p:tavLst>
                                        <p:tav tm="0">
                                          <p:val>
                                            <p:strVal val="#ppt_x"/>
                                          </p:val>
                                        </p:tav>
                                        <p:tav tm="100000">
                                          <p:val>
                                            <p:strVal val="#ppt_x"/>
                                          </p:val>
                                        </p:tav>
                                      </p:tavLst>
                                    </p:anim>
                                    <p:anim calcmode="lin" valueType="num">
                                      <p:cBhvr additive="base">
                                        <p:cTn id="9" dur="1000" fill="hold"/>
                                        <p:tgtEl>
                                          <p:spTgt spid="2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additive="base">
                                        <p:cTn id="13" dur="1" fill="hold">
                                          <p:stCondLst>
                                            <p:cond delay="0"/>
                                          </p:stCondLst>
                                        </p:cTn>
                                        <p:tgtEl>
                                          <p:spTgt spid="2112"/>
                                        </p:tgtEl>
                                        <p:attrNameLst>
                                          <p:attrName>style.visibility</p:attrName>
                                        </p:attrNameLst>
                                      </p:cBhvr>
                                      <p:to>
                                        <p:strVal val="visible"/>
                                      </p:to>
                                    </p:set>
                                    <p:animEffect transition="in" filter="wipe(up)">
                                      <p:cBhvr additive="base">
                                        <p:cTn id="14" dur="500" fill="hold"/>
                                        <p:tgtEl>
                                          <p:spTgt spid="2112"/>
                                        </p:tgtEl>
                                      </p:cBhvr>
                                    </p:animEffect>
                                  </p:childTnLst>
                                </p:cTn>
                              </p:par>
                            </p:childTnLst>
                          </p:cTn>
                        </p:par>
                        <p:par>
                          <p:cTn id="15" fill="hold">
                            <p:stCondLst>
                              <p:cond delay="500"/>
                            </p:stCondLst>
                            <p:childTnLst>
                              <p:par>
                                <p:cTn id="16" presetID="22" presetClass="entr" presetSubtype="1" fill="hold" nodeType="afterEffect">
                                  <p:childTnLst>
                                    <p:set>
                                      <p:cBhvr additive="base">
                                        <p:cTn id="17" dur="1" fill="hold">
                                          <p:stCondLst>
                                            <p:cond delay="0"/>
                                          </p:stCondLst>
                                        </p:cTn>
                                        <p:tgtEl>
                                          <p:spTgt spid="2109"/>
                                        </p:tgtEl>
                                        <p:attrNameLst>
                                          <p:attrName>style.visibility</p:attrName>
                                        </p:attrNameLst>
                                      </p:cBhvr>
                                      <p:to>
                                        <p:strVal val="visible"/>
                                      </p:to>
                                    </p:set>
                                    <p:animEffect transition="in" filter="wipe(up)">
                                      <p:cBhvr additive="base">
                                        <p:cTn id="18" dur="500" fill="hold"/>
                                        <p:tgtEl>
                                          <p:spTgt spid="2109"/>
                                        </p:tgtEl>
                                      </p:cBhvr>
                                    </p:animEffect>
                                  </p:childTnLst>
                                </p:cTn>
                              </p:par>
                            </p:childTnLst>
                          </p:cTn>
                        </p:par>
                        <p:par>
                          <p:cTn id="19" fill="hold">
                            <p:stCondLst>
                              <p:cond delay="1000"/>
                            </p:stCondLst>
                            <p:childTnLst>
                              <p:par>
                                <p:cTn id="20" presetID="22" presetClass="entr" presetSubtype="1" fill="hold" nodeType="afterEffect">
                                  <p:childTnLst>
                                    <p:set>
                                      <p:cBhvr additive="base">
                                        <p:cTn id="21" dur="1" fill="hold">
                                          <p:stCondLst>
                                            <p:cond delay="0"/>
                                          </p:stCondLst>
                                        </p:cTn>
                                        <p:tgtEl>
                                          <p:spTgt spid="2106"/>
                                        </p:tgtEl>
                                        <p:attrNameLst>
                                          <p:attrName>style.visibility</p:attrName>
                                        </p:attrNameLst>
                                      </p:cBhvr>
                                      <p:to>
                                        <p:strVal val="visible"/>
                                      </p:to>
                                    </p:set>
                                    <p:animEffect transition="in" filter="wipe(up)">
                                      <p:cBhvr additive="base">
                                        <p:cTn id="22" dur="500" fill="hold"/>
                                        <p:tgtEl>
                                          <p:spTgt spid="2106"/>
                                        </p:tgtEl>
                                      </p:cBhvr>
                                    </p:animEffect>
                                  </p:childTnLst>
                                </p:cTn>
                              </p:par>
                            </p:childTnLst>
                          </p:cTn>
                        </p:par>
                        <p:par>
                          <p:cTn id="23" fill="hold">
                            <p:stCondLst>
                              <p:cond delay="1500"/>
                            </p:stCondLst>
                            <p:childTnLst>
                              <p:par>
                                <p:cTn id="24" presetID="22" presetClass="entr" presetSubtype="1" fill="hold" nodeType="afterEffect">
                                  <p:childTnLst>
                                    <p:set>
                                      <p:cBhvr additive="base">
                                        <p:cTn id="25" dur="1" fill="hold">
                                          <p:stCondLst>
                                            <p:cond delay="0"/>
                                          </p:stCondLst>
                                        </p:cTn>
                                        <p:tgtEl>
                                          <p:spTgt spid="2103"/>
                                        </p:tgtEl>
                                        <p:attrNameLst>
                                          <p:attrName>style.visibility</p:attrName>
                                        </p:attrNameLst>
                                      </p:cBhvr>
                                      <p:to>
                                        <p:strVal val="visible"/>
                                      </p:to>
                                    </p:set>
                                    <p:animEffect transition="in" filter="wipe(up)">
                                      <p:cBhvr additive="base">
                                        <p:cTn id="26" dur="500" fill="hold"/>
                                        <p:tgtEl>
                                          <p:spTgt spid="2103"/>
                                        </p:tgtEl>
                                      </p:cBhvr>
                                    </p:animEffect>
                                  </p:childTnLst>
                                </p:cTn>
                              </p:par>
                            </p:childTnLst>
                          </p:cTn>
                        </p:par>
                        <p:par>
                          <p:cTn id="27" fill="hold">
                            <p:stCondLst>
                              <p:cond delay="2000"/>
                            </p:stCondLst>
                            <p:childTnLst>
                              <p:par>
                                <p:cTn id="28" presetID="22" presetClass="entr" presetSubtype="1" fill="hold" nodeType="afterEffect">
                                  <p:childTnLst>
                                    <p:set>
                                      <p:cBhvr additive="base">
                                        <p:cTn id="29" dur="1" fill="hold">
                                          <p:stCondLst>
                                            <p:cond delay="0"/>
                                          </p:stCondLst>
                                        </p:cTn>
                                        <p:tgtEl>
                                          <p:spTgt spid="2100"/>
                                        </p:tgtEl>
                                        <p:attrNameLst>
                                          <p:attrName>style.visibility</p:attrName>
                                        </p:attrNameLst>
                                      </p:cBhvr>
                                      <p:to>
                                        <p:strVal val="visible"/>
                                      </p:to>
                                    </p:set>
                                    <p:animEffect transition="in" filter="wipe(up)">
                                      <p:cBhvr additive="base">
                                        <p:cTn id="30" dur="500" fill="hold"/>
                                        <p:tgtEl>
                                          <p:spTgt spid="210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1" nodeType="clickEffect">
                                  <p:stCondLst>
                                    <p:cond delay="0"/>
                                  </p:stCondLst>
                                  <p:childTnLst>
                                    <p:set>
                                      <p:cBhvr additive="base">
                                        <p:cTn id="34" dur="1" fill="hold">
                                          <p:stCondLst>
                                            <p:cond delay="0"/>
                                          </p:stCondLst>
                                        </p:cTn>
                                        <p:tgtEl>
                                          <p:spTgt spid="2115"/>
                                        </p:tgtEl>
                                        <p:attrNameLst>
                                          <p:attrName>style.visibility</p:attrName>
                                        </p:attrNameLst>
                                      </p:cBhvr>
                                      <p:to>
                                        <p:strVal val="visible"/>
                                      </p:to>
                                    </p:set>
                                    <p:animEffect transition="in" filter="wipe(up)">
                                      <p:cBhvr additive="base">
                                        <p:cTn id="35" dur="500" fill="hold"/>
                                        <p:tgtEl>
                                          <p:spTgt spid="2115"/>
                                        </p:tgtEl>
                                      </p:cBhvr>
                                    </p:animEffect>
                                  </p:childTnLst>
                                </p:cTn>
                              </p:par>
                            </p:childTnLst>
                          </p:cTn>
                        </p:par>
                        <p:par>
                          <p:cTn id="36" fill="hold">
                            <p:stCondLst>
                              <p:cond delay="500"/>
                            </p:stCondLst>
                            <p:childTnLst>
                              <p:par>
                                <p:cTn id="37" presetID="22" presetClass="entr" presetSubtype="1" fill="hold" grpId="3" nodeType="afterEffect">
                                  <p:childTnLst>
                                    <p:set>
                                      <p:cBhvr additive="base">
                                        <p:cTn id="38" dur="1" fill="hold">
                                          <p:stCondLst>
                                            <p:cond delay="0"/>
                                          </p:stCondLst>
                                        </p:cTn>
                                        <p:tgtEl>
                                          <p:spTgt spid="2117"/>
                                        </p:tgtEl>
                                        <p:attrNameLst>
                                          <p:attrName>style.visibility</p:attrName>
                                        </p:attrNameLst>
                                      </p:cBhvr>
                                      <p:to>
                                        <p:strVal val="visible"/>
                                      </p:to>
                                    </p:set>
                                    <p:animEffect transition="in" filter="wipe(up)">
                                      <p:cBhvr additive="base">
                                        <p:cTn id="39" dur="500" fill="hold"/>
                                        <p:tgtEl>
                                          <p:spTgt spid="2117"/>
                                        </p:tgtEl>
                                      </p:cBhvr>
                                    </p:animEffect>
                                  </p:childTnLst>
                                </p:cTn>
                              </p:par>
                            </p:childTnLst>
                          </p:cTn>
                        </p:par>
                        <p:par>
                          <p:cTn id="40" fill="hold">
                            <p:stCondLst>
                              <p:cond delay="1000"/>
                            </p:stCondLst>
                            <p:childTnLst>
                              <p:par>
                                <p:cTn id="41" presetID="22" presetClass="entr" presetSubtype="1" fill="hold" grpId="2" nodeType="afterEffect">
                                  <p:childTnLst>
                                    <p:set>
                                      <p:cBhvr additive="base">
                                        <p:cTn id="42" dur="1" fill="hold">
                                          <p:stCondLst>
                                            <p:cond delay="0"/>
                                          </p:stCondLst>
                                        </p:cTn>
                                        <p:tgtEl>
                                          <p:spTgt spid="2116"/>
                                        </p:tgtEl>
                                        <p:attrNameLst>
                                          <p:attrName>style.visibility</p:attrName>
                                        </p:attrNameLst>
                                      </p:cBhvr>
                                      <p:to>
                                        <p:strVal val="visible"/>
                                      </p:to>
                                    </p:set>
                                    <p:animEffect transition="in" filter="wipe(up)">
                                      <p:cBhvr additive="base">
                                        <p:cTn id="43" dur="500" fill="hold"/>
                                        <p:tgtEl>
                                          <p:spTgt spid="21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5" nodeType="clickEffect">
                                  <p:stCondLst>
                                    <p:cond delay="0"/>
                                  </p:stCondLst>
                                  <p:childTnLst>
                                    <p:set>
                                      <p:cBhvr additive="base">
                                        <p:cTn id="47" dur="1" fill="hold">
                                          <p:stCondLst>
                                            <p:cond delay="0"/>
                                          </p:stCondLst>
                                        </p:cTn>
                                        <p:tgtEl>
                                          <p:spTgt spid="2118"/>
                                        </p:tgtEl>
                                        <p:attrNameLst>
                                          <p:attrName>style.visibility</p:attrName>
                                        </p:attrNameLst>
                                      </p:cBhvr>
                                      <p:to>
                                        <p:strVal val="visible"/>
                                      </p:to>
                                    </p:set>
                                    <p:animEffect transition="in" filter="wipe(down)">
                                      <p:cBhvr additive="base">
                                        <p:cTn id="48" dur="500" fill="hold"/>
                                        <p:tgtEl>
                                          <p:spTgt spid="2118"/>
                                        </p:tgtEl>
                                      </p:cBhvr>
                                    </p:animEffect>
                                  </p:childTnLst>
                                </p:cTn>
                              </p:par>
                            </p:childTnLst>
                          </p:cTn>
                        </p:par>
                        <p:par>
                          <p:cTn id="49" fill="hold">
                            <p:stCondLst>
                              <p:cond delay="500"/>
                            </p:stCondLst>
                            <p:childTnLst>
                              <p:par>
                                <p:cTn id="50" presetID="21" presetClass="emph" presetSubtype="0" fill="hold" grpId="1" nodeType="afterEffect">
                                  <p:childTnLst>
                                    <p:animClr>
                                      <p:cBhvr additive="base">
                                        <p:cTn id="51" dur="500" fill="hold"/>
                                        <p:tgtEl>
                                          <p:spTgt spid="2118"/>
                                        </p:tgtEl>
                                        <p:attrNameLst>
                                          <p:attrName>style.color</p:attrName>
                                        </p:attrNameLst>
                                      </p:cBhvr>
                                    </p:animClr>
                                    <p:animClr>
                                      <p:cBhvr additive="base">
                                        <p:cTn id="52" dur="500" fill="hold"/>
                                        <p:tgtEl>
                                          <p:spTgt spid="2118"/>
                                        </p:tgtEl>
                                        <p:attrNameLst>
                                          <p:attrName>fillcolor</p:attrName>
                                        </p:attrNameLst>
                                      </p:cBhvr>
                                    </p:animClr>
                                    <p:animClr>
                                      <p:cBhvr additive="base">
                                        <p:cTn id="53" dur="500" fill="hold"/>
                                        <p:tgtEl>
                                          <p:spTgt spid="2118"/>
                                        </p:tgtEl>
                                        <p:attrNameLst>
                                          <p:attrName>stroke.color</p:attrName>
                                        </p:attrNameLst>
                                      </p:cBhvr>
                                    </p:animClr>
                                    <p:set>
                                      <p:cBhvr additive="base">
                                        <p:cTn id="54" dur="500" fill="hold"/>
                                        <p:tgtEl>
                                          <p:spTgt spid="2118"/>
                                        </p:tgtEl>
                                        <p:attrNameLst>
                                          <p:attrName>fill.type</p:attrName>
                                        </p:attrNameLst>
                                      </p:cBhvr>
                                      <p:to>
                                        <p:strVal val="solid"/>
                                      </p:to>
                                    </p:set>
                                  </p:childTnLst>
                                </p:cTn>
                              </p:par>
                            </p:childTnLst>
                          </p:cTn>
                        </p:par>
                        <p:par>
                          <p:cTn id="55" fill="hold">
                            <p:stCondLst>
                              <p:cond delay="1000"/>
                            </p:stCondLst>
                            <p:childTnLst>
                              <p:par>
                                <p:cTn id="56" presetID="22" presetClass="entr" presetSubtype="8" fill="hold" grpId="6" nodeType="afterEffect">
                                  <p:childTnLst>
                                    <p:set>
                                      <p:cBhvr additive="base">
                                        <p:cTn id="57" dur="1" fill="hold">
                                          <p:stCondLst>
                                            <p:cond delay="0"/>
                                          </p:stCondLst>
                                        </p:cTn>
                                        <p:tgtEl>
                                          <p:spTgt spid="2119"/>
                                        </p:tgtEl>
                                        <p:attrNameLst>
                                          <p:attrName>style.visibility</p:attrName>
                                        </p:attrNameLst>
                                      </p:cBhvr>
                                      <p:to>
                                        <p:strVal val="visible"/>
                                      </p:to>
                                    </p:set>
                                    <p:animEffect transition="in" filter="wipe(left)">
                                      <p:cBhvr additive="base">
                                        <p:cTn id="58" dur="500" fill="hold"/>
                                        <p:tgtEl>
                                          <p:spTgt spid="2119"/>
                                        </p:tgtEl>
                                      </p:cBhvr>
                                    </p:animEffect>
                                  </p:childTnLst>
                                </p:cTn>
                              </p:par>
                            </p:childTnLst>
                          </p:cTn>
                        </p:par>
                        <p:par>
                          <p:cTn id="59" fill="hold">
                            <p:stCondLst>
                              <p:cond delay="1500"/>
                            </p:stCondLst>
                            <p:childTnLst>
                              <p:par>
                                <p:cTn id="60" presetID="22" presetClass="entr" presetSubtype="8" fill="hold" grpId="7" nodeType="afterEffect">
                                  <p:childTnLst>
                                    <p:set>
                                      <p:cBhvr additive="base">
                                        <p:cTn id="61" dur="1" fill="hold">
                                          <p:stCondLst>
                                            <p:cond delay="0"/>
                                          </p:stCondLst>
                                        </p:cTn>
                                        <p:tgtEl>
                                          <p:spTgt spid="2120"/>
                                        </p:tgtEl>
                                        <p:attrNameLst>
                                          <p:attrName>style.visibility</p:attrName>
                                        </p:attrNameLst>
                                      </p:cBhvr>
                                      <p:to>
                                        <p:strVal val="visible"/>
                                      </p:to>
                                    </p:set>
                                    <p:animEffect transition="in" filter="wipe(left)">
                                      <p:cBhvr additive="base">
                                        <p:cTn id="62" dur="500" fill="hold"/>
                                        <p:tgtEl>
                                          <p:spTgt spid="21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8" nodeType="clickEffect">
                                  <p:stCondLst>
                                    <p:cond delay="0"/>
                                  </p:stCondLst>
                                  <p:childTnLst>
                                    <p:set>
                                      <p:cBhvr additive="base">
                                        <p:cTn id="66" dur="1" fill="hold">
                                          <p:stCondLst>
                                            <p:cond delay="0"/>
                                          </p:stCondLst>
                                        </p:cTn>
                                        <p:tgtEl>
                                          <p:spTgt spid="2121"/>
                                        </p:tgtEl>
                                        <p:attrNameLst>
                                          <p:attrName>style.visibility</p:attrName>
                                        </p:attrNameLst>
                                      </p:cBhvr>
                                      <p:to>
                                        <p:strVal val="visible"/>
                                      </p:to>
                                    </p:set>
                                    <p:animEffect transition="in" filter="wipe(left)">
                                      <p:cBhvr additive="base">
                                        <p:cTn id="67" dur="500" fill="hold"/>
                                        <p:tgtEl>
                                          <p:spTgt spid="2121"/>
                                        </p:tgtEl>
                                      </p:cBhvr>
                                    </p:animEffect>
                                  </p:childTnLst>
                                </p:cTn>
                              </p:par>
                            </p:childTnLst>
                          </p:cTn>
                        </p:par>
                        <p:par>
                          <p:cTn id="68" fill="hold">
                            <p:stCondLst>
                              <p:cond delay="500"/>
                            </p:stCondLst>
                            <p:childTnLst>
                              <p:par>
                                <p:cTn id="69" presetID="22" presetClass="entr" presetSubtype="4" fill="hold" grpId="10" nodeType="afterEffect">
                                  <p:childTnLst>
                                    <p:set>
                                      <p:cBhvr additive="base">
                                        <p:cTn id="70" dur="1" fill="hold">
                                          <p:stCondLst>
                                            <p:cond delay="0"/>
                                          </p:stCondLst>
                                        </p:cTn>
                                        <p:tgtEl>
                                          <p:spTgt spid="2122"/>
                                        </p:tgtEl>
                                        <p:attrNameLst>
                                          <p:attrName>style.visibility</p:attrName>
                                        </p:attrNameLst>
                                      </p:cBhvr>
                                      <p:to>
                                        <p:strVal val="visible"/>
                                      </p:to>
                                    </p:set>
                                    <p:animEffect transition="in" filter="wipe(down)">
                                      <p:cBhvr additive="base">
                                        <p:cTn id="71" dur="500" fill="hold"/>
                                        <p:tgtEl>
                                          <p:spTgt spid="2122"/>
                                        </p:tgtEl>
                                      </p:cBhvr>
                                    </p:animEffect>
                                  </p:childTnLst>
                                </p:cTn>
                              </p:par>
                            </p:childTnLst>
                          </p:cTn>
                        </p:par>
                        <p:par>
                          <p:cTn id="72" fill="hold">
                            <p:stCondLst>
                              <p:cond delay="1000"/>
                            </p:stCondLst>
                            <p:childTnLst>
                              <p:par>
                                <p:cTn id="73" presetID="24" presetClass="emph" presetSubtype="0" fill="hold" grpId="2" nodeType="afterEffect">
                                  <p:childTnLst>
                                    <p:animClr>
                                      <p:cBhvr additive="base">
                                        <p:cTn id="74" dur="500" fill="hold"/>
                                        <p:tgtEl>
                                          <p:spTgt spid="2122"/>
                                        </p:tgtEl>
                                        <p:attrNameLst>
                                          <p:attrName>style.color</p:attrName>
                                        </p:attrNameLst>
                                      </p:cBhvr>
                                    </p:animClr>
                                    <p:animClr>
                                      <p:cBhvr additive="base">
                                        <p:cTn id="75" dur="500" fill="hold"/>
                                        <p:tgtEl>
                                          <p:spTgt spid="2122"/>
                                        </p:tgtEl>
                                        <p:attrNameLst>
                                          <p:attrName>fillcolor</p:attrName>
                                        </p:attrNameLst>
                                      </p:cBhvr>
                                    </p:animClr>
                                    <p:animClr>
                                      <p:cBhvr additive="base">
                                        <p:cTn id="76" dur="500" fill="hold"/>
                                        <p:tgtEl>
                                          <p:spTgt spid="2122"/>
                                        </p:tgtEl>
                                        <p:attrNameLst>
                                          <p:attrName>stroke.color</p:attrName>
                                        </p:attrNameLst>
                                      </p:cBhvr>
                                    </p:animClr>
                                    <p:set>
                                      <p:cBhvr additive="base">
                                        <p:cTn id="77" dur="500" fill="hold"/>
                                        <p:tgtEl>
                                          <p:spTgt spid="21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15" grpId="1" bldLvl="0" animBg="1"/>
      <p:bldP spid="2116" grpId="2" bldLvl="0" animBg="1"/>
      <p:bldP spid="2117" grpId="3" bldLvl="0" animBg="1"/>
      <p:bldP spid="2118" grpId="4" animBg="1"/>
      <p:bldP spid="2118" grpId="5" bldLvl="0" animBg="1"/>
      <p:bldP spid="2119" grpId="6" bldLvl="0" animBg="1"/>
      <p:bldP spid="2120" grpId="7" bldLvl="0" animBg="1"/>
      <p:bldP spid="2121" grpId="8" bldLvl="0" animBg="1"/>
      <p:bldP spid="2122" grpId="9" animBg="1"/>
      <p:bldP spid="2122" grpId="1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p:nvPr>
            <p:ph type="dt" sz="half" idx="10"/>
          </p:nvPr>
        </p:nvSpPr>
        <p:spPr/>
        <p:txBody>
          <a:bodyPr/>
          <a:p>
            <a:pPr lvl="0" defTabSz="914400" rtl="0" eaLnBrk="1" hangingPunct="1">
              <a:lnSpc>
                <a:spcPct val="100000"/>
              </a:lnSpc>
              <a:spcBef>
                <a:spcPct val="0"/>
              </a:spcBef>
              <a:spcAft>
                <a:spcPct val="0"/>
              </a:spcAft>
              <a:buClrTx/>
              <a:buSzPct val="100000"/>
            </a:pPr>
            <a:r>
              <a:rPr lang="en-US" altLang="zh-CN"/>
              <a:t>2021/4/17</a:t>
            </a:r>
            <a:endParaRPr lang="en-US" altLang="zh-CN" sz="1200">
              <a:solidFill>
                <a:srgbClr val="898989"/>
              </a:solidFill>
              <a:latin typeface="等线" panose="02010600030101010101" charset="-122"/>
              <a:ea typeface="等线" panose="02010600030101010101" charset="-122"/>
            </a:endParaRPr>
          </a:p>
        </p:txBody>
      </p:sp>
      <p:sp>
        <p:nvSpPr>
          <p:cNvPr id="3" name="灯片编号占位符 2"/>
          <p:cNvSpPr/>
          <p:nvPr>
            <p:ph type="sldNum" sz="quarter" idx="12"/>
          </p:nvPr>
        </p:nvSpPr>
        <p:spPr/>
        <p:txBody>
          <a:bodyPr/>
          <a:p>
            <a:pPr lvl="0" defTabSz="914400" rtl="0" eaLnBrk="1" hangingPunct="1">
              <a:lnSpc>
                <a:spcPct val="100000"/>
              </a:lnSpc>
              <a:spcBef>
                <a:spcPct val="0"/>
              </a:spcBef>
              <a:spcAft>
                <a:spcPct val="0"/>
              </a:spcAft>
              <a:buClrTx/>
              <a:buSzPct val="100000"/>
            </a:pPr>
            <a:fld id="{9A0DB2DC-4C9A-4742-B13C-FB6460FD3503}" type="slidenum">
              <a:rPr lang="zh-CN" altLang="en-US"/>
            </a:fld>
            <a:endParaRPr lang="zh-CN" altLang="en-US" sz="1200">
              <a:solidFill>
                <a:srgbClr val="898989"/>
              </a:solidFill>
              <a:latin typeface="等线" panose="02010600030101010101" charset="-122"/>
              <a:ea typeface="等线" panose="02010600030101010101" charset="-122"/>
            </a:endParaRPr>
          </a:p>
        </p:txBody>
      </p:sp>
      <p:grpSp>
        <p:nvGrpSpPr>
          <p:cNvPr id="2125" name="组合 8"/>
          <p:cNvGrpSpPr/>
          <p:nvPr/>
        </p:nvGrpSpPr>
        <p:grpSpPr>
          <a:xfrm>
            <a:off x="0" y="0"/>
            <a:ext cx="12192000" cy="758825"/>
            <a:chOff x="0" y="0"/>
            <a:chExt cx="9144000" cy="525746"/>
          </a:xfrm>
        </p:grpSpPr>
        <p:cxnSp>
          <p:nvCxnSpPr>
            <p:cNvPr id="2126" name="直接连接符 10"/>
            <p:cNvCxnSpPr/>
            <p:nvPr/>
          </p:nvCxnSpPr>
          <p:spPr>
            <a:xfrm>
              <a:off x="0" y="525746"/>
              <a:ext cx="9144000" cy="0"/>
            </a:xfrm>
            <a:prstGeom prst="line">
              <a:avLst/>
            </a:prstGeom>
            <a:ln w="12700" cap="flat" cmpd="sng">
              <a:solidFill>
                <a:srgbClr val="D9D9D9"/>
              </a:solidFill>
              <a:prstDash val="solid"/>
              <a:headEnd type="none" w="med" len="med"/>
              <a:tailEnd type="none" w="med" len="med"/>
            </a:ln>
          </p:spPr>
        </p:cxnSp>
        <p:sp>
          <p:nvSpPr>
            <p:cNvPr id="2127" name="矩形 11"/>
            <p:cNvSpPr/>
            <p:nvPr/>
          </p:nvSpPr>
          <p:spPr>
            <a:xfrm>
              <a:off x="419592" y="0"/>
              <a:ext cx="504056" cy="525746"/>
            </a:xfrm>
            <a:prstGeom prst="rect">
              <a:avLst/>
            </a:prstGeom>
            <a:solidFill>
              <a:srgbClr val="314865"/>
            </a:solidFill>
            <a:ln w="12700" cap="flat" cmpd="sng">
              <a:solidFill>
                <a:srgbClr val="314865"/>
              </a:solidFill>
              <a:prstDash val="solid"/>
              <a:miter/>
              <a:headEnd type="none" w="med" len="med"/>
              <a:tailEnd type="none" w="med" len="med"/>
            </a:ln>
          </p:spPr>
          <p:txBody>
            <a:bodyPr anchor="ctr" anchorCtr="0"/>
            <a:p>
              <a:pPr algn="ctr"/>
              <a:r>
                <a:rPr lang="en-US" altLang="zh-CN" sz="2800" b="1">
                  <a:solidFill>
                    <a:srgbClr val="FFFFFF"/>
                  </a:solidFill>
                  <a:latin typeface="Times New Roman" panose="02020603050405020304" pitchFamily="18" charset="0"/>
                  <a:ea typeface="等线" panose="02010600030101010101" charset="-122"/>
                </a:rPr>
                <a:t>1</a:t>
              </a:r>
              <a:endParaRPr lang="en-US" altLang="zh-CN" sz="2800" b="1">
                <a:solidFill>
                  <a:srgbClr val="FFFFFF"/>
                </a:solidFill>
                <a:latin typeface="Times New Roman" panose="02020603050405020304" pitchFamily="18" charset="0"/>
                <a:ea typeface="等线" panose="02010600030101010101" charset="-122"/>
              </a:endParaRPr>
            </a:p>
          </p:txBody>
        </p:sp>
      </p:grpSp>
      <p:sp>
        <p:nvSpPr>
          <p:cNvPr id="2128" name="文本框 1"/>
          <p:cNvSpPr/>
          <p:nvPr/>
        </p:nvSpPr>
        <p:spPr>
          <a:xfrm>
            <a:off x="1231900" y="87313"/>
            <a:ext cx="4097338" cy="584200"/>
          </a:xfrm>
          <a:prstGeom prst="rect">
            <a:avLst/>
          </a:prstGeom>
          <a:noFill/>
          <a:ln w="9525">
            <a:noFill/>
          </a:ln>
        </p:spPr>
        <p:txBody>
          <a:bodyPr wrap="square" anchor="t" anchorCtr="0">
            <a:spAutoFit/>
          </a:bodyPr>
          <a:p>
            <a:r>
              <a:rPr lang="zh-CN" altLang="en-US" sz="3200" b="1">
                <a:latin typeface="黑体" panose="02010609060101010101" pitchFamily="49" charset="-122"/>
                <a:ea typeface="黑体" panose="02010609060101010101" pitchFamily="49" charset="-122"/>
              </a:rPr>
              <a:t>企业信息化业务流程</a:t>
            </a:r>
            <a:endParaRPr lang="zh-CN" altLang="en-US" sz="3200" b="1">
              <a:latin typeface="黑体" panose="02010609060101010101" pitchFamily="49" charset="-122"/>
              <a:ea typeface="黑体" panose="02010609060101010101" pitchFamily="49" charset="-122"/>
            </a:endParaRPr>
          </a:p>
        </p:txBody>
      </p:sp>
      <p:grpSp>
        <p:nvGrpSpPr>
          <p:cNvPr id="2129" name="组合 185"/>
          <p:cNvGrpSpPr/>
          <p:nvPr/>
        </p:nvGrpSpPr>
        <p:grpSpPr>
          <a:xfrm>
            <a:off x="0" y="792163"/>
            <a:ext cx="1327150" cy="5983287"/>
            <a:chOff x="-116963" y="482187"/>
            <a:chExt cx="1117063" cy="4661313"/>
          </a:xfrm>
        </p:grpSpPr>
        <p:grpSp>
          <p:nvGrpSpPr>
            <p:cNvPr id="2130" name="组合 186"/>
            <p:cNvGrpSpPr/>
            <p:nvPr/>
          </p:nvGrpSpPr>
          <p:grpSpPr>
            <a:xfrm>
              <a:off x="214282" y="482188"/>
              <a:ext cx="785818" cy="4661312"/>
              <a:chOff x="8130518" y="642918"/>
              <a:chExt cx="785818" cy="6215082"/>
            </a:xfrm>
          </p:grpSpPr>
          <p:sp>
            <p:nvSpPr>
              <p:cNvPr id="2131" name="五边形 88"/>
              <p:cNvSpPr/>
              <p:nvPr/>
            </p:nvSpPr>
            <p:spPr>
              <a:xfrm rot="5400000">
                <a:off x="8166237" y="607199"/>
                <a:ext cx="714380" cy="785818"/>
              </a:xfrm>
              <a:prstGeom prst="homePlate">
                <a:avLst>
                  <a:gd name="adj" fmla="val 50000"/>
                </a:avLst>
              </a:prstGeom>
              <a:gradFill rotWithShape="1">
                <a:gsLst>
                  <a:gs pos="0">
                    <a:srgbClr val="A0A000">
                      <a:alpha val="100000"/>
                    </a:srgbClr>
                  </a:gs>
                  <a:gs pos="50000">
                    <a:srgbClr val="E6E600">
                      <a:alpha val="100000"/>
                    </a:srgbClr>
                  </a:gs>
                  <a:gs pos="100000">
                    <a:srgbClr val="FFFF00"/>
                  </a:gs>
                </a:gsLst>
                <a:lin ang="13500000"/>
                <a:tileRect/>
              </a:gradFill>
              <a:ln w="9525" cap="flat" cmpd="sng">
                <a:solidFill>
                  <a:srgbClr val="ED7D31"/>
                </a:solidFill>
                <a:prstDash val="solid"/>
                <a:miter/>
                <a:headEnd type="none" w="med" len="med"/>
                <a:tailEnd type="none" w="med" len="med"/>
              </a:ln>
              <a:effectLst>
                <a:outerShdw dist="38100" dir="2699999" algn="tl" rotWithShape="0">
                  <a:srgbClr val="000000">
                    <a:alpha val="39999"/>
                  </a:srgbClr>
                </a:outerShdw>
              </a:effectLst>
            </p:spPr>
            <p:txBody>
              <a:bodyPr anchor="ctr" anchorCtr="0"/>
              <a:p>
                <a:pPr algn="ctr" defTabSz="1219200"/>
                <a:r>
                  <a:rPr lang="zh-CN" altLang="en-US">
                    <a:solidFill>
                      <a:srgbClr val="000000"/>
                    </a:solidFill>
                    <a:latin typeface="Arial" panose="020B0604020202020204"/>
                    <a:ea typeface="宋体" panose="02010600030101010101" pitchFamily="2" charset="-122"/>
                  </a:rPr>
                  <a:t>需求</a:t>
                </a:r>
                <a:endParaRPr lang="zh-CN" altLang="en-US">
                  <a:solidFill>
                    <a:srgbClr val="000000"/>
                  </a:solidFill>
                  <a:latin typeface="Arial" panose="020B0604020202020204"/>
                  <a:ea typeface="宋体" panose="02010600030101010101" pitchFamily="2" charset="-122"/>
                </a:endParaRPr>
              </a:p>
            </p:txBody>
          </p:sp>
          <p:sp>
            <p:nvSpPr>
              <p:cNvPr id="2132" name="燕尾形 89"/>
              <p:cNvSpPr/>
              <p:nvPr/>
            </p:nvSpPr>
            <p:spPr>
              <a:xfrm rot="5400000">
                <a:off x="8094799" y="1298017"/>
                <a:ext cx="857256" cy="785818"/>
              </a:xfrm>
              <a:prstGeom prst="chevron">
                <a:avLst>
                  <a:gd name="adj" fmla="val 51565"/>
                </a:avLst>
              </a:prstGeom>
              <a:gradFill rotWithShape="1">
                <a:gsLst>
                  <a:gs pos="0">
                    <a:srgbClr val="A0A000">
                      <a:alpha val="100000"/>
                    </a:srgbClr>
                  </a:gs>
                  <a:gs pos="50000">
                    <a:srgbClr val="E6E600">
                      <a:alpha val="100000"/>
                    </a:srgbClr>
                  </a:gs>
                  <a:gs pos="100000">
                    <a:srgbClr val="FFFF00"/>
                  </a:gs>
                </a:gsLst>
                <a:lin ang="13500000"/>
                <a:tileRect/>
              </a:gradFill>
              <a:ln w="9525" cap="flat" cmpd="sng">
                <a:solidFill>
                  <a:srgbClr val="ED7D31"/>
                </a:solidFill>
                <a:prstDash val="solid"/>
                <a:miter/>
                <a:headEnd type="none" w="med" len="med"/>
                <a:tailEnd type="none" w="med" len="med"/>
              </a:ln>
              <a:effectLst>
                <a:outerShdw dist="38100" dir="2699999" algn="tl" rotWithShape="0">
                  <a:srgbClr val="000000">
                    <a:alpha val="39999"/>
                  </a:srgbClr>
                </a:outerShdw>
              </a:effectLst>
            </p:spPr>
            <p:txBody>
              <a:bodyPr anchor="ctr" anchorCtr="0"/>
              <a:p>
                <a:pPr algn="ctr" defTabSz="1219200"/>
                <a:r>
                  <a:rPr lang="zh-CN" altLang="en-US">
                    <a:solidFill>
                      <a:srgbClr val="000000"/>
                    </a:solidFill>
                    <a:latin typeface="Arial" panose="020B0604020202020204"/>
                    <a:ea typeface="宋体" panose="02010600030101010101" pitchFamily="2" charset="-122"/>
                  </a:rPr>
                  <a:t>销售</a:t>
                </a:r>
                <a:endParaRPr lang="zh-CN" altLang="en-US">
                  <a:solidFill>
                    <a:srgbClr val="000000"/>
                  </a:solidFill>
                  <a:latin typeface="Arial" panose="020B0604020202020204"/>
                  <a:ea typeface="宋体" panose="02010600030101010101" pitchFamily="2" charset="-122"/>
                </a:endParaRPr>
              </a:p>
            </p:txBody>
          </p:sp>
          <p:sp>
            <p:nvSpPr>
              <p:cNvPr id="2133" name="燕尾形 90"/>
              <p:cNvSpPr/>
              <p:nvPr/>
            </p:nvSpPr>
            <p:spPr>
              <a:xfrm rot="5400000">
                <a:off x="7856670" y="2274084"/>
                <a:ext cx="1333509" cy="785818"/>
              </a:xfrm>
              <a:prstGeom prst="chevron">
                <a:avLst>
                  <a:gd name="adj" fmla="val 95517"/>
                </a:avLst>
              </a:prstGeom>
              <a:gradFill rotWithShape="1">
                <a:gsLst>
                  <a:gs pos="0">
                    <a:srgbClr val="A0A000">
                      <a:alpha val="100000"/>
                    </a:srgbClr>
                  </a:gs>
                  <a:gs pos="50000">
                    <a:srgbClr val="E6E600">
                      <a:alpha val="100000"/>
                    </a:srgbClr>
                  </a:gs>
                  <a:gs pos="100000">
                    <a:srgbClr val="FFFF00"/>
                  </a:gs>
                </a:gsLst>
                <a:lin ang="13500000"/>
                <a:tileRect/>
              </a:gradFill>
              <a:ln w="9525" cap="flat" cmpd="sng">
                <a:solidFill>
                  <a:srgbClr val="ED7D31"/>
                </a:solidFill>
                <a:prstDash val="solid"/>
                <a:miter/>
                <a:headEnd type="none" w="med" len="med"/>
                <a:tailEnd type="none" w="med" len="med"/>
              </a:ln>
              <a:effectLst>
                <a:outerShdw dist="38100" dir="2699999" algn="tl" rotWithShape="0">
                  <a:srgbClr val="000000">
                    <a:alpha val="39999"/>
                  </a:srgbClr>
                </a:outerShdw>
              </a:effectLst>
            </p:spPr>
            <p:txBody>
              <a:bodyPr anchor="ctr" anchorCtr="0"/>
              <a:p>
                <a:pPr algn="ctr" defTabSz="1219200"/>
                <a:endParaRPr lang="en-US" altLang="zh-CN">
                  <a:solidFill>
                    <a:srgbClr val="000000"/>
                  </a:solidFill>
                  <a:latin typeface="Arial" panose="020B0604020202020204"/>
                  <a:ea typeface="宋体" panose="02010600030101010101" pitchFamily="2" charset="-122"/>
                </a:endParaRPr>
              </a:p>
              <a:p>
                <a:pPr algn="ctr" defTabSz="1219200"/>
                <a:r>
                  <a:rPr lang="zh-CN" altLang="en-US">
                    <a:solidFill>
                      <a:srgbClr val="000000"/>
                    </a:solidFill>
                    <a:latin typeface="Arial" panose="020B0604020202020204"/>
                    <a:ea typeface="宋体" panose="02010600030101010101" pitchFamily="2" charset="-122"/>
                  </a:rPr>
                  <a:t>产品</a:t>
                </a:r>
                <a:endParaRPr lang="zh-CN" altLang="en-US">
                  <a:solidFill>
                    <a:srgbClr val="000000"/>
                  </a:solidFill>
                  <a:latin typeface="Arial" panose="020B0604020202020204"/>
                  <a:ea typeface="宋体" panose="02010600030101010101" pitchFamily="2" charset="-122"/>
                </a:endParaRPr>
              </a:p>
              <a:p>
                <a:pPr algn="ctr" defTabSz="1219200"/>
                <a:endParaRPr lang="zh-CN" altLang="en-US">
                  <a:solidFill>
                    <a:srgbClr val="000000"/>
                  </a:solidFill>
                  <a:latin typeface="Arial" panose="020B0604020202020204"/>
                  <a:ea typeface="宋体" panose="02010600030101010101" pitchFamily="2" charset="-122"/>
                </a:endParaRPr>
              </a:p>
            </p:txBody>
          </p:sp>
          <p:sp>
            <p:nvSpPr>
              <p:cNvPr id="2134" name="燕尾形 91"/>
              <p:cNvSpPr/>
              <p:nvPr/>
            </p:nvSpPr>
            <p:spPr>
              <a:xfrm rot="5400000">
                <a:off x="7809047" y="3536157"/>
                <a:ext cx="1428760" cy="785818"/>
              </a:xfrm>
              <a:prstGeom prst="chevron">
                <a:avLst>
                  <a:gd name="adj" fmla="val 95521"/>
                </a:avLst>
              </a:prstGeom>
              <a:gradFill rotWithShape="1">
                <a:gsLst>
                  <a:gs pos="0">
                    <a:srgbClr val="A0A000">
                      <a:alpha val="100000"/>
                    </a:srgbClr>
                  </a:gs>
                  <a:gs pos="50000">
                    <a:srgbClr val="E6E600">
                      <a:alpha val="100000"/>
                    </a:srgbClr>
                  </a:gs>
                  <a:gs pos="100000">
                    <a:srgbClr val="FFFF00"/>
                  </a:gs>
                </a:gsLst>
                <a:lin ang="13500000"/>
                <a:tileRect/>
              </a:gradFill>
              <a:ln w="9525" cap="flat" cmpd="sng">
                <a:solidFill>
                  <a:srgbClr val="ED7D31"/>
                </a:solidFill>
                <a:prstDash val="solid"/>
                <a:miter/>
                <a:headEnd type="none" w="med" len="med"/>
                <a:tailEnd type="none" w="med" len="med"/>
              </a:ln>
              <a:effectLst>
                <a:outerShdw dist="38100" dir="2699999" algn="tl" rotWithShape="0">
                  <a:srgbClr val="000000">
                    <a:alpha val="39999"/>
                  </a:srgbClr>
                </a:outerShdw>
              </a:effectLst>
            </p:spPr>
            <p:txBody>
              <a:bodyPr anchor="ctr" anchorCtr="0"/>
              <a:p>
                <a:pPr algn="ctr" defTabSz="1219200"/>
                <a:r>
                  <a:rPr lang="zh-CN" altLang="en-US">
                    <a:solidFill>
                      <a:srgbClr val="000000"/>
                    </a:solidFill>
                    <a:latin typeface="Arial" panose="020B0604020202020204"/>
                    <a:ea typeface="宋体" panose="02010600030101010101" pitchFamily="2" charset="-122"/>
                  </a:rPr>
                  <a:t>生产计划</a:t>
                </a:r>
                <a:endParaRPr lang="zh-CN" altLang="en-US">
                  <a:solidFill>
                    <a:srgbClr val="000000"/>
                  </a:solidFill>
                  <a:latin typeface="Arial" panose="020B0604020202020204"/>
                  <a:ea typeface="宋体" panose="02010600030101010101" pitchFamily="2" charset="-122"/>
                </a:endParaRPr>
              </a:p>
            </p:txBody>
          </p:sp>
          <p:sp>
            <p:nvSpPr>
              <p:cNvPr id="2135" name="燕尾形 92"/>
              <p:cNvSpPr/>
              <p:nvPr/>
            </p:nvSpPr>
            <p:spPr>
              <a:xfrm rot="5400000">
                <a:off x="7809047" y="4893479"/>
                <a:ext cx="1428760" cy="785818"/>
              </a:xfrm>
              <a:prstGeom prst="chevron">
                <a:avLst>
                  <a:gd name="adj" fmla="val 95521"/>
                </a:avLst>
              </a:prstGeom>
              <a:gradFill rotWithShape="1">
                <a:gsLst>
                  <a:gs pos="0">
                    <a:srgbClr val="A0A000">
                      <a:alpha val="100000"/>
                    </a:srgbClr>
                  </a:gs>
                  <a:gs pos="50000">
                    <a:srgbClr val="E6E600">
                      <a:alpha val="100000"/>
                    </a:srgbClr>
                  </a:gs>
                  <a:gs pos="100000">
                    <a:srgbClr val="FFFF00"/>
                  </a:gs>
                </a:gsLst>
                <a:lin ang="13500000"/>
                <a:tileRect/>
              </a:gradFill>
              <a:ln w="9525" cap="flat" cmpd="sng">
                <a:solidFill>
                  <a:srgbClr val="ED7D31"/>
                </a:solidFill>
                <a:prstDash val="solid"/>
                <a:miter/>
                <a:headEnd type="none" w="med" len="med"/>
                <a:tailEnd type="none" w="med" len="med"/>
              </a:ln>
              <a:effectLst>
                <a:outerShdw dist="38100" dir="2699999" algn="tl" rotWithShape="0">
                  <a:srgbClr val="000000">
                    <a:alpha val="39999"/>
                  </a:srgbClr>
                </a:outerShdw>
              </a:effectLst>
            </p:spPr>
            <p:txBody>
              <a:bodyPr anchor="ctr" anchorCtr="0"/>
              <a:p>
                <a:pPr algn="ctr" defTabSz="1219200"/>
                <a:r>
                  <a:rPr lang="zh-CN" altLang="en-US">
                    <a:solidFill>
                      <a:srgbClr val="000000"/>
                    </a:solidFill>
                    <a:latin typeface="Arial" panose="020B0604020202020204"/>
                    <a:ea typeface="宋体" panose="02010600030101010101" pitchFamily="2" charset="-122"/>
                  </a:rPr>
                  <a:t>制造</a:t>
                </a:r>
                <a:endParaRPr lang="zh-CN" altLang="en-US">
                  <a:solidFill>
                    <a:srgbClr val="000000"/>
                  </a:solidFill>
                  <a:latin typeface="Arial" panose="020B0604020202020204"/>
                  <a:ea typeface="宋体" panose="02010600030101010101" pitchFamily="2" charset="-122"/>
                </a:endParaRPr>
              </a:p>
              <a:p>
                <a:pPr algn="ctr" defTabSz="1219200"/>
                <a:r>
                  <a:rPr lang="zh-CN" altLang="en-US">
                    <a:solidFill>
                      <a:srgbClr val="000000"/>
                    </a:solidFill>
                    <a:latin typeface="Arial" panose="020B0604020202020204"/>
                    <a:ea typeface="宋体" panose="02010600030101010101" pitchFamily="2" charset="-122"/>
                  </a:rPr>
                  <a:t>执行</a:t>
                </a:r>
                <a:endParaRPr lang="zh-CN" altLang="en-US">
                  <a:solidFill>
                    <a:srgbClr val="000000"/>
                  </a:solidFill>
                  <a:latin typeface="Arial" panose="020B0604020202020204"/>
                  <a:ea typeface="宋体" panose="02010600030101010101" pitchFamily="2" charset="-122"/>
                </a:endParaRPr>
              </a:p>
            </p:txBody>
          </p:sp>
          <p:sp>
            <p:nvSpPr>
              <p:cNvPr id="2136" name="燕尾形 93"/>
              <p:cNvSpPr/>
              <p:nvPr/>
            </p:nvSpPr>
            <p:spPr>
              <a:xfrm rot="5400000">
                <a:off x="8059092" y="6000756"/>
                <a:ext cx="928670" cy="785818"/>
              </a:xfrm>
              <a:prstGeom prst="chevron">
                <a:avLst>
                  <a:gd name="adj" fmla="val 76931"/>
                </a:avLst>
              </a:prstGeom>
              <a:gradFill rotWithShape="1">
                <a:gsLst>
                  <a:gs pos="0">
                    <a:srgbClr val="A0A000">
                      <a:alpha val="100000"/>
                    </a:srgbClr>
                  </a:gs>
                  <a:gs pos="50000">
                    <a:srgbClr val="E6E600">
                      <a:alpha val="100000"/>
                    </a:srgbClr>
                  </a:gs>
                  <a:gs pos="100000">
                    <a:srgbClr val="FFFF00"/>
                  </a:gs>
                </a:gsLst>
                <a:lin ang="13500000"/>
                <a:tileRect/>
              </a:gradFill>
              <a:ln w="9525" cap="flat" cmpd="sng">
                <a:solidFill>
                  <a:srgbClr val="ED7D31"/>
                </a:solidFill>
                <a:prstDash val="solid"/>
                <a:miter/>
                <a:headEnd type="none" w="med" len="med"/>
                <a:tailEnd type="none" w="med" len="med"/>
              </a:ln>
              <a:effectLst>
                <a:outerShdw dist="38100" dir="2699999" algn="tl" rotWithShape="0">
                  <a:srgbClr val="000000">
                    <a:alpha val="39999"/>
                  </a:srgbClr>
                </a:outerShdw>
              </a:effectLst>
            </p:spPr>
            <p:txBody>
              <a:bodyPr anchor="ctr" anchorCtr="0"/>
              <a:p>
                <a:pPr algn="ctr" defTabSz="1219200"/>
                <a:r>
                  <a:rPr lang="zh-CN" altLang="en-US">
                    <a:solidFill>
                      <a:srgbClr val="000000"/>
                    </a:solidFill>
                    <a:latin typeface="Arial" panose="020B0604020202020204"/>
                    <a:ea typeface="宋体" panose="02010600030101010101" pitchFamily="2" charset="-122"/>
                  </a:rPr>
                  <a:t>运维</a:t>
                </a:r>
                <a:endParaRPr lang="zh-CN" altLang="en-US">
                  <a:solidFill>
                    <a:srgbClr val="000000"/>
                  </a:solidFill>
                  <a:latin typeface="Arial" panose="020B0604020202020204"/>
                  <a:ea typeface="宋体" panose="02010600030101010101" pitchFamily="2" charset="-122"/>
                </a:endParaRPr>
              </a:p>
            </p:txBody>
          </p:sp>
        </p:grpSp>
        <p:sp>
          <p:nvSpPr>
            <p:cNvPr id="2137" name="下箭头 109"/>
            <p:cNvSpPr/>
            <p:nvPr/>
          </p:nvSpPr>
          <p:spPr>
            <a:xfrm>
              <a:off x="-116963" y="482187"/>
              <a:ext cx="500034" cy="4661313"/>
            </a:xfrm>
            <a:prstGeom prst="downArrow">
              <a:avLst>
                <a:gd name="adj1" fmla="val 50000"/>
                <a:gd name="adj2" fmla="val 33964"/>
              </a:avLst>
            </a:prstGeom>
            <a:solidFill>
              <a:srgbClr val="FF0000"/>
            </a:solidFill>
            <a:ln w="9525">
              <a:noFill/>
            </a:ln>
          </p:spPr>
          <p:txBody>
            <a:bodyPr anchor="ctr" anchorCtr="0"/>
            <a:p>
              <a:pPr algn="ctr" defTabSz="1219200"/>
              <a:r>
                <a:rPr lang="zh-CN" altLang="en-US" sz="2400">
                  <a:solidFill>
                    <a:srgbClr val="FFFFFF"/>
                  </a:solidFill>
                  <a:latin typeface="Arial" panose="020B0604020202020204"/>
                  <a:ea typeface="宋体" panose="02010600030101010101" pitchFamily="2" charset="-122"/>
                </a:rPr>
                <a:t>业务价值链</a:t>
              </a:r>
              <a:endParaRPr lang="zh-CN" altLang="en-US" sz="2400">
                <a:solidFill>
                  <a:srgbClr val="FFFFFF"/>
                </a:solidFill>
                <a:latin typeface="Arial" panose="020B0604020202020204"/>
                <a:ea typeface="宋体" panose="02010600030101010101" pitchFamily="2" charset="-122"/>
              </a:endParaRPr>
            </a:p>
          </p:txBody>
        </p:sp>
      </p:grpSp>
      <p:grpSp>
        <p:nvGrpSpPr>
          <p:cNvPr id="2138" name="组合 395"/>
          <p:cNvGrpSpPr/>
          <p:nvPr/>
        </p:nvGrpSpPr>
        <p:grpSpPr>
          <a:xfrm>
            <a:off x="1301750" y="725488"/>
            <a:ext cx="8999538" cy="757237"/>
            <a:chOff x="1002364" y="428610"/>
            <a:chExt cx="6779218" cy="591762"/>
          </a:xfrm>
        </p:grpSpPr>
        <p:grpSp>
          <p:nvGrpSpPr>
            <p:cNvPr id="2139" name="组合 396"/>
            <p:cNvGrpSpPr/>
            <p:nvPr/>
          </p:nvGrpSpPr>
          <p:grpSpPr>
            <a:xfrm>
              <a:off x="1002364" y="428610"/>
              <a:ext cx="1785950" cy="589364"/>
              <a:chOff x="1002364" y="428610"/>
              <a:chExt cx="1785950" cy="589364"/>
            </a:xfrm>
          </p:grpSpPr>
          <p:sp>
            <p:nvSpPr>
              <p:cNvPr id="2140" name="矩形 398"/>
              <p:cNvSpPr/>
              <p:nvPr/>
            </p:nvSpPr>
            <p:spPr>
              <a:xfrm>
                <a:off x="1073802" y="482189"/>
                <a:ext cx="1714512" cy="535785"/>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41" name="矩形 399"/>
              <p:cNvSpPr/>
              <p:nvPr/>
            </p:nvSpPr>
            <p:spPr>
              <a:xfrm>
                <a:off x="1002364" y="428610"/>
                <a:ext cx="714380"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第一层</a:t>
                </a:r>
                <a:endParaRPr lang="zh-CN" altLang="en-US" sz="1600">
                  <a:solidFill>
                    <a:srgbClr val="000000"/>
                  </a:solidFill>
                  <a:latin typeface="Arial" panose="020B0604020202020204"/>
                  <a:ea typeface="宋体" panose="02010600030101010101" pitchFamily="2" charset="-122"/>
                </a:endParaRPr>
              </a:p>
            </p:txBody>
          </p:sp>
          <p:pic>
            <p:nvPicPr>
              <p:cNvPr id="2142" name="Picture 3"/>
              <p:cNvPicPr>
                <a:picLocks noChangeAspect="1"/>
              </p:cNvPicPr>
              <p:nvPr/>
            </p:nvPicPr>
            <p:blipFill>
              <a:blip r:embed="rId1"/>
              <a:stretch>
                <a:fillRect/>
              </a:stretch>
            </p:blipFill>
            <p:spPr>
              <a:xfrm>
                <a:off x="1874368" y="696503"/>
                <a:ext cx="857256" cy="321471"/>
              </a:xfrm>
              <a:prstGeom prst="rect">
                <a:avLst/>
              </a:prstGeom>
              <a:noFill/>
              <a:ln w="9525">
                <a:noFill/>
              </a:ln>
            </p:spPr>
          </p:pic>
          <p:pic>
            <p:nvPicPr>
              <p:cNvPr id="2143" name="Picture 4"/>
              <p:cNvPicPr>
                <a:picLocks noChangeAspect="1"/>
              </p:cNvPicPr>
              <p:nvPr/>
            </p:nvPicPr>
            <p:blipFill>
              <a:blip r:embed="rId2"/>
              <a:stretch>
                <a:fillRect/>
              </a:stretch>
            </p:blipFill>
            <p:spPr>
              <a:xfrm>
                <a:off x="1088550" y="696503"/>
                <a:ext cx="888773" cy="321471"/>
              </a:xfrm>
              <a:prstGeom prst="rect">
                <a:avLst/>
              </a:prstGeom>
              <a:noFill/>
              <a:ln w="9525">
                <a:noFill/>
              </a:ln>
            </p:spPr>
          </p:pic>
        </p:grpSp>
        <p:sp>
          <p:nvSpPr>
            <p:cNvPr id="2144" name="矩形 397"/>
            <p:cNvSpPr/>
            <p:nvPr/>
          </p:nvSpPr>
          <p:spPr>
            <a:xfrm>
              <a:off x="2852360" y="484587"/>
              <a:ext cx="4929222" cy="535785"/>
            </a:xfrm>
            <a:prstGeom prst="rect">
              <a:avLst/>
            </a:prstGeom>
            <a:noFill/>
            <a:ln w="9525" cap="flat" cmpd="sng">
              <a:solidFill>
                <a:srgbClr val="70AD47"/>
              </a:solidFill>
              <a:prstDash val="solid"/>
              <a:miter/>
              <a:headEnd type="none" w="med" len="med"/>
              <a:tailEnd type="none" w="med" len="med"/>
            </a:ln>
          </p:spPr>
          <p:txBody>
            <a:bodyPr anchor="ctr" anchorCtr="0"/>
            <a:p>
              <a:pPr marL="1168400" indent="-1168400" algn="just" defTabSz="1219200"/>
              <a:r>
                <a:rPr lang="zh-CN" altLang="en-US" sz="2000">
                  <a:solidFill>
                    <a:srgbClr val="FF0000"/>
                  </a:solidFill>
                  <a:latin typeface="宋体" panose="02010600030101010101" pitchFamily="2" charset="-122"/>
                  <a:ea typeface="宋体" panose="02010600030101010101" pitchFamily="2" charset="-122"/>
                </a:rPr>
                <a:t> 第一层：</a:t>
              </a:r>
              <a:r>
                <a:rPr lang="zh-CN" altLang="en-US" sz="2100">
                  <a:solidFill>
                    <a:srgbClr val="000000"/>
                  </a:solidFill>
                  <a:latin typeface="宋体" panose="02010600030101010101" pitchFamily="2" charset="-122"/>
                  <a:ea typeface="宋体" panose="02010600030101010101" pitchFamily="2" charset="-122"/>
                </a:rPr>
                <a:t>用户层，制造业服务对象，包括直接用户及企业用户</a:t>
              </a:r>
              <a:endParaRPr lang="zh-CN" altLang="en-US" sz="2100">
                <a:solidFill>
                  <a:srgbClr val="000000"/>
                </a:solidFill>
                <a:latin typeface="宋体" panose="02010600030101010101" pitchFamily="2" charset="-122"/>
                <a:ea typeface="宋体" panose="02010600030101010101" pitchFamily="2" charset="-122"/>
              </a:endParaRPr>
            </a:p>
          </p:txBody>
        </p:sp>
      </p:grpSp>
      <p:grpSp>
        <p:nvGrpSpPr>
          <p:cNvPr id="2145" name="组合 402"/>
          <p:cNvGrpSpPr/>
          <p:nvPr/>
        </p:nvGrpSpPr>
        <p:grpSpPr>
          <a:xfrm>
            <a:off x="1301750" y="1449388"/>
            <a:ext cx="8999538" cy="803275"/>
            <a:chOff x="1002364" y="998570"/>
            <a:chExt cx="6779218" cy="683606"/>
          </a:xfrm>
        </p:grpSpPr>
        <p:grpSp>
          <p:nvGrpSpPr>
            <p:cNvPr id="2146" name="组合 403"/>
            <p:cNvGrpSpPr/>
            <p:nvPr/>
          </p:nvGrpSpPr>
          <p:grpSpPr>
            <a:xfrm>
              <a:off x="1002364" y="998570"/>
              <a:ext cx="1785950" cy="683606"/>
              <a:chOff x="1002364" y="998570"/>
              <a:chExt cx="1785950" cy="683606"/>
            </a:xfrm>
          </p:grpSpPr>
          <p:sp>
            <p:nvSpPr>
              <p:cNvPr id="2147" name="矩形 405"/>
              <p:cNvSpPr/>
              <p:nvPr/>
            </p:nvSpPr>
            <p:spPr>
              <a:xfrm>
                <a:off x="1073802" y="1052148"/>
                <a:ext cx="1714512" cy="581710"/>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48" name="矩形 406"/>
              <p:cNvSpPr/>
              <p:nvPr/>
            </p:nvSpPr>
            <p:spPr>
              <a:xfrm>
                <a:off x="1002364" y="998570"/>
                <a:ext cx="714380"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第二层</a:t>
                </a:r>
                <a:endParaRPr lang="zh-CN" altLang="en-US" sz="1600">
                  <a:solidFill>
                    <a:srgbClr val="000000"/>
                  </a:solidFill>
                  <a:latin typeface="Arial" panose="020B0604020202020204"/>
                  <a:ea typeface="宋体" panose="02010600030101010101" pitchFamily="2" charset="-122"/>
                </a:endParaRPr>
              </a:p>
            </p:txBody>
          </p:sp>
          <p:pic>
            <p:nvPicPr>
              <p:cNvPr id="2149" name="Picture 2"/>
              <p:cNvPicPr>
                <a:picLocks noChangeAspect="1"/>
              </p:cNvPicPr>
              <p:nvPr/>
            </p:nvPicPr>
            <p:blipFill>
              <a:blip r:embed="rId3"/>
              <a:stretch>
                <a:fillRect/>
              </a:stretch>
            </p:blipFill>
            <p:spPr>
              <a:xfrm>
                <a:off x="1716744" y="1221677"/>
                <a:ext cx="342900" cy="257175"/>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9525">
                <a:noFill/>
              </a:ln>
            </p:spPr>
          </p:pic>
          <p:pic>
            <p:nvPicPr>
              <p:cNvPr id="2150" name="Picture 2"/>
              <p:cNvPicPr>
                <a:picLocks noChangeAspect="1"/>
              </p:cNvPicPr>
              <p:nvPr/>
            </p:nvPicPr>
            <p:blipFill>
              <a:blip r:embed="rId3"/>
              <a:stretch>
                <a:fillRect/>
              </a:stretch>
            </p:blipFill>
            <p:spPr>
              <a:xfrm>
                <a:off x="2237323" y="1212884"/>
                <a:ext cx="342900" cy="257175"/>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9525">
                <a:noFill/>
              </a:ln>
            </p:spPr>
          </p:pic>
          <p:sp>
            <p:nvSpPr>
              <p:cNvPr id="2151" name="矩形 409"/>
              <p:cNvSpPr/>
              <p:nvPr/>
            </p:nvSpPr>
            <p:spPr>
              <a:xfrm>
                <a:off x="1491237" y="1402954"/>
                <a:ext cx="766261" cy="267893"/>
              </a:xfrm>
              <a:prstGeom prst="rect">
                <a:avLst/>
              </a:prstGeom>
              <a:solidFill>
                <a:srgbClr val="4472C4">
                  <a:alpha val="0"/>
                </a:srgbClr>
              </a:solidFill>
              <a:ln w="12700">
                <a:noFill/>
              </a:ln>
            </p:spPr>
            <p:txBody>
              <a:bodyPr anchor="ctr" anchorCtr="0"/>
              <a:p>
                <a:pPr algn="ctr" defTabSz="1219200"/>
                <a:r>
                  <a:rPr lang="en-US" altLang="zh-CN" sz="1400">
                    <a:solidFill>
                      <a:srgbClr val="000000"/>
                    </a:solidFill>
                    <a:latin typeface="Times New Roman" panose="02020603050405020304" pitchFamily="18" charset="0"/>
                    <a:ea typeface="宋体" panose="02010600030101010101" pitchFamily="2" charset="-122"/>
                  </a:rPr>
                  <a:t>CRM</a:t>
                </a:r>
                <a:endParaRPr lang="en-US" altLang="zh-CN" sz="1400">
                  <a:solidFill>
                    <a:srgbClr val="000000"/>
                  </a:solidFill>
                  <a:latin typeface="Times New Roman" panose="02020603050405020304" pitchFamily="18" charset="0"/>
                  <a:ea typeface="宋体" panose="02010600030101010101" pitchFamily="2" charset="-122"/>
                </a:endParaRPr>
              </a:p>
            </p:txBody>
          </p:sp>
          <p:sp>
            <p:nvSpPr>
              <p:cNvPr id="2152" name="矩形 410"/>
              <p:cNvSpPr/>
              <p:nvPr/>
            </p:nvSpPr>
            <p:spPr>
              <a:xfrm>
                <a:off x="2025364" y="1414283"/>
                <a:ext cx="714380" cy="267893"/>
              </a:xfrm>
              <a:prstGeom prst="rect">
                <a:avLst/>
              </a:prstGeom>
              <a:solidFill>
                <a:srgbClr val="4472C4">
                  <a:alpha val="0"/>
                </a:srgbClr>
              </a:solidFill>
              <a:ln w="12700">
                <a:noFill/>
              </a:ln>
            </p:spPr>
            <p:txBody>
              <a:bodyPr anchor="ctr" anchorCtr="0"/>
              <a:p>
                <a:pPr algn="ctr" defTabSz="1219200"/>
                <a:r>
                  <a:rPr lang="en-US" altLang="zh-CN" sz="1400">
                    <a:solidFill>
                      <a:srgbClr val="000000"/>
                    </a:solidFill>
                    <a:latin typeface="Times New Roman" panose="02020603050405020304" pitchFamily="18" charset="0"/>
                    <a:ea typeface="宋体" panose="02010600030101010101" pitchFamily="2" charset="-122"/>
                  </a:rPr>
                  <a:t>DMS</a:t>
                </a:r>
                <a:endParaRPr lang="en-US" altLang="zh-CN" sz="1400">
                  <a:solidFill>
                    <a:srgbClr val="000000"/>
                  </a:solidFill>
                  <a:latin typeface="Times New Roman" panose="02020603050405020304" pitchFamily="18" charset="0"/>
                  <a:ea typeface="宋体" panose="02010600030101010101" pitchFamily="2" charset="-122"/>
                </a:endParaRPr>
              </a:p>
            </p:txBody>
          </p:sp>
        </p:grpSp>
        <p:sp>
          <p:nvSpPr>
            <p:cNvPr id="2153" name="矩形 404"/>
            <p:cNvSpPr/>
            <p:nvPr/>
          </p:nvSpPr>
          <p:spPr>
            <a:xfrm>
              <a:off x="2852360" y="1058916"/>
              <a:ext cx="4929222" cy="581710"/>
            </a:xfrm>
            <a:prstGeom prst="rect">
              <a:avLst/>
            </a:prstGeom>
            <a:solidFill>
              <a:srgbClr val="FFFFFF"/>
            </a:solidFill>
            <a:ln w="9525" cap="flat" cmpd="sng">
              <a:solidFill>
                <a:srgbClr val="002060"/>
              </a:solidFill>
              <a:prstDash val="solid"/>
              <a:miter/>
              <a:headEnd type="none" w="med" len="med"/>
              <a:tailEnd type="none" w="med" len="med"/>
            </a:ln>
          </p:spPr>
          <p:txBody>
            <a:bodyPr anchor="ctr" anchorCtr="0"/>
            <a:p>
              <a:pPr marL="1168400" indent="-1168400" algn="just" defTabSz="1219200"/>
              <a:r>
                <a:rPr lang="zh-CN" altLang="en-US" sz="2000">
                  <a:solidFill>
                    <a:srgbClr val="FF0000"/>
                  </a:solidFill>
                  <a:latin typeface="宋体" panose="02010600030101010101" pitchFamily="2" charset="-122"/>
                  <a:ea typeface="宋体" panose="02010600030101010101" pitchFamily="2" charset="-122"/>
                </a:rPr>
                <a:t> 第二层：</a:t>
              </a:r>
              <a:r>
                <a:rPr lang="zh-CN" altLang="en-US" sz="2100">
                  <a:solidFill>
                    <a:srgbClr val="000000"/>
                  </a:solidFill>
                  <a:latin typeface="宋体" panose="02010600030101010101" pitchFamily="2" charset="-122"/>
                  <a:ea typeface="宋体" panose="02010600030101010101" pitchFamily="2" charset="-122"/>
                </a:rPr>
                <a:t>客户关系层，企业面向用户提供服务的系统，客户关系管理，分销商管理</a:t>
              </a:r>
              <a:endParaRPr lang="zh-CN" altLang="en-US" sz="2100">
                <a:solidFill>
                  <a:srgbClr val="000000"/>
                </a:solidFill>
                <a:latin typeface="宋体" panose="02010600030101010101" pitchFamily="2" charset="-122"/>
                <a:ea typeface="宋体" panose="02010600030101010101" pitchFamily="2" charset="-122"/>
              </a:endParaRPr>
            </a:p>
          </p:txBody>
        </p:sp>
      </p:grpSp>
      <p:grpSp>
        <p:nvGrpSpPr>
          <p:cNvPr id="2154" name="组合 411"/>
          <p:cNvGrpSpPr/>
          <p:nvPr/>
        </p:nvGrpSpPr>
        <p:grpSpPr>
          <a:xfrm>
            <a:off x="1301750" y="2195513"/>
            <a:ext cx="8999538" cy="857250"/>
            <a:chOff x="1002364" y="1577437"/>
            <a:chExt cx="6879367" cy="642097"/>
          </a:xfrm>
        </p:grpSpPr>
        <p:grpSp>
          <p:nvGrpSpPr>
            <p:cNvPr id="2155" name="组合 412"/>
            <p:cNvGrpSpPr/>
            <p:nvPr/>
          </p:nvGrpSpPr>
          <p:grpSpPr>
            <a:xfrm>
              <a:off x="1002364" y="1577437"/>
              <a:ext cx="1812334" cy="642097"/>
              <a:chOff x="1002364" y="1577437"/>
              <a:chExt cx="1812334" cy="642097"/>
            </a:xfrm>
          </p:grpSpPr>
          <p:sp>
            <p:nvSpPr>
              <p:cNvPr id="2156" name="矩形 414"/>
              <p:cNvSpPr/>
              <p:nvPr/>
            </p:nvSpPr>
            <p:spPr>
              <a:xfrm>
                <a:off x="1073801" y="1631016"/>
                <a:ext cx="1740897" cy="513000"/>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57" name="矩形 415"/>
              <p:cNvSpPr/>
              <p:nvPr/>
            </p:nvSpPr>
            <p:spPr>
              <a:xfrm>
                <a:off x="1002364" y="1577437"/>
                <a:ext cx="714380"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第三层</a:t>
                </a:r>
                <a:endParaRPr lang="zh-CN" altLang="en-US" sz="1600">
                  <a:solidFill>
                    <a:srgbClr val="000000"/>
                  </a:solidFill>
                  <a:latin typeface="Arial" panose="020B0604020202020204"/>
                  <a:ea typeface="宋体" panose="02010600030101010101" pitchFamily="2" charset="-122"/>
                </a:endParaRPr>
              </a:p>
            </p:txBody>
          </p:sp>
          <p:pic>
            <p:nvPicPr>
              <p:cNvPr id="2158" name="Picture 2"/>
              <p:cNvPicPr>
                <a:picLocks noChangeAspect="1"/>
              </p:cNvPicPr>
              <p:nvPr/>
            </p:nvPicPr>
            <p:blipFill>
              <a:blip r:embed="rId3"/>
              <a:stretch>
                <a:fillRect/>
              </a:stretch>
            </p:blipFill>
            <p:spPr>
              <a:xfrm>
                <a:off x="1698315" y="1716743"/>
                <a:ext cx="342900" cy="257175"/>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9525">
                <a:noFill/>
              </a:ln>
            </p:spPr>
          </p:pic>
          <p:sp>
            <p:nvSpPr>
              <p:cNvPr id="2159" name="矩形 417"/>
              <p:cNvSpPr/>
              <p:nvPr/>
            </p:nvSpPr>
            <p:spPr>
              <a:xfrm>
                <a:off x="1073802" y="1937449"/>
                <a:ext cx="1714512" cy="282085"/>
              </a:xfrm>
              <a:prstGeom prst="rect">
                <a:avLst/>
              </a:prstGeom>
              <a:solidFill>
                <a:srgbClr val="4472C4">
                  <a:alpha val="0"/>
                </a:srgbClr>
              </a:solidFill>
              <a:ln w="12700">
                <a:noFill/>
              </a:ln>
            </p:spPr>
            <p:txBody>
              <a:bodyPr anchor="ctr" anchorCtr="0"/>
              <a:p>
                <a:pPr algn="ctr" defTabSz="1219200"/>
                <a:r>
                  <a:rPr lang="en-US" altLang="zh-CN" sz="1400">
                    <a:solidFill>
                      <a:srgbClr val="000000"/>
                    </a:solidFill>
                    <a:latin typeface="Times New Roman" panose="02020603050405020304" pitchFamily="18" charset="0"/>
                    <a:ea typeface="宋体" panose="02010600030101010101" pitchFamily="2" charset="-122"/>
                  </a:rPr>
                  <a:t>PDM/CAD/CAM/CAE</a:t>
                </a:r>
                <a:endParaRPr lang="en-US" altLang="zh-CN" sz="1400">
                  <a:solidFill>
                    <a:srgbClr val="000000"/>
                  </a:solidFill>
                  <a:latin typeface="Times New Roman" panose="02020603050405020304" pitchFamily="18" charset="0"/>
                  <a:ea typeface="宋体" panose="02010600030101010101" pitchFamily="2" charset="-122"/>
                </a:endParaRPr>
              </a:p>
            </p:txBody>
          </p:sp>
          <p:pic>
            <p:nvPicPr>
              <p:cNvPr id="2160" name="Picture 2"/>
              <p:cNvPicPr>
                <a:picLocks noChangeAspect="1"/>
              </p:cNvPicPr>
              <p:nvPr/>
            </p:nvPicPr>
            <p:blipFill>
              <a:blip r:embed="rId3"/>
              <a:stretch>
                <a:fillRect/>
              </a:stretch>
            </p:blipFill>
            <p:spPr>
              <a:xfrm>
                <a:off x="2249073" y="1716743"/>
                <a:ext cx="342900" cy="257175"/>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9525">
                <a:noFill/>
              </a:ln>
            </p:spPr>
          </p:pic>
        </p:grpSp>
        <p:sp>
          <p:nvSpPr>
            <p:cNvPr id="2161" name="矩形 413"/>
            <p:cNvSpPr/>
            <p:nvPr/>
          </p:nvSpPr>
          <p:spPr>
            <a:xfrm>
              <a:off x="2879690" y="1627821"/>
              <a:ext cx="5002041" cy="513000"/>
            </a:xfrm>
            <a:prstGeom prst="rect">
              <a:avLst/>
            </a:prstGeom>
            <a:noFill/>
            <a:ln w="9525" cap="flat" cmpd="sng">
              <a:solidFill>
                <a:srgbClr val="ED7D31"/>
              </a:solidFill>
              <a:prstDash val="solid"/>
              <a:miter/>
              <a:headEnd type="none" w="med" len="med"/>
              <a:tailEnd type="none" w="med" len="med"/>
            </a:ln>
          </p:spPr>
          <p:txBody>
            <a:bodyPr anchor="ctr" anchorCtr="0"/>
            <a:p>
              <a:pPr marL="1254125" indent="-1254125" algn="just" defTabSz="1219200"/>
              <a:r>
                <a:rPr lang="zh-CN" altLang="en-US" sz="2100">
                  <a:solidFill>
                    <a:srgbClr val="FF0000"/>
                  </a:solidFill>
                  <a:latin typeface="宋体" panose="02010600030101010101" pitchFamily="2" charset="-122"/>
                  <a:ea typeface="宋体" panose="02010600030101010101" pitchFamily="2" charset="-122"/>
                </a:rPr>
                <a:t> 第三层：</a:t>
              </a:r>
              <a:r>
                <a:rPr lang="zh-CN" altLang="en-US" sz="2100">
                  <a:latin typeface="宋体" panose="02010600030101010101" pitchFamily="2" charset="-122"/>
                  <a:ea typeface="宋体" panose="02010600030101010101" pitchFamily="2" charset="-122"/>
                </a:rPr>
                <a:t>产品开发层，企业内部面向产品研发阶段的工具系统，产品数据管理系统</a:t>
              </a:r>
              <a:endParaRPr lang="zh-CN" altLang="en-US" sz="2100">
                <a:latin typeface="宋体" panose="02010600030101010101" pitchFamily="2" charset="-122"/>
                <a:ea typeface="宋体" panose="02010600030101010101" pitchFamily="2" charset="-122"/>
              </a:endParaRPr>
            </a:p>
          </p:txBody>
        </p:sp>
      </p:grpSp>
      <p:grpSp>
        <p:nvGrpSpPr>
          <p:cNvPr id="2162" name="组合 420"/>
          <p:cNvGrpSpPr/>
          <p:nvPr/>
        </p:nvGrpSpPr>
        <p:grpSpPr>
          <a:xfrm>
            <a:off x="1301750" y="2941638"/>
            <a:ext cx="9037638" cy="785812"/>
            <a:chOff x="1002364" y="2156303"/>
            <a:chExt cx="6779218" cy="589364"/>
          </a:xfrm>
        </p:grpSpPr>
        <p:grpSp>
          <p:nvGrpSpPr>
            <p:cNvPr id="2163" name="组合 421"/>
            <p:cNvGrpSpPr/>
            <p:nvPr/>
          </p:nvGrpSpPr>
          <p:grpSpPr>
            <a:xfrm>
              <a:off x="1002364" y="2156303"/>
              <a:ext cx="1877188" cy="589364"/>
              <a:chOff x="1002364" y="2156303"/>
              <a:chExt cx="1877188" cy="589364"/>
            </a:xfrm>
          </p:grpSpPr>
          <p:sp>
            <p:nvSpPr>
              <p:cNvPr id="2164" name="矩形 423"/>
              <p:cNvSpPr/>
              <p:nvPr/>
            </p:nvSpPr>
            <p:spPr>
              <a:xfrm>
                <a:off x="1073802" y="2209882"/>
                <a:ext cx="1706400" cy="513000"/>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65" name="矩形 424"/>
              <p:cNvSpPr/>
              <p:nvPr/>
            </p:nvSpPr>
            <p:spPr>
              <a:xfrm>
                <a:off x="1002364" y="2156303"/>
                <a:ext cx="714380"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第四层</a:t>
                </a:r>
                <a:endParaRPr lang="zh-CN" altLang="en-US" sz="1600">
                  <a:solidFill>
                    <a:srgbClr val="000000"/>
                  </a:solidFill>
                  <a:latin typeface="Arial" panose="020B0604020202020204"/>
                  <a:ea typeface="宋体" panose="02010600030101010101" pitchFamily="2" charset="-122"/>
                </a:endParaRPr>
              </a:p>
            </p:txBody>
          </p:sp>
          <p:pic>
            <p:nvPicPr>
              <p:cNvPr id="2166" name="Picture 2"/>
              <p:cNvPicPr>
                <a:picLocks noChangeAspect="1"/>
              </p:cNvPicPr>
              <p:nvPr/>
            </p:nvPicPr>
            <p:blipFill>
              <a:blip r:embed="rId3"/>
              <a:stretch>
                <a:fillRect/>
              </a:stretch>
            </p:blipFill>
            <p:spPr>
              <a:xfrm>
                <a:off x="2202062" y="2314564"/>
                <a:ext cx="342900" cy="257175"/>
              </a:xfrm>
              <a:prstGeom prst="rect">
                <a:avLst/>
              </a:prstGeom>
              <a:noFill/>
              <a:ln w="9525">
                <a:noFill/>
              </a:ln>
            </p:spPr>
          </p:pic>
          <p:sp>
            <p:nvSpPr>
              <p:cNvPr id="2167" name="矩形 426"/>
              <p:cNvSpPr/>
              <p:nvPr/>
            </p:nvSpPr>
            <p:spPr>
              <a:xfrm>
                <a:off x="1879420" y="2531276"/>
                <a:ext cx="1000132" cy="214314"/>
              </a:xfrm>
              <a:prstGeom prst="rect">
                <a:avLst/>
              </a:prstGeom>
              <a:solidFill>
                <a:srgbClr val="4472C4">
                  <a:alpha val="0"/>
                </a:srgbClr>
              </a:solidFill>
              <a:ln w="12700">
                <a:noFill/>
              </a:ln>
            </p:spPr>
            <p:txBody>
              <a:bodyPr anchor="ctr" anchorCtr="0"/>
              <a:p>
                <a:pPr algn="ctr" defTabSz="1219200"/>
                <a:r>
                  <a:rPr lang="en-US" altLang="zh-CN" sz="1600">
                    <a:solidFill>
                      <a:srgbClr val="000000"/>
                    </a:solidFill>
                    <a:latin typeface="Times New Roman" panose="02020603050405020304" pitchFamily="18" charset="0"/>
                    <a:ea typeface="宋体" panose="02010600030101010101" pitchFamily="2" charset="-122"/>
                  </a:rPr>
                  <a:t>SCM</a:t>
                </a:r>
                <a:endParaRPr lang="en-US" altLang="zh-CN" sz="1600">
                  <a:solidFill>
                    <a:srgbClr val="000000"/>
                  </a:solidFill>
                  <a:latin typeface="Times New Roman" panose="02020603050405020304" pitchFamily="18" charset="0"/>
                  <a:ea typeface="宋体" panose="02010600030101010101" pitchFamily="2" charset="-122"/>
                </a:endParaRPr>
              </a:p>
            </p:txBody>
          </p:sp>
          <p:pic>
            <p:nvPicPr>
              <p:cNvPr id="2168" name="Picture 2"/>
              <p:cNvPicPr>
                <a:picLocks noChangeAspect="1"/>
              </p:cNvPicPr>
              <p:nvPr/>
            </p:nvPicPr>
            <p:blipFill>
              <a:blip r:embed="rId3"/>
              <a:stretch>
                <a:fillRect/>
              </a:stretch>
            </p:blipFill>
            <p:spPr>
              <a:xfrm>
                <a:off x="1716744" y="2317039"/>
                <a:ext cx="342900" cy="257175"/>
              </a:xfrm>
              <a:prstGeom prst="rect">
                <a:avLst/>
              </a:prstGeom>
              <a:noFill/>
              <a:ln w="9525">
                <a:noFill/>
              </a:ln>
            </p:spPr>
          </p:pic>
          <p:sp>
            <p:nvSpPr>
              <p:cNvPr id="2169" name="矩形 428"/>
              <p:cNvSpPr/>
              <p:nvPr/>
            </p:nvSpPr>
            <p:spPr>
              <a:xfrm>
                <a:off x="1401496" y="2531353"/>
                <a:ext cx="1000132" cy="214314"/>
              </a:xfrm>
              <a:prstGeom prst="rect">
                <a:avLst/>
              </a:prstGeom>
              <a:solidFill>
                <a:srgbClr val="4472C4">
                  <a:alpha val="0"/>
                </a:srgbClr>
              </a:solidFill>
              <a:ln w="12700">
                <a:noFill/>
              </a:ln>
            </p:spPr>
            <p:txBody>
              <a:bodyPr anchor="ctr" anchorCtr="0"/>
              <a:p>
                <a:pPr algn="ctr" defTabSz="1219200"/>
                <a:r>
                  <a:rPr lang="en-US" altLang="zh-CN" sz="1600">
                    <a:solidFill>
                      <a:srgbClr val="000000"/>
                    </a:solidFill>
                    <a:latin typeface="Times New Roman" panose="02020603050405020304" pitchFamily="18" charset="0"/>
                    <a:ea typeface="宋体" panose="02010600030101010101" pitchFamily="2" charset="-122"/>
                  </a:rPr>
                  <a:t>ERP</a:t>
                </a:r>
                <a:endParaRPr lang="en-US" altLang="zh-CN" sz="1600">
                  <a:solidFill>
                    <a:srgbClr val="000000"/>
                  </a:solidFill>
                  <a:latin typeface="Times New Roman" panose="02020603050405020304" pitchFamily="18" charset="0"/>
                  <a:ea typeface="宋体" panose="02010600030101010101" pitchFamily="2" charset="-122"/>
                </a:endParaRPr>
              </a:p>
            </p:txBody>
          </p:sp>
        </p:grpSp>
        <p:sp>
          <p:nvSpPr>
            <p:cNvPr id="2170" name="矩形 422"/>
            <p:cNvSpPr/>
            <p:nvPr/>
          </p:nvSpPr>
          <p:spPr>
            <a:xfrm>
              <a:off x="2844387" y="2213183"/>
              <a:ext cx="4937195" cy="509699"/>
            </a:xfrm>
            <a:prstGeom prst="rect">
              <a:avLst/>
            </a:prstGeom>
            <a:noFill/>
            <a:ln w="9525" cap="flat" cmpd="sng">
              <a:solidFill>
                <a:srgbClr val="5B9BD5"/>
              </a:solidFill>
              <a:prstDash val="solid"/>
              <a:miter/>
              <a:headEnd type="none" w="med" len="med"/>
              <a:tailEnd type="none" w="med" len="med"/>
            </a:ln>
          </p:spPr>
          <p:txBody>
            <a:bodyPr anchor="ctr" anchorCtr="0"/>
            <a:p>
              <a:pPr marL="1168400" indent="-1168400" algn="just" defTabSz="1219200"/>
              <a:r>
                <a:rPr lang="zh-CN" altLang="en-US" sz="2100">
                  <a:solidFill>
                    <a:srgbClr val="FF0000"/>
                  </a:solidFill>
                  <a:latin typeface="宋体" panose="02010600030101010101" pitchFamily="2" charset="-122"/>
                  <a:ea typeface="宋体" panose="02010600030101010101" pitchFamily="2" charset="-122"/>
                </a:rPr>
                <a:t> 第四层：</a:t>
              </a:r>
              <a:r>
                <a:rPr lang="zh-CN" altLang="en-US" sz="2100">
                  <a:solidFill>
                    <a:srgbClr val="000000"/>
                  </a:solidFill>
                  <a:latin typeface="宋体" panose="02010600030101010101" pitchFamily="2" charset="-122"/>
                  <a:ea typeface="宋体" panose="02010600030101010101" pitchFamily="2" charset="-122"/>
                </a:rPr>
                <a:t>生产管理层，企业内部生产计划、采购、人员、财务管理的系统</a:t>
              </a:r>
              <a:endParaRPr lang="zh-CN" altLang="en-US" sz="2100">
                <a:solidFill>
                  <a:srgbClr val="000000"/>
                </a:solidFill>
                <a:latin typeface="宋体" panose="02010600030101010101" pitchFamily="2" charset="-122"/>
                <a:ea typeface="宋体" panose="02010600030101010101" pitchFamily="2" charset="-122"/>
              </a:endParaRPr>
            </a:p>
          </p:txBody>
        </p:sp>
      </p:grpSp>
      <p:grpSp>
        <p:nvGrpSpPr>
          <p:cNvPr id="2171" name="组合 429"/>
          <p:cNvGrpSpPr/>
          <p:nvPr/>
        </p:nvGrpSpPr>
        <p:grpSpPr>
          <a:xfrm>
            <a:off x="1301750" y="3667125"/>
            <a:ext cx="9037638" cy="836613"/>
            <a:chOff x="1002364" y="2736502"/>
            <a:chExt cx="6779218" cy="627324"/>
          </a:xfrm>
        </p:grpSpPr>
        <p:grpSp>
          <p:nvGrpSpPr>
            <p:cNvPr id="2172" name="组合 430"/>
            <p:cNvGrpSpPr/>
            <p:nvPr/>
          </p:nvGrpSpPr>
          <p:grpSpPr>
            <a:xfrm>
              <a:off x="1002364" y="2736502"/>
              <a:ext cx="1998713" cy="627324"/>
              <a:chOff x="1002364" y="2736502"/>
              <a:chExt cx="1998713" cy="627324"/>
            </a:xfrm>
          </p:grpSpPr>
          <p:sp>
            <p:nvSpPr>
              <p:cNvPr id="2173" name="矩形 432"/>
              <p:cNvSpPr/>
              <p:nvPr/>
            </p:nvSpPr>
            <p:spPr>
              <a:xfrm>
                <a:off x="1073802" y="2790081"/>
                <a:ext cx="1706400" cy="513000"/>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74" name="矩形 433"/>
              <p:cNvSpPr/>
              <p:nvPr/>
            </p:nvSpPr>
            <p:spPr>
              <a:xfrm>
                <a:off x="1002364" y="2736502"/>
                <a:ext cx="714380"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第五层</a:t>
                </a:r>
                <a:endParaRPr lang="zh-CN" altLang="en-US" sz="1600">
                  <a:solidFill>
                    <a:srgbClr val="000000"/>
                  </a:solidFill>
                  <a:latin typeface="Arial" panose="020B0604020202020204"/>
                  <a:ea typeface="宋体" panose="02010600030101010101" pitchFamily="2" charset="-122"/>
                </a:endParaRPr>
              </a:p>
            </p:txBody>
          </p:sp>
          <p:pic>
            <p:nvPicPr>
              <p:cNvPr id="2175" name="Picture 2"/>
              <p:cNvPicPr>
                <a:picLocks noChangeAspect="1"/>
              </p:cNvPicPr>
              <p:nvPr/>
            </p:nvPicPr>
            <p:blipFill>
              <a:blip r:embed="rId3"/>
              <a:stretch>
                <a:fillRect/>
              </a:stretch>
            </p:blipFill>
            <p:spPr>
              <a:xfrm>
                <a:off x="1693520" y="2917994"/>
                <a:ext cx="342900" cy="257175"/>
              </a:xfrm>
              <a:prstGeom prst="rect">
                <a:avLst/>
              </a:prstGeom>
              <a:noFill/>
              <a:ln w="9525">
                <a:noFill/>
              </a:ln>
            </p:spPr>
          </p:pic>
          <p:sp>
            <p:nvSpPr>
              <p:cNvPr id="2176" name="矩形 435"/>
              <p:cNvSpPr/>
              <p:nvPr/>
            </p:nvSpPr>
            <p:spPr>
              <a:xfrm>
                <a:off x="1520803" y="3139486"/>
                <a:ext cx="670136" cy="181131"/>
              </a:xfrm>
              <a:prstGeom prst="rect">
                <a:avLst/>
              </a:prstGeom>
              <a:solidFill>
                <a:srgbClr val="4472C4">
                  <a:alpha val="0"/>
                </a:srgbClr>
              </a:solidFill>
              <a:ln w="12700">
                <a:noFill/>
              </a:ln>
            </p:spPr>
            <p:txBody>
              <a:bodyPr anchor="ctr" anchorCtr="0"/>
              <a:p>
                <a:pPr algn="ctr" defTabSz="1219200"/>
                <a:r>
                  <a:rPr lang="en-US" altLang="zh-CN" sz="1600">
                    <a:solidFill>
                      <a:srgbClr val="000000"/>
                    </a:solidFill>
                    <a:latin typeface="Times New Roman" panose="02020603050405020304" pitchFamily="18" charset="0"/>
                    <a:ea typeface="宋体" panose="02010600030101010101" pitchFamily="2" charset="-122"/>
                  </a:rPr>
                  <a:t>MES</a:t>
                </a:r>
                <a:endParaRPr lang="en-US" altLang="zh-CN" sz="1600">
                  <a:solidFill>
                    <a:srgbClr val="000000"/>
                  </a:solidFill>
                  <a:latin typeface="Times New Roman" panose="02020603050405020304" pitchFamily="18" charset="0"/>
                  <a:ea typeface="宋体" panose="02010600030101010101" pitchFamily="2" charset="-122"/>
                </a:endParaRPr>
              </a:p>
            </p:txBody>
          </p:sp>
          <p:pic>
            <p:nvPicPr>
              <p:cNvPr id="2177" name="Picture 2"/>
              <p:cNvPicPr>
                <a:picLocks noChangeAspect="1"/>
              </p:cNvPicPr>
              <p:nvPr/>
            </p:nvPicPr>
            <p:blipFill>
              <a:blip r:embed="rId3"/>
              <a:stretch>
                <a:fillRect/>
              </a:stretch>
            </p:blipFill>
            <p:spPr>
              <a:xfrm>
                <a:off x="2215252" y="2899504"/>
                <a:ext cx="342900" cy="257175"/>
              </a:xfrm>
              <a:prstGeom prst="rect">
                <a:avLst/>
              </a:prstGeom>
              <a:noFill/>
              <a:ln w="9525">
                <a:noFill/>
              </a:ln>
            </p:spPr>
          </p:pic>
          <p:sp>
            <p:nvSpPr>
              <p:cNvPr id="2178" name="矩形 437"/>
              <p:cNvSpPr/>
              <p:nvPr/>
            </p:nvSpPr>
            <p:spPr>
              <a:xfrm>
                <a:off x="1786631" y="3095933"/>
                <a:ext cx="1214446"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工程组态</a:t>
                </a:r>
                <a:endParaRPr lang="zh-CN" altLang="en-US" sz="1600">
                  <a:solidFill>
                    <a:srgbClr val="000000"/>
                  </a:solidFill>
                  <a:latin typeface="Arial" panose="020B0604020202020204"/>
                  <a:ea typeface="宋体" panose="02010600030101010101" pitchFamily="2" charset="-122"/>
                </a:endParaRPr>
              </a:p>
            </p:txBody>
          </p:sp>
        </p:grpSp>
        <p:sp>
          <p:nvSpPr>
            <p:cNvPr id="2179" name="矩形 431"/>
            <p:cNvSpPr/>
            <p:nvPr/>
          </p:nvSpPr>
          <p:spPr>
            <a:xfrm>
              <a:off x="2852360" y="2795093"/>
              <a:ext cx="4929222" cy="507988"/>
            </a:xfrm>
            <a:prstGeom prst="rect">
              <a:avLst/>
            </a:prstGeom>
            <a:noFill/>
            <a:ln w="9525" cap="flat" cmpd="sng">
              <a:solidFill>
                <a:srgbClr val="70AD47"/>
              </a:solidFill>
              <a:prstDash val="solid"/>
              <a:miter/>
              <a:headEnd type="none" w="med" len="med"/>
              <a:tailEnd type="none" w="med" len="med"/>
            </a:ln>
          </p:spPr>
          <p:txBody>
            <a:bodyPr anchor="ctr" anchorCtr="0"/>
            <a:p>
              <a:pPr marL="1168400" indent="-1168400" algn="just" defTabSz="1219200"/>
              <a:r>
                <a:rPr lang="zh-CN" altLang="en-US" sz="2100">
                  <a:solidFill>
                    <a:srgbClr val="FF0000"/>
                  </a:solidFill>
                  <a:latin typeface="宋体" panose="02010600030101010101" pitchFamily="2" charset="-122"/>
                  <a:ea typeface="宋体" panose="02010600030101010101" pitchFamily="2" charset="-122"/>
                </a:rPr>
                <a:t> 第五层：</a:t>
              </a:r>
              <a:r>
                <a:rPr lang="zh-CN" altLang="en-US" sz="2100">
                  <a:latin typeface="宋体" panose="02010600030101010101" pitchFamily="2" charset="-122"/>
                  <a:ea typeface="宋体" panose="02010600030101010101" pitchFamily="2" charset="-122"/>
                </a:rPr>
                <a:t>制造管理层，企业内部制造执行、生产监控系统</a:t>
              </a:r>
              <a:endParaRPr lang="zh-CN" altLang="en-US" sz="2100">
                <a:latin typeface="宋体" panose="02010600030101010101" pitchFamily="2" charset="-122"/>
                <a:ea typeface="宋体" panose="02010600030101010101" pitchFamily="2" charset="-122"/>
              </a:endParaRPr>
            </a:p>
          </p:txBody>
        </p:sp>
      </p:grpSp>
      <p:grpSp>
        <p:nvGrpSpPr>
          <p:cNvPr id="2180" name="组合 445"/>
          <p:cNvGrpSpPr/>
          <p:nvPr/>
        </p:nvGrpSpPr>
        <p:grpSpPr>
          <a:xfrm>
            <a:off x="1336675" y="4422775"/>
            <a:ext cx="9002713" cy="812800"/>
            <a:chOff x="1002364" y="3316697"/>
            <a:chExt cx="6752587" cy="610223"/>
          </a:xfrm>
        </p:grpSpPr>
        <p:grpSp>
          <p:nvGrpSpPr>
            <p:cNvPr id="2181" name="组合 446"/>
            <p:cNvGrpSpPr/>
            <p:nvPr/>
          </p:nvGrpSpPr>
          <p:grpSpPr>
            <a:xfrm>
              <a:off x="1002364" y="3316697"/>
              <a:ext cx="1789182" cy="610223"/>
              <a:chOff x="1002364" y="3316697"/>
              <a:chExt cx="1789182" cy="610223"/>
            </a:xfrm>
          </p:grpSpPr>
          <p:sp>
            <p:nvSpPr>
              <p:cNvPr id="2182" name="矩形 448"/>
              <p:cNvSpPr/>
              <p:nvPr/>
            </p:nvSpPr>
            <p:spPr>
              <a:xfrm>
                <a:off x="1048019" y="3369816"/>
                <a:ext cx="1706400" cy="513000"/>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83" name="矩形 449"/>
              <p:cNvSpPr/>
              <p:nvPr/>
            </p:nvSpPr>
            <p:spPr>
              <a:xfrm>
                <a:off x="1002364" y="3316697"/>
                <a:ext cx="714380"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第六层</a:t>
                </a:r>
                <a:endParaRPr lang="zh-CN" altLang="en-US" sz="1600">
                  <a:solidFill>
                    <a:srgbClr val="000000"/>
                  </a:solidFill>
                  <a:latin typeface="Arial" panose="020B0604020202020204"/>
                  <a:ea typeface="宋体" panose="02010600030101010101" pitchFamily="2" charset="-122"/>
                </a:endParaRPr>
              </a:p>
            </p:txBody>
          </p:sp>
          <p:pic>
            <p:nvPicPr>
              <p:cNvPr id="2184" name="Picture 3"/>
              <p:cNvPicPr>
                <a:picLocks noChangeAspect="1"/>
              </p:cNvPicPr>
              <p:nvPr/>
            </p:nvPicPr>
            <p:blipFill>
              <a:blip r:embed="rId4"/>
              <a:stretch>
                <a:fillRect/>
              </a:stretch>
            </p:blipFill>
            <p:spPr>
              <a:xfrm>
                <a:off x="1630558" y="3490081"/>
                <a:ext cx="1000132" cy="243622"/>
              </a:xfrm>
              <a:prstGeom prst="rect">
                <a:avLst/>
              </a:prstGeom>
              <a:noFill/>
              <a:ln w="9525">
                <a:noFill/>
              </a:ln>
            </p:spPr>
          </p:pic>
          <p:sp>
            <p:nvSpPr>
              <p:cNvPr id="2185" name="矩形 451"/>
              <p:cNvSpPr/>
              <p:nvPr/>
            </p:nvSpPr>
            <p:spPr>
              <a:xfrm>
                <a:off x="1434224" y="3690484"/>
                <a:ext cx="1357322" cy="236436"/>
              </a:xfrm>
              <a:prstGeom prst="rect">
                <a:avLst/>
              </a:prstGeom>
              <a:solidFill>
                <a:srgbClr val="4472C4">
                  <a:alpha val="0"/>
                </a:srgbClr>
              </a:solidFill>
              <a:ln w="12700">
                <a:noFill/>
              </a:ln>
            </p:spPr>
            <p:txBody>
              <a:bodyPr anchor="ctr" anchorCtr="0"/>
              <a:p>
                <a:pPr algn="ctr" defTabSz="1219200"/>
                <a:r>
                  <a:rPr lang="en-US" altLang="zh-CN" sz="1600">
                    <a:solidFill>
                      <a:srgbClr val="000000"/>
                    </a:solidFill>
                    <a:latin typeface="Arial" panose="020B0604020202020204"/>
                    <a:ea typeface="宋体" panose="02010600030101010101" pitchFamily="2" charset="-122"/>
                  </a:rPr>
                  <a:t>   </a:t>
                </a:r>
                <a:r>
                  <a:rPr lang="en-US" altLang="zh-CN" sz="1600">
                    <a:solidFill>
                      <a:srgbClr val="000000"/>
                    </a:solidFill>
                    <a:latin typeface="Times New Roman" panose="02020603050405020304" pitchFamily="18" charset="0"/>
                    <a:ea typeface="宋体" panose="02010600030101010101" pitchFamily="2" charset="-122"/>
                  </a:rPr>
                  <a:t>DCS    SCADA</a:t>
                </a:r>
                <a:endParaRPr lang="en-US" altLang="zh-CN" sz="1600">
                  <a:solidFill>
                    <a:srgbClr val="000000"/>
                  </a:solidFill>
                  <a:latin typeface="Times New Roman" panose="02020603050405020304" pitchFamily="18" charset="0"/>
                  <a:ea typeface="宋体" panose="02010600030101010101" pitchFamily="2" charset="-122"/>
                </a:endParaRPr>
              </a:p>
            </p:txBody>
          </p:sp>
        </p:grpSp>
        <p:sp>
          <p:nvSpPr>
            <p:cNvPr id="2186" name="矩形 447"/>
            <p:cNvSpPr/>
            <p:nvPr/>
          </p:nvSpPr>
          <p:spPr>
            <a:xfrm>
              <a:off x="2828672" y="3377481"/>
              <a:ext cx="4926279" cy="505335"/>
            </a:xfrm>
            <a:prstGeom prst="rect">
              <a:avLst/>
            </a:prstGeom>
            <a:noFill/>
            <a:ln w="9525" cap="flat" cmpd="sng">
              <a:solidFill>
                <a:srgbClr val="4472C4"/>
              </a:solidFill>
              <a:prstDash val="solid"/>
              <a:miter/>
              <a:headEnd type="none" w="med" len="med"/>
              <a:tailEnd type="none" w="med" len="med"/>
            </a:ln>
          </p:spPr>
          <p:txBody>
            <a:bodyPr anchor="ctr" anchorCtr="0"/>
            <a:p>
              <a:pPr algn="ctr" defTabSz="1219200"/>
              <a:r>
                <a:rPr lang="zh-CN" altLang="en-US" sz="2100">
                  <a:solidFill>
                    <a:srgbClr val="FF0000"/>
                  </a:solidFill>
                  <a:latin typeface="宋体" panose="02010600030101010101" pitchFamily="2" charset="-122"/>
                  <a:ea typeface="宋体" panose="02010600030101010101" pitchFamily="2" charset="-122"/>
                </a:rPr>
                <a:t>第六层：</a:t>
              </a:r>
              <a:r>
                <a:rPr lang="zh-CN" altLang="en-US" sz="2100">
                  <a:latin typeface="宋体" panose="02010600030101010101" pitchFamily="2" charset="-122"/>
                  <a:ea typeface="宋体" panose="02010600030101010101" pitchFamily="2" charset="-122"/>
                </a:rPr>
                <a:t>生产操作层，企业工业生产自动化控制系统</a:t>
              </a:r>
              <a:endParaRPr lang="zh-CN" altLang="en-US" sz="2100">
                <a:latin typeface="宋体" panose="02010600030101010101" pitchFamily="2" charset="-122"/>
                <a:ea typeface="宋体" panose="02010600030101010101" pitchFamily="2" charset="-122"/>
              </a:endParaRPr>
            </a:p>
          </p:txBody>
        </p:sp>
      </p:grpSp>
      <p:grpSp>
        <p:nvGrpSpPr>
          <p:cNvPr id="2187" name="组合 452"/>
          <p:cNvGrpSpPr/>
          <p:nvPr/>
        </p:nvGrpSpPr>
        <p:grpSpPr>
          <a:xfrm>
            <a:off x="1304925" y="5178425"/>
            <a:ext cx="9034463" cy="844550"/>
            <a:chOff x="1004114" y="3901613"/>
            <a:chExt cx="6776267" cy="632488"/>
          </a:xfrm>
        </p:grpSpPr>
        <p:grpSp>
          <p:nvGrpSpPr>
            <p:cNvPr id="2188" name="组合 453"/>
            <p:cNvGrpSpPr/>
            <p:nvPr/>
          </p:nvGrpSpPr>
          <p:grpSpPr>
            <a:xfrm>
              <a:off x="1004114" y="3901613"/>
              <a:ext cx="1793202" cy="586965"/>
              <a:chOff x="1004114" y="3901613"/>
              <a:chExt cx="1793202" cy="586965"/>
            </a:xfrm>
          </p:grpSpPr>
          <p:sp>
            <p:nvSpPr>
              <p:cNvPr id="2189" name="矩形 456"/>
              <p:cNvSpPr/>
              <p:nvPr/>
            </p:nvSpPr>
            <p:spPr>
              <a:xfrm>
                <a:off x="1082804" y="3952793"/>
                <a:ext cx="1714512" cy="535785"/>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90" name="矩形 457"/>
              <p:cNvSpPr/>
              <p:nvPr/>
            </p:nvSpPr>
            <p:spPr>
              <a:xfrm>
                <a:off x="1004114" y="3901613"/>
                <a:ext cx="714380" cy="267893"/>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第七层</a:t>
                </a:r>
                <a:endParaRPr lang="zh-CN" altLang="en-US" sz="1600">
                  <a:solidFill>
                    <a:srgbClr val="000000"/>
                  </a:solidFill>
                  <a:latin typeface="Arial" panose="020B0604020202020204"/>
                  <a:ea typeface="宋体" panose="02010600030101010101" pitchFamily="2" charset="-122"/>
                </a:endParaRPr>
              </a:p>
            </p:txBody>
          </p:sp>
          <p:pic>
            <p:nvPicPr>
              <p:cNvPr id="2191" name="Picture 2"/>
              <p:cNvPicPr>
                <a:picLocks noChangeAspect="1"/>
              </p:cNvPicPr>
              <p:nvPr/>
            </p:nvPicPr>
            <p:blipFill>
              <a:blip r:embed="rId5"/>
              <a:stretch>
                <a:fillRect/>
              </a:stretch>
            </p:blipFill>
            <p:spPr>
              <a:xfrm>
                <a:off x="1542337" y="4076692"/>
                <a:ext cx="642942" cy="226637"/>
              </a:xfrm>
              <a:prstGeom prst="rect">
                <a:avLst/>
              </a:prstGeom>
              <a:noFill/>
              <a:ln w="9525">
                <a:noFill/>
              </a:ln>
            </p:spPr>
          </p:pic>
          <p:pic>
            <p:nvPicPr>
              <p:cNvPr id="2192" name="Picture 3"/>
              <p:cNvPicPr>
                <a:picLocks noChangeAspect="1"/>
              </p:cNvPicPr>
              <p:nvPr/>
            </p:nvPicPr>
            <p:blipFill>
              <a:blip r:embed="rId6"/>
              <a:stretch>
                <a:fillRect/>
              </a:stretch>
            </p:blipFill>
            <p:spPr>
              <a:xfrm>
                <a:off x="2305868" y="4059087"/>
                <a:ext cx="417142" cy="251167"/>
              </a:xfrm>
              <a:prstGeom prst="rect">
                <a:avLst/>
              </a:prstGeom>
              <a:noFill/>
              <a:ln w="9525">
                <a:noFill/>
              </a:ln>
            </p:spPr>
          </p:pic>
        </p:grpSp>
        <p:sp>
          <p:nvSpPr>
            <p:cNvPr id="2193" name="矩形 454"/>
            <p:cNvSpPr/>
            <p:nvPr/>
          </p:nvSpPr>
          <p:spPr>
            <a:xfrm>
              <a:off x="1243874" y="4262262"/>
              <a:ext cx="1973931" cy="271839"/>
            </a:xfrm>
            <a:prstGeom prst="rect">
              <a:avLst/>
            </a:prstGeom>
            <a:solidFill>
              <a:srgbClr val="4472C4">
                <a:alpha val="0"/>
              </a:srgbClr>
            </a:solidFill>
            <a:ln w="12700">
              <a:noFill/>
            </a:ln>
          </p:spPr>
          <p:txBody>
            <a:bodyPr anchor="ctr" anchorCtr="0"/>
            <a:p>
              <a:pPr algn="ctr" defTabSz="1219200"/>
              <a:r>
                <a:rPr lang="en-US" altLang="zh-CN" sz="1600">
                  <a:solidFill>
                    <a:srgbClr val="000000"/>
                  </a:solidFill>
                  <a:latin typeface="Times New Roman" panose="02020603050405020304" pitchFamily="18" charset="0"/>
                  <a:ea typeface="宋体" panose="02010600030101010101" pitchFamily="2" charset="-122"/>
                </a:rPr>
                <a:t>PLC    RTU/HMI</a:t>
              </a:r>
              <a:endParaRPr lang="en-US" altLang="zh-CN" sz="1600">
                <a:solidFill>
                  <a:srgbClr val="000000"/>
                </a:solidFill>
                <a:latin typeface="Times New Roman" panose="02020603050405020304" pitchFamily="18" charset="0"/>
                <a:ea typeface="宋体" panose="02010600030101010101" pitchFamily="2" charset="-122"/>
              </a:endParaRPr>
            </a:p>
          </p:txBody>
        </p:sp>
        <p:sp>
          <p:nvSpPr>
            <p:cNvPr id="2194" name="矩形 455"/>
            <p:cNvSpPr/>
            <p:nvPr/>
          </p:nvSpPr>
          <p:spPr>
            <a:xfrm>
              <a:off x="2862462" y="3951755"/>
              <a:ext cx="4917919" cy="526781"/>
            </a:xfrm>
            <a:prstGeom prst="rect">
              <a:avLst/>
            </a:prstGeom>
            <a:noFill/>
            <a:ln w="9525" cap="flat" cmpd="sng">
              <a:solidFill>
                <a:srgbClr val="FFC000"/>
              </a:solidFill>
              <a:prstDash val="solid"/>
              <a:miter/>
              <a:headEnd type="none" w="med" len="med"/>
              <a:tailEnd type="none" w="med" len="med"/>
            </a:ln>
          </p:spPr>
          <p:txBody>
            <a:bodyPr anchor="ctr" anchorCtr="0"/>
            <a:p>
              <a:pPr algn="just" defTabSz="1219200"/>
              <a:r>
                <a:rPr lang="zh-CN" altLang="en-US" sz="2100">
                  <a:solidFill>
                    <a:srgbClr val="FF0000"/>
                  </a:solidFill>
                  <a:latin typeface="宋体" panose="02010600030101010101" pitchFamily="2" charset="-122"/>
                  <a:ea typeface="宋体" panose="02010600030101010101" pitchFamily="2" charset="-122"/>
                </a:rPr>
                <a:t> 第七层：</a:t>
              </a:r>
              <a:r>
                <a:rPr lang="zh-CN" altLang="en-US" sz="2100">
                  <a:latin typeface="宋体" panose="02010600030101010101" pitchFamily="2" charset="-122"/>
                  <a:ea typeface="宋体" panose="02010600030101010101" pitchFamily="2" charset="-122"/>
                </a:rPr>
                <a:t>控制层，设备控制器</a:t>
              </a:r>
              <a:endParaRPr lang="zh-CN" altLang="en-US" sz="2100">
                <a:latin typeface="宋体" panose="02010600030101010101" pitchFamily="2" charset="-122"/>
                <a:ea typeface="宋体" panose="02010600030101010101" pitchFamily="2" charset="-122"/>
              </a:endParaRPr>
            </a:p>
          </p:txBody>
        </p:sp>
      </p:grpSp>
      <p:grpSp>
        <p:nvGrpSpPr>
          <p:cNvPr id="2195" name="组合 460"/>
          <p:cNvGrpSpPr/>
          <p:nvPr/>
        </p:nvGrpSpPr>
        <p:grpSpPr>
          <a:xfrm>
            <a:off x="1312863" y="5961063"/>
            <a:ext cx="9036050" cy="758825"/>
            <a:chOff x="1011366" y="4476160"/>
            <a:chExt cx="6799011" cy="570031"/>
          </a:xfrm>
        </p:grpSpPr>
        <p:grpSp>
          <p:nvGrpSpPr>
            <p:cNvPr id="2196" name="组合 461"/>
            <p:cNvGrpSpPr/>
            <p:nvPr/>
          </p:nvGrpSpPr>
          <p:grpSpPr>
            <a:xfrm>
              <a:off x="1011366" y="4476160"/>
              <a:ext cx="1777838" cy="570031"/>
              <a:chOff x="1011366" y="4476160"/>
              <a:chExt cx="1777838" cy="570031"/>
            </a:xfrm>
          </p:grpSpPr>
          <p:sp>
            <p:nvSpPr>
              <p:cNvPr id="2197" name="矩形 463"/>
              <p:cNvSpPr/>
              <p:nvPr/>
            </p:nvSpPr>
            <p:spPr>
              <a:xfrm>
                <a:off x="1082804" y="4533191"/>
                <a:ext cx="1706400" cy="513000"/>
              </a:xfrm>
              <a:prstGeom prst="rect">
                <a:avLst/>
              </a:prstGeom>
              <a:gradFill rotWithShape="1">
                <a:gsLst>
                  <a:gs pos="0">
                    <a:srgbClr val="8FC2EE">
                      <a:alpha val="100000"/>
                    </a:srgbClr>
                  </a:gs>
                  <a:gs pos="50000">
                    <a:srgbClr val="BCD8F3">
                      <a:alpha val="100000"/>
                    </a:srgbClr>
                  </a:gs>
                  <a:gs pos="100000">
                    <a:srgbClr val="DFEBF8"/>
                  </a:gs>
                </a:gsLst>
                <a:lin ang="13500000"/>
                <a:tileRect/>
              </a:gradFill>
              <a:ln w="12700" cap="flat" cmpd="sng">
                <a:solidFill>
                  <a:srgbClr val="2F528F"/>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198" name="矩形 464"/>
              <p:cNvSpPr/>
              <p:nvPr/>
            </p:nvSpPr>
            <p:spPr>
              <a:xfrm>
                <a:off x="1011366" y="4476160"/>
                <a:ext cx="714380" cy="267892"/>
              </a:xfrm>
              <a:prstGeom prst="rect">
                <a:avLst/>
              </a:prstGeom>
              <a:solidFill>
                <a:srgbClr val="4472C4">
                  <a:alpha val="0"/>
                </a:srgbClr>
              </a:solidFill>
              <a:ln w="12700">
                <a:noFill/>
              </a:ln>
            </p:spPr>
            <p:txBody>
              <a:bodyPr anchor="ctr" anchorCtr="0"/>
              <a:p>
                <a:pPr algn="ctr" defTabSz="1219200"/>
                <a:r>
                  <a:rPr lang="zh-CN" altLang="en-US" sz="1600">
                    <a:solidFill>
                      <a:srgbClr val="000000"/>
                    </a:solidFill>
                    <a:latin typeface="Arial" panose="020B0604020202020204"/>
                    <a:ea typeface="宋体" panose="02010600030101010101" pitchFamily="2" charset="-122"/>
                  </a:rPr>
                  <a:t>第八层</a:t>
                </a:r>
                <a:endParaRPr lang="zh-CN" altLang="en-US" sz="1600">
                  <a:solidFill>
                    <a:srgbClr val="000000"/>
                  </a:solidFill>
                  <a:latin typeface="Arial" panose="020B0604020202020204"/>
                  <a:ea typeface="宋体" panose="02010600030101010101" pitchFamily="2" charset="-122"/>
                </a:endParaRPr>
              </a:p>
            </p:txBody>
          </p:sp>
          <p:pic>
            <p:nvPicPr>
              <p:cNvPr id="2199" name="Picture 4"/>
              <p:cNvPicPr>
                <a:picLocks noChangeAspect="1"/>
              </p:cNvPicPr>
              <p:nvPr/>
            </p:nvPicPr>
            <p:blipFill>
              <a:blip r:embed="rId7"/>
              <a:stretch>
                <a:fillRect/>
              </a:stretch>
            </p:blipFill>
            <p:spPr>
              <a:xfrm>
                <a:off x="1225680" y="4762126"/>
                <a:ext cx="571504" cy="217333"/>
              </a:xfrm>
              <a:prstGeom prst="rect">
                <a:avLst/>
              </a:prstGeom>
              <a:noFill/>
              <a:ln w="9525">
                <a:noFill/>
              </a:ln>
            </p:spPr>
          </p:pic>
          <p:pic>
            <p:nvPicPr>
              <p:cNvPr id="2200" name="Picture 5"/>
              <p:cNvPicPr>
                <a:picLocks noChangeAspect="1"/>
              </p:cNvPicPr>
              <p:nvPr/>
            </p:nvPicPr>
            <p:blipFill>
              <a:blip r:embed="rId8"/>
              <a:stretch>
                <a:fillRect/>
              </a:stretch>
            </p:blipFill>
            <p:spPr>
              <a:xfrm>
                <a:off x="2011498" y="4665205"/>
                <a:ext cx="447675" cy="328612"/>
              </a:xfrm>
              <a:prstGeom prst="rect">
                <a:avLst/>
              </a:prstGeom>
              <a:noFill/>
              <a:ln w="9525">
                <a:noFill/>
              </a:ln>
            </p:spPr>
          </p:pic>
        </p:grpSp>
        <p:sp>
          <p:nvSpPr>
            <p:cNvPr id="2201" name="矩形 462"/>
            <p:cNvSpPr/>
            <p:nvPr/>
          </p:nvSpPr>
          <p:spPr>
            <a:xfrm>
              <a:off x="2852360" y="4538721"/>
              <a:ext cx="4958017" cy="507470"/>
            </a:xfrm>
            <a:prstGeom prst="rect">
              <a:avLst/>
            </a:prstGeom>
            <a:noFill/>
            <a:ln w="12700" cap="flat" cmpd="sng">
              <a:solidFill>
                <a:srgbClr val="787878"/>
              </a:solidFill>
              <a:prstDash val="solid"/>
              <a:miter/>
              <a:headEnd type="none" w="med" len="med"/>
              <a:tailEnd type="none" w="med" len="med"/>
            </a:ln>
          </p:spPr>
          <p:txBody>
            <a:bodyPr anchor="ctr" anchorCtr="0"/>
            <a:p>
              <a:pPr defTabSz="1219200"/>
              <a:r>
                <a:rPr lang="zh-CN" altLang="en-US" sz="2100">
                  <a:solidFill>
                    <a:srgbClr val="FF0000"/>
                  </a:solidFill>
                  <a:latin typeface="宋体" panose="02010600030101010101" pitchFamily="2" charset="-122"/>
                  <a:ea typeface="宋体" panose="02010600030101010101" pitchFamily="2" charset="-122"/>
                </a:rPr>
                <a:t> 第八层：</a:t>
              </a:r>
              <a:r>
                <a:rPr lang="zh-CN" altLang="en-US" sz="2100">
                  <a:latin typeface="宋体" panose="02010600030101010101" pitchFamily="2" charset="-122"/>
                  <a:ea typeface="宋体" panose="02010600030101010101" pitchFamily="2" charset="-122"/>
                </a:rPr>
                <a:t>现场层，机器设备、传感器、机器人</a:t>
              </a:r>
              <a:endParaRPr lang="zh-CN" altLang="en-US" sz="2100">
                <a:latin typeface="宋体" panose="02010600030101010101" pitchFamily="2" charset="-122"/>
                <a:ea typeface="宋体" panose="02010600030101010101" pitchFamily="2" charset="-122"/>
              </a:endParaRPr>
            </a:p>
          </p:txBody>
        </p:sp>
      </p:grpSp>
      <p:sp>
        <p:nvSpPr>
          <p:cNvPr id="2202" name="左大括号 467"/>
          <p:cNvSpPr/>
          <p:nvPr/>
        </p:nvSpPr>
        <p:spPr>
          <a:xfrm flipH="1">
            <a:off x="10382250" y="1071563"/>
            <a:ext cx="315913" cy="3708400"/>
          </a:xfrm>
          <a:prstGeom prst="leftBrace">
            <a:avLst>
              <a:gd name="adj1" fmla="val 8314"/>
              <a:gd name="adj2" fmla="val 50000"/>
            </a:avLst>
          </a:prstGeom>
          <a:noFill/>
          <a:ln w="9525" cap="flat" cmpd="sng">
            <a:solidFill>
              <a:srgbClr val="FF0000"/>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203" name="左大括号 468"/>
          <p:cNvSpPr/>
          <p:nvPr/>
        </p:nvSpPr>
        <p:spPr>
          <a:xfrm flipH="1">
            <a:off x="10348913" y="5535613"/>
            <a:ext cx="322262" cy="865187"/>
          </a:xfrm>
          <a:prstGeom prst="leftBrace">
            <a:avLst>
              <a:gd name="adj1" fmla="val 9073"/>
              <a:gd name="adj2" fmla="val 50907"/>
            </a:avLst>
          </a:prstGeom>
          <a:noFill/>
          <a:ln w="9525" cap="flat" cmpd="sng">
            <a:solidFill>
              <a:srgbClr val="FF0000"/>
            </a:solidFill>
            <a:prstDash val="solid"/>
            <a:miter/>
            <a:headEnd type="none" w="med" len="med"/>
            <a:tailEnd type="none" w="med" len="med"/>
          </a:ln>
        </p:spPr>
        <p:txBody>
          <a:bodyPr anchor="ctr" anchorCtr="0"/>
          <a:p>
            <a:pPr algn="ctr" defTabSz="1219200"/>
            <a:endParaRPr sz="2400">
              <a:solidFill>
                <a:srgbClr val="000000"/>
              </a:solidFill>
              <a:latin typeface="Arial" panose="020B0604020202020204"/>
              <a:ea typeface="宋体" panose="02010600030101010101" pitchFamily="2" charset="-122"/>
            </a:endParaRPr>
          </a:p>
        </p:txBody>
      </p:sp>
      <p:sp>
        <p:nvSpPr>
          <p:cNvPr id="2204" name="TextBox 67"/>
          <p:cNvSpPr/>
          <p:nvPr/>
        </p:nvSpPr>
        <p:spPr>
          <a:xfrm>
            <a:off x="10741025" y="2009775"/>
            <a:ext cx="554038" cy="2246313"/>
          </a:xfrm>
          <a:prstGeom prst="rect">
            <a:avLst/>
          </a:prstGeom>
          <a:solidFill>
            <a:srgbClr val="FFC000"/>
          </a:solidFill>
          <a:ln w="9525" cap="flat" cmpd="sng">
            <a:solidFill>
              <a:srgbClr val="5B9BD5"/>
            </a:solidFill>
            <a:prstDash val="solid"/>
            <a:miter/>
            <a:headEnd type="none" w="med" len="med"/>
            <a:tailEnd type="none" w="med" len="med"/>
          </a:ln>
        </p:spPr>
        <p:txBody>
          <a:bodyPr vert="eaVert" wrap="none" anchor="t" anchorCtr="0"/>
          <a:p>
            <a:pPr defTabSz="1219200"/>
            <a:r>
              <a:rPr lang="zh-CN" altLang="en-US" sz="2400">
                <a:solidFill>
                  <a:srgbClr val="000000"/>
                </a:solidFill>
                <a:latin typeface="Arial" panose="020B0604020202020204"/>
                <a:ea typeface="宋体" panose="02010600030101010101" pitchFamily="2" charset="-122"/>
              </a:rPr>
              <a:t>信息层，虚拟层</a:t>
            </a:r>
            <a:endParaRPr lang="zh-CN" altLang="en-US" sz="2400">
              <a:solidFill>
                <a:srgbClr val="000000"/>
              </a:solidFill>
              <a:latin typeface="Arial" panose="020B0604020202020204"/>
              <a:ea typeface="宋体" panose="02010600030101010101" pitchFamily="2" charset="-122"/>
            </a:endParaRPr>
          </a:p>
        </p:txBody>
      </p:sp>
      <p:sp>
        <p:nvSpPr>
          <p:cNvPr id="2205" name="TextBox 68"/>
          <p:cNvSpPr/>
          <p:nvPr/>
        </p:nvSpPr>
        <p:spPr>
          <a:xfrm>
            <a:off x="10729913" y="5416550"/>
            <a:ext cx="554037" cy="1014413"/>
          </a:xfrm>
          <a:prstGeom prst="rect">
            <a:avLst/>
          </a:prstGeom>
          <a:solidFill>
            <a:srgbClr val="FFC000"/>
          </a:solidFill>
          <a:ln w="9525" cap="flat" cmpd="sng">
            <a:solidFill>
              <a:srgbClr val="5B9BD5"/>
            </a:solidFill>
            <a:prstDash val="solid"/>
            <a:miter/>
            <a:headEnd type="none" w="med" len="med"/>
            <a:tailEnd type="none" w="med" len="med"/>
          </a:ln>
        </p:spPr>
        <p:txBody>
          <a:bodyPr vert="eaVert" wrap="none" anchor="t" anchorCtr="0"/>
          <a:p>
            <a:pPr defTabSz="1219200"/>
            <a:r>
              <a:rPr lang="zh-CN" altLang="en-US" sz="2400">
                <a:solidFill>
                  <a:srgbClr val="000000"/>
                </a:solidFill>
                <a:latin typeface="Arial" panose="020B0604020202020204"/>
                <a:ea typeface="宋体" panose="02010600030101010101" pitchFamily="2" charset="-122"/>
              </a:rPr>
              <a:t>物理层</a:t>
            </a:r>
            <a:endParaRPr lang="zh-CN" altLang="en-US" sz="2400">
              <a:solidFill>
                <a:srgbClr val="000000"/>
              </a:solidFill>
              <a:latin typeface="Arial" panose="020B0604020202020204"/>
              <a:ea typeface="宋体" panose="02010600030101010101" pitchFamily="2" charset="-122"/>
            </a:endParaRPr>
          </a:p>
        </p:txBody>
      </p:sp>
      <p:grpSp>
        <p:nvGrpSpPr>
          <p:cNvPr id="2206" name="组合 471"/>
          <p:cNvGrpSpPr/>
          <p:nvPr/>
        </p:nvGrpSpPr>
        <p:grpSpPr>
          <a:xfrm>
            <a:off x="11295063" y="927100"/>
            <a:ext cx="831850" cy="5503863"/>
            <a:chOff x="8482141" y="642619"/>
            <a:chExt cx="623633" cy="4128405"/>
          </a:xfrm>
        </p:grpSpPr>
        <p:sp>
          <p:nvSpPr>
            <p:cNvPr id="2207" name="TextBox 95"/>
            <p:cNvSpPr/>
            <p:nvPr/>
          </p:nvSpPr>
          <p:spPr>
            <a:xfrm>
              <a:off x="8482141" y="642619"/>
              <a:ext cx="536445" cy="346249"/>
            </a:xfrm>
            <a:prstGeom prst="rect">
              <a:avLst/>
            </a:prstGeom>
            <a:noFill/>
            <a:ln w="9525" cap="flat" cmpd="sng">
              <a:solidFill>
                <a:srgbClr val="000000"/>
              </a:solidFill>
              <a:prstDash val="solid"/>
              <a:round/>
              <a:headEnd type="none" w="med" len="med"/>
              <a:tailEnd type="none" w="med" len="med"/>
            </a:ln>
          </p:spPr>
          <p:txBody>
            <a:bodyPr wrap="none" anchor="t" anchorCtr="0">
              <a:spAutoFit/>
            </a:bodyPr>
            <a:p>
              <a:pPr defTabSz="1219200"/>
              <a:r>
                <a:rPr lang="en-US" altLang="zh-CN" sz="2400">
                  <a:solidFill>
                    <a:srgbClr val="000000"/>
                  </a:solidFill>
                  <a:latin typeface="Arial" panose="020B0604020202020204"/>
                  <a:ea typeface="宋体" panose="02010600030101010101" pitchFamily="2" charset="-122"/>
                </a:rPr>
                <a:t>C</a:t>
              </a:r>
              <a:r>
                <a:rPr lang="zh-CN" altLang="en-US" sz="2400">
                  <a:solidFill>
                    <a:srgbClr val="000000"/>
                  </a:solidFill>
                  <a:latin typeface="Arial" panose="020B0604020202020204"/>
                  <a:ea typeface="宋体" panose="02010600030101010101" pitchFamily="2" charset="-122"/>
                </a:rPr>
                <a:t>端</a:t>
              </a:r>
              <a:endParaRPr lang="zh-CN" altLang="en-US" sz="2400">
                <a:solidFill>
                  <a:srgbClr val="000000"/>
                </a:solidFill>
                <a:latin typeface="Arial" panose="020B0604020202020204"/>
                <a:ea typeface="宋体" panose="02010600030101010101" pitchFamily="2" charset="-122"/>
              </a:endParaRPr>
            </a:p>
          </p:txBody>
        </p:sp>
        <p:sp>
          <p:nvSpPr>
            <p:cNvPr id="2208" name="TextBox 96"/>
            <p:cNvSpPr/>
            <p:nvPr/>
          </p:nvSpPr>
          <p:spPr>
            <a:xfrm>
              <a:off x="8519713" y="4424775"/>
              <a:ext cx="561692" cy="346249"/>
            </a:xfrm>
            <a:prstGeom prst="rect">
              <a:avLst/>
            </a:prstGeom>
            <a:noFill/>
            <a:ln w="9525" cap="flat" cmpd="sng">
              <a:solidFill>
                <a:srgbClr val="000000"/>
              </a:solidFill>
              <a:prstDash val="solid"/>
              <a:round/>
              <a:headEnd type="none" w="med" len="med"/>
              <a:tailEnd type="none" w="med" len="med"/>
            </a:ln>
          </p:spPr>
          <p:txBody>
            <a:bodyPr wrap="none" anchor="t" anchorCtr="0">
              <a:spAutoFit/>
            </a:bodyPr>
            <a:p>
              <a:pPr defTabSz="1219200"/>
              <a:r>
                <a:rPr lang="en-US" altLang="zh-CN" sz="2400">
                  <a:solidFill>
                    <a:srgbClr val="000000"/>
                  </a:solidFill>
                  <a:latin typeface="Arial" panose="020B0604020202020204"/>
                  <a:ea typeface="宋体" panose="02010600030101010101" pitchFamily="2" charset="-122"/>
                </a:rPr>
                <a:t>M</a:t>
              </a:r>
              <a:r>
                <a:rPr lang="zh-CN" altLang="en-US" sz="2400">
                  <a:solidFill>
                    <a:srgbClr val="000000"/>
                  </a:solidFill>
                  <a:latin typeface="Arial" panose="020B0604020202020204"/>
                  <a:ea typeface="宋体" panose="02010600030101010101" pitchFamily="2" charset="-122"/>
                </a:rPr>
                <a:t>端</a:t>
              </a:r>
              <a:endParaRPr lang="zh-CN" altLang="en-US" sz="2400">
                <a:solidFill>
                  <a:srgbClr val="000000"/>
                </a:solidFill>
                <a:latin typeface="Arial" panose="020B0604020202020204"/>
                <a:ea typeface="宋体" panose="02010600030101010101" pitchFamily="2" charset="-122"/>
              </a:endParaRPr>
            </a:p>
          </p:txBody>
        </p:sp>
        <p:cxnSp>
          <p:nvCxnSpPr>
            <p:cNvPr id="2209" name="直接箭头连接符 474"/>
            <p:cNvCxnSpPr/>
            <p:nvPr/>
          </p:nvCxnSpPr>
          <p:spPr>
            <a:xfrm>
              <a:off x="8732597" y="993466"/>
              <a:ext cx="15239" cy="3457827"/>
            </a:xfrm>
            <a:prstGeom prst="line">
              <a:avLst/>
            </a:prstGeom>
            <a:ln w="28575" cap="flat" cmpd="sng">
              <a:solidFill>
                <a:srgbClr val="A9D18E"/>
              </a:solidFill>
              <a:prstDash val="solid"/>
              <a:headEnd type="none" w="med" len="med"/>
              <a:tailEnd type="arrow" w="med" len="med"/>
            </a:ln>
          </p:spPr>
        </p:cxnSp>
        <p:sp>
          <p:nvSpPr>
            <p:cNvPr id="2210" name="TextBox 99"/>
            <p:cNvSpPr/>
            <p:nvPr/>
          </p:nvSpPr>
          <p:spPr>
            <a:xfrm>
              <a:off x="8690275" y="2296835"/>
              <a:ext cx="415499" cy="557364"/>
            </a:xfrm>
            <a:prstGeom prst="rect">
              <a:avLst/>
            </a:prstGeom>
            <a:noFill/>
            <a:ln w="9525">
              <a:noFill/>
            </a:ln>
          </p:spPr>
          <p:txBody>
            <a:bodyPr vert="eaVert" wrap="none" anchor="t" anchorCtr="0">
              <a:spAutoFit/>
            </a:bodyPr>
            <a:p>
              <a:pPr defTabSz="1219200"/>
              <a:r>
                <a:rPr lang="en-US" altLang="zh-CN" sz="2400">
                  <a:solidFill>
                    <a:srgbClr val="000000"/>
                  </a:solidFill>
                  <a:latin typeface="Arial" panose="020B0604020202020204"/>
                  <a:ea typeface="宋体" panose="02010600030101010101" pitchFamily="2" charset="-122"/>
                </a:rPr>
                <a:t>C2M</a:t>
              </a:r>
              <a:endParaRPr lang="en-US" altLang="zh-CN" sz="2400">
                <a:solidFill>
                  <a:srgbClr val="000000"/>
                </a:solidFill>
                <a:latin typeface="Arial" panose="020B0604020202020204"/>
                <a:ea typeface="宋体" panose="02010600030101010101" pitchFamily="2" charset="-122"/>
              </a:endParaRPr>
            </a:p>
          </p:txBody>
        </p:sp>
      </p:grpSp>
      <p:pic>
        <p:nvPicPr>
          <p:cNvPr id="2211" name="组合 476"/>
          <p:cNvPicPr>
            <a:picLocks noChangeAspect="1"/>
          </p:cNvPicPr>
          <p:nvPr/>
        </p:nvPicPr>
        <p:blipFill>
          <a:blip r:embed="rId9"/>
          <a:stretch>
            <a:fillRect/>
          </a:stretch>
        </p:blipFill>
        <p:spPr>
          <a:xfrm>
            <a:off x="1559560" y="1071880"/>
            <a:ext cx="434340" cy="5049520"/>
          </a:xfrm>
          <a:prstGeom prst="rect">
            <a:avLst/>
          </a:prstGeom>
          <a:noFill/>
          <a:ln w="9525">
            <a:noFill/>
          </a:ln>
        </p:spPr>
      </p:pic>
      <p:sp>
        <p:nvSpPr>
          <p:cNvPr id="2212" name="矩形: 圆角 2"/>
          <p:cNvSpPr/>
          <p:nvPr/>
        </p:nvSpPr>
        <p:spPr>
          <a:xfrm>
            <a:off x="1370013" y="3013075"/>
            <a:ext cx="9037637" cy="3762375"/>
          </a:xfrm>
          <a:prstGeom prst="roundRect">
            <a:avLst>
              <a:gd name="adj" fmla="val 2750"/>
            </a:avLst>
          </a:prstGeom>
          <a:noFill/>
          <a:ln w="57150" cap="flat" cmpd="sng">
            <a:solidFill>
              <a:srgbClr val="FF0000"/>
            </a:solidFill>
            <a:prstDash val="solid"/>
            <a:headEnd type="none" w="med" len="med"/>
            <a:tailEnd type="none" w="med" len="med"/>
          </a:ln>
        </p:spPr>
        <p:txBody>
          <a:bodyPr anchor="ctr" anchorCtr="0"/>
          <a:p>
            <a:pPr algn="ctr"/>
            <a:endParaRPr>
              <a:solidFill>
                <a:srgbClr val="FFFFFF"/>
              </a:solidFill>
              <a:latin typeface="等线" panose="02010600030101010101" charset="-122"/>
              <a:ea typeface="等线" panose="02010600030101010101" charset="-122"/>
            </a:endParaRPr>
          </a:p>
        </p:txBody>
      </p:sp>
      <p:pic>
        <p:nvPicPr>
          <p:cNvPr id="17" name="图片 16"/>
          <p:cNvPicPr>
            <a:picLocks noChangeAspect="1"/>
          </p:cNvPicPr>
          <p:nvPr/>
        </p:nvPicPr>
        <p:blipFill>
          <a:blip r:embed="rId10"/>
          <a:stretch>
            <a:fillRect/>
          </a:stretch>
        </p:blipFill>
        <p:spPr>
          <a:xfrm>
            <a:off x="9840595" y="44450"/>
            <a:ext cx="2351405" cy="804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additive="base">
                                        <p:cTn id="6" dur="1" fill="hold">
                                          <p:stCondLst>
                                            <p:cond delay="0"/>
                                          </p:stCondLst>
                                        </p:cTn>
                                        <p:tgtEl>
                                          <p:spTgt spid="2129"/>
                                        </p:tgtEl>
                                        <p:attrNameLst>
                                          <p:attrName>style.visibility</p:attrName>
                                        </p:attrNameLst>
                                      </p:cBhvr>
                                      <p:to>
                                        <p:strVal val="visible"/>
                                      </p:to>
                                    </p:set>
                                    <p:anim calcmode="lin" valueType="num">
                                      <p:cBhvr additive="base">
                                        <p:cTn id="7" dur="500" fill="hold"/>
                                        <p:tgtEl>
                                          <p:spTgt spid="2129"/>
                                        </p:tgtEl>
                                        <p:attrNameLst>
                                          <p:attrName>ppt_x</p:attrName>
                                        </p:attrNameLst>
                                      </p:cBhvr>
                                      <p:tavLst>
                                        <p:tav tm="0">
                                          <p:val>
                                            <p:strVal val="#ppt_x"/>
                                          </p:val>
                                        </p:tav>
                                        <p:tav tm="100000">
                                          <p:val>
                                            <p:strVal val="#ppt_x"/>
                                          </p:val>
                                        </p:tav>
                                      </p:tavLst>
                                    </p:anim>
                                    <p:anim calcmode="lin" valueType="num">
                                      <p:cBhvr additive="base">
                                        <p:cTn id="8" dur="500" fill="hold"/>
                                        <p:tgtEl>
                                          <p:spTgt spid="21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additive="base">
                                        <p:cTn id="12" dur="1" fill="hold">
                                          <p:stCondLst>
                                            <p:cond delay="0"/>
                                          </p:stCondLst>
                                        </p:cTn>
                                        <p:tgtEl>
                                          <p:spTgt spid="2138"/>
                                        </p:tgtEl>
                                        <p:attrNameLst>
                                          <p:attrName>style.visibility</p:attrName>
                                        </p:attrNameLst>
                                      </p:cBhvr>
                                      <p:to>
                                        <p:strVal val="visible"/>
                                      </p:to>
                                    </p:set>
                                    <p:animEffect transition="in" filter="wipe(left)">
                                      <p:cBhvr additive="base">
                                        <p:cTn id="13" dur="500" fill="hold"/>
                                        <p:tgtEl>
                                          <p:spTgt spid="2138"/>
                                        </p:tgtEl>
                                      </p:cBhvr>
                                    </p:animEffect>
                                  </p:childTnLst>
                                </p:cTn>
                              </p:par>
                            </p:childTnLst>
                          </p:cTn>
                        </p:par>
                        <p:par>
                          <p:cTn id="14" fill="hold">
                            <p:stCondLst>
                              <p:cond delay="500"/>
                            </p:stCondLst>
                            <p:childTnLst>
                              <p:par>
                                <p:cTn id="15" presetID="22" presetClass="entr" presetSubtype="8" fill="hold" nodeType="afterEffect">
                                  <p:childTnLst>
                                    <p:set>
                                      <p:cBhvr additive="base">
                                        <p:cTn id="16" dur="1" fill="hold">
                                          <p:stCondLst>
                                            <p:cond delay="0"/>
                                          </p:stCondLst>
                                        </p:cTn>
                                        <p:tgtEl>
                                          <p:spTgt spid="2145"/>
                                        </p:tgtEl>
                                        <p:attrNameLst>
                                          <p:attrName>style.visibility</p:attrName>
                                        </p:attrNameLst>
                                      </p:cBhvr>
                                      <p:to>
                                        <p:strVal val="visible"/>
                                      </p:to>
                                    </p:set>
                                    <p:animEffect transition="in" filter="wipe(left)">
                                      <p:cBhvr additive="base">
                                        <p:cTn id="17" dur="500" fill="hold"/>
                                        <p:tgtEl>
                                          <p:spTgt spid="2145"/>
                                        </p:tgtEl>
                                      </p:cBhvr>
                                    </p:animEffect>
                                  </p:childTnLst>
                                </p:cTn>
                              </p:par>
                            </p:childTnLst>
                          </p:cTn>
                        </p:par>
                        <p:par>
                          <p:cTn id="18" fill="hold">
                            <p:stCondLst>
                              <p:cond delay="1000"/>
                            </p:stCondLst>
                            <p:childTnLst>
                              <p:par>
                                <p:cTn id="19" presetID="22" presetClass="entr" presetSubtype="8" fill="hold" nodeType="afterEffect">
                                  <p:childTnLst>
                                    <p:set>
                                      <p:cBhvr additive="base">
                                        <p:cTn id="20" dur="1" fill="hold">
                                          <p:stCondLst>
                                            <p:cond delay="0"/>
                                          </p:stCondLst>
                                        </p:cTn>
                                        <p:tgtEl>
                                          <p:spTgt spid="2154"/>
                                        </p:tgtEl>
                                        <p:attrNameLst>
                                          <p:attrName>style.visibility</p:attrName>
                                        </p:attrNameLst>
                                      </p:cBhvr>
                                      <p:to>
                                        <p:strVal val="visible"/>
                                      </p:to>
                                    </p:set>
                                    <p:animEffect transition="in" filter="wipe(left)">
                                      <p:cBhvr additive="base">
                                        <p:cTn id="21" dur="500" fill="hold"/>
                                        <p:tgtEl>
                                          <p:spTgt spid="2154"/>
                                        </p:tgtEl>
                                      </p:cBhvr>
                                    </p:animEffect>
                                  </p:childTnLst>
                                </p:cTn>
                              </p:par>
                            </p:childTnLst>
                          </p:cTn>
                        </p:par>
                        <p:par>
                          <p:cTn id="22" fill="hold">
                            <p:stCondLst>
                              <p:cond delay="1500"/>
                            </p:stCondLst>
                            <p:childTnLst>
                              <p:par>
                                <p:cTn id="23" presetID="22" presetClass="entr" presetSubtype="8" fill="hold" nodeType="afterEffect">
                                  <p:childTnLst>
                                    <p:set>
                                      <p:cBhvr additive="base">
                                        <p:cTn id="24" dur="1" fill="hold">
                                          <p:stCondLst>
                                            <p:cond delay="0"/>
                                          </p:stCondLst>
                                        </p:cTn>
                                        <p:tgtEl>
                                          <p:spTgt spid="2162"/>
                                        </p:tgtEl>
                                        <p:attrNameLst>
                                          <p:attrName>style.visibility</p:attrName>
                                        </p:attrNameLst>
                                      </p:cBhvr>
                                      <p:to>
                                        <p:strVal val="visible"/>
                                      </p:to>
                                    </p:set>
                                    <p:animEffect transition="in" filter="wipe(left)">
                                      <p:cBhvr additive="base">
                                        <p:cTn id="25" dur="500" fill="hold"/>
                                        <p:tgtEl>
                                          <p:spTgt spid="2162"/>
                                        </p:tgtEl>
                                      </p:cBhvr>
                                    </p:animEffect>
                                  </p:childTnLst>
                                </p:cTn>
                              </p:par>
                            </p:childTnLst>
                          </p:cTn>
                        </p:par>
                        <p:par>
                          <p:cTn id="26" fill="hold">
                            <p:stCondLst>
                              <p:cond delay="2000"/>
                            </p:stCondLst>
                            <p:childTnLst>
                              <p:par>
                                <p:cTn id="27" presetID="22" presetClass="entr" presetSubtype="8" fill="hold" nodeType="afterEffect">
                                  <p:childTnLst>
                                    <p:set>
                                      <p:cBhvr additive="base">
                                        <p:cTn id="28" dur="1" fill="hold">
                                          <p:stCondLst>
                                            <p:cond delay="0"/>
                                          </p:stCondLst>
                                        </p:cTn>
                                        <p:tgtEl>
                                          <p:spTgt spid="2171"/>
                                        </p:tgtEl>
                                        <p:attrNameLst>
                                          <p:attrName>style.visibility</p:attrName>
                                        </p:attrNameLst>
                                      </p:cBhvr>
                                      <p:to>
                                        <p:strVal val="visible"/>
                                      </p:to>
                                    </p:set>
                                    <p:animEffect transition="in" filter="wipe(left)">
                                      <p:cBhvr additive="base">
                                        <p:cTn id="29" dur="500" fill="hold"/>
                                        <p:tgtEl>
                                          <p:spTgt spid="2171"/>
                                        </p:tgtEl>
                                      </p:cBhvr>
                                    </p:animEffect>
                                  </p:childTnLst>
                                </p:cTn>
                              </p:par>
                            </p:childTnLst>
                          </p:cTn>
                        </p:par>
                        <p:par>
                          <p:cTn id="30" fill="hold">
                            <p:stCondLst>
                              <p:cond delay="2500"/>
                            </p:stCondLst>
                            <p:childTnLst>
                              <p:par>
                                <p:cTn id="31" presetID="22" presetClass="entr" presetSubtype="8" fill="hold" nodeType="afterEffect">
                                  <p:childTnLst>
                                    <p:set>
                                      <p:cBhvr additive="base">
                                        <p:cTn id="32" dur="1" fill="hold">
                                          <p:stCondLst>
                                            <p:cond delay="0"/>
                                          </p:stCondLst>
                                        </p:cTn>
                                        <p:tgtEl>
                                          <p:spTgt spid="2180"/>
                                        </p:tgtEl>
                                        <p:attrNameLst>
                                          <p:attrName>style.visibility</p:attrName>
                                        </p:attrNameLst>
                                      </p:cBhvr>
                                      <p:to>
                                        <p:strVal val="visible"/>
                                      </p:to>
                                    </p:set>
                                    <p:animEffect transition="in" filter="wipe(left)">
                                      <p:cBhvr additive="base">
                                        <p:cTn id="33" dur="500" fill="hold"/>
                                        <p:tgtEl>
                                          <p:spTgt spid="2180"/>
                                        </p:tgtEl>
                                      </p:cBhvr>
                                    </p:animEffect>
                                  </p:childTnLst>
                                </p:cTn>
                              </p:par>
                            </p:childTnLst>
                          </p:cTn>
                        </p:par>
                        <p:par>
                          <p:cTn id="34" fill="hold">
                            <p:stCondLst>
                              <p:cond delay="3000"/>
                            </p:stCondLst>
                            <p:childTnLst>
                              <p:par>
                                <p:cTn id="35" presetID="22" presetClass="entr" presetSubtype="8" fill="hold" nodeType="afterEffect">
                                  <p:childTnLst>
                                    <p:set>
                                      <p:cBhvr additive="base">
                                        <p:cTn id="36" dur="1" fill="hold">
                                          <p:stCondLst>
                                            <p:cond delay="0"/>
                                          </p:stCondLst>
                                        </p:cTn>
                                        <p:tgtEl>
                                          <p:spTgt spid="2187"/>
                                        </p:tgtEl>
                                        <p:attrNameLst>
                                          <p:attrName>style.visibility</p:attrName>
                                        </p:attrNameLst>
                                      </p:cBhvr>
                                      <p:to>
                                        <p:strVal val="visible"/>
                                      </p:to>
                                    </p:set>
                                    <p:animEffect transition="in" filter="wipe(left)">
                                      <p:cBhvr additive="base">
                                        <p:cTn id="37" dur="500" fill="hold"/>
                                        <p:tgtEl>
                                          <p:spTgt spid="2187"/>
                                        </p:tgtEl>
                                      </p:cBhvr>
                                    </p:animEffect>
                                  </p:childTnLst>
                                </p:cTn>
                              </p:par>
                            </p:childTnLst>
                          </p:cTn>
                        </p:par>
                        <p:par>
                          <p:cTn id="38" fill="hold">
                            <p:stCondLst>
                              <p:cond delay="3500"/>
                            </p:stCondLst>
                            <p:childTnLst>
                              <p:par>
                                <p:cTn id="39" presetID="22" presetClass="entr" presetSubtype="8" fill="hold" nodeType="afterEffect">
                                  <p:childTnLst>
                                    <p:set>
                                      <p:cBhvr additive="base">
                                        <p:cTn id="40" dur="1" fill="hold">
                                          <p:stCondLst>
                                            <p:cond delay="0"/>
                                          </p:stCondLst>
                                        </p:cTn>
                                        <p:tgtEl>
                                          <p:spTgt spid="2195"/>
                                        </p:tgtEl>
                                        <p:attrNameLst>
                                          <p:attrName>style.visibility</p:attrName>
                                        </p:attrNameLst>
                                      </p:cBhvr>
                                      <p:to>
                                        <p:strVal val="visible"/>
                                      </p:to>
                                    </p:set>
                                    <p:animEffect transition="in" filter="wipe(left)">
                                      <p:cBhvr additive="base">
                                        <p:cTn id="41" dur="500" fill="hold"/>
                                        <p:tgtEl>
                                          <p:spTgt spid="219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additive="base">
                                        <p:cTn id="45" dur="1" fill="hold">
                                          <p:stCondLst>
                                            <p:cond delay="0"/>
                                          </p:stCondLst>
                                        </p:cTn>
                                        <p:tgtEl>
                                          <p:spTgt spid="2211"/>
                                        </p:tgtEl>
                                        <p:attrNameLst>
                                          <p:attrName>style.visibility</p:attrName>
                                        </p:attrNameLst>
                                      </p:cBhvr>
                                      <p:to>
                                        <p:strVal val="visible"/>
                                      </p:to>
                                    </p:set>
                                    <p:animEffect transition="in" filter="wipe(up)">
                                      <p:cBhvr additive="base">
                                        <p:cTn id="46" dur="500" fill="hold"/>
                                        <p:tgtEl>
                                          <p:spTgt spid="22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additive="base">
                                        <p:cTn id="50" dur="1" fill="hold">
                                          <p:stCondLst>
                                            <p:cond delay="0"/>
                                          </p:stCondLst>
                                        </p:cTn>
                                        <p:tgtEl>
                                          <p:spTgt spid="2202"/>
                                        </p:tgtEl>
                                        <p:attrNameLst>
                                          <p:attrName>style.visibility</p:attrName>
                                        </p:attrNameLst>
                                      </p:cBhvr>
                                      <p:to>
                                        <p:strVal val="visible"/>
                                      </p:to>
                                    </p:set>
                                    <p:animEffect transition="in" filter="wipe(left)">
                                      <p:cBhvr additive="base">
                                        <p:cTn id="51" dur="500" fill="hold"/>
                                        <p:tgtEl>
                                          <p:spTgt spid="2202"/>
                                        </p:tgtEl>
                                      </p:cBhvr>
                                    </p:animEffect>
                                  </p:childTnLst>
                                </p:cTn>
                              </p:par>
                            </p:childTnLst>
                          </p:cTn>
                        </p:par>
                        <p:par>
                          <p:cTn id="52" fill="hold">
                            <p:stCondLst>
                              <p:cond delay="500"/>
                            </p:stCondLst>
                            <p:childTnLst>
                              <p:par>
                                <p:cTn id="53" presetID="22" presetClass="entr" presetSubtype="8" fill="hold" grpId="2" nodeType="afterEffect">
                                  <p:childTnLst>
                                    <p:set>
                                      <p:cBhvr additive="base">
                                        <p:cTn id="54" dur="1" fill="hold">
                                          <p:stCondLst>
                                            <p:cond delay="0"/>
                                          </p:stCondLst>
                                        </p:cTn>
                                        <p:tgtEl>
                                          <p:spTgt spid="2204"/>
                                        </p:tgtEl>
                                        <p:attrNameLst>
                                          <p:attrName>style.visibility</p:attrName>
                                        </p:attrNameLst>
                                      </p:cBhvr>
                                      <p:to>
                                        <p:strVal val="visible"/>
                                      </p:to>
                                    </p:set>
                                    <p:animEffect transition="in" filter="wipe(left)">
                                      <p:cBhvr additive="base">
                                        <p:cTn id="55" dur="500" fill="hold"/>
                                        <p:tgtEl>
                                          <p:spTgt spid="220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1" nodeType="clickEffect">
                                  <p:stCondLst>
                                    <p:cond delay="0"/>
                                  </p:stCondLst>
                                  <p:childTnLst>
                                    <p:set>
                                      <p:cBhvr additive="base">
                                        <p:cTn id="59" dur="1" fill="hold">
                                          <p:stCondLst>
                                            <p:cond delay="0"/>
                                          </p:stCondLst>
                                        </p:cTn>
                                        <p:tgtEl>
                                          <p:spTgt spid="2203"/>
                                        </p:tgtEl>
                                        <p:attrNameLst>
                                          <p:attrName>style.visibility</p:attrName>
                                        </p:attrNameLst>
                                      </p:cBhvr>
                                      <p:to>
                                        <p:strVal val="visible"/>
                                      </p:to>
                                    </p:set>
                                    <p:animEffect transition="in" filter="wipe(left)">
                                      <p:cBhvr additive="base">
                                        <p:cTn id="60" dur="500" fill="hold"/>
                                        <p:tgtEl>
                                          <p:spTgt spid="2203"/>
                                        </p:tgtEl>
                                      </p:cBhvr>
                                    </p:animEffect>
                                  </p:childTnLst>
                                </p:cTn>
                              </p:par>
                            </p:childTnLst>
                          </p:cTn>
                        </p:par>
                        <p:par>
                          <p:cTn id="61" fill="hold">
                            <p:stCondLst>
                              <p:cond delay="500"/>
                            </p:stCondLst>
                            <p:childTnLst>
                              <p:par>
                                <p:cTn id="62" presetID="22" presetClass="entr" presetSubtype="8" fill="hold" grpId="3" nodeType="afterEffect">
                                  <p:childTnLst>
                                    <p:set>
                                      <p:cBhvr additive="base">
                                        <p:cTn id="63" dur="1" fill="hold">
                                          <p:stCondLst>
                                            <p:cond delay="0"/>
                                          </p:stCondLst>
                                        </p:cTn>
                                        <p:tgtEl>
                                          <p:spTgt spid="2205"/>
                                        </p:tgtEl>
                                        <p:attrNameLst>
                                          <p:attrName>style.visibility</p:attrName>
                                        </p:attrNameLst>
                                      </p:cBhvr>
                                      <p:to>
                                        <p:strVal val="visible"/>
                                      </p:to>
                                    </p:set>
                                    <p:animEffect transition="in" filter="wipe(left)">
                                      <p:cBhvr additive="base">
                                        <p:cTn id="64" dur="500" fill="hold"/>
                                        <p:tgtEl>
                                          <p:spTgt spid="220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additive="base">
                                        <p:cTn id="68" dur="1" fill="hold">
                                          <p:stCondLst>
                                            <p:cond delay="0"/>
                                          </p:stCondLst>
                                        </p:cTn>
                                        <p:tgtEl>
                                          <p:spTgt spid="2206"/>
                                        </p:tgtEl>
                                        <p:attrNameLst>
                                          <p:attrName>style.visibility</p:attrName>
                                        </p:attrNameLst>
                                      </p:cBhvr>
                                      <p:to>
                                        <p:strVal val="visible"/>
                                      </p:to>
                                    </p:set>
                                    <p:animEffect transition="in" filter="wipe(up)">
                                      <p:cBhvr additive="base">
                                        <p:cTn id="69" dur="500" fill="hold"/>
                                        <p:tgtEl>
                                          <p:spTgt spid="2206"/>
                                        </p:tgtEl>
                                      </p:cBhvr>
                                    </p:animEffect>
                                  </p:childTnLst>
                                </p:cTn>
                              </p:par>
                            </p:childTnLst>
                          </p:cTn>
                        </p:par>
                        <p:par>
                          <p:cTn id="70" fill="hold">
                            <p:stCondLst>
                              <p:cond delay="500"/>
                            </p:stCondLst>
                            <p:childTnLst>
                              <p:par>
                                <p:cTn id="71" presetID="22" presetClass="entr" presetSubtype="1" fill="hold" grpId="5" nodeType="afterEffect">
                                  <p:childTnLst>
                                    <p:set>
                                      <p:cBhvr additive="base">
                                        <p:cTn id="72" dur="1" fill="hold">
                                          <p:stCondLst>
                                            <p:cond delay="0"/>
                                          </p:stCondLst>
                                        </p:cTn>
                                        <p:tgtEl>
                                          <p:spTgt spid="2212"/>
                                        </p:tgtEl>
                                        <p:attrNameLst>
                                          <p:attrName>style.visibility</p:attrName>
                                        </p:attrNameLst>
                                      </p:cBhvr>
                                      <p:to>
                                        <p:strVal val="visible"/>
                                      </p:to>
                                    </p:set>
                                    <p:animEffect transition="in" filter="wipe(up)">
                                      <p:cBhvr additive="base">
                                        <p:cTn id="73" dur="500" fill="hold"/>
                                        <p:tgtEl>
                                          <p:spTgt spid="2212"/>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mph" presetSubtype="0" fill="hold" grpId="1" nodeType="clickEffect">
                                  <p:stCondLst>
                                    <p:cond delay="0"/>
                                  </p:stCondLst>
                                  <p:childTnLst>
                                    <p:animClr>
                                      <p:cBhvr additive="base">
                                        <p:cTn id="77" dur="500" fill="hold"/>
                                        <p:tgtEl>
                                          <p:spTgt spid="2212"/>
                                        </p:tgtEl>
                                        <p:attrNameLst>
                                          <p:attrName>style.color</p:attrName>
                                        </p:attrNameLst>
                                      </p:cBhvr>
                                    </p:animClr>
                                    <p:animClr>
                                      <p:cBhvr additive="base">
                                        <p:cTn id="78" dur="500" fill="hold"/>
                                        <p:tgtEl>
                                          <p:spTgt spid="2212"/>
                                        </p:tgtEl>
                                        <p:attrNameLst>
                                          <p:attrName>fillcolor</p:attrName>
                                        </p:attrNameLst>
                                      </p:cBhvr>
                                    </p:animClr>
                                    <p:animClr>
                                      <p:cBhvr additive="base">
                                        <p:cTn id="79" dur="500" fill="hold"/>
                                        <p:tgtEl>
                                          <p:spTgt spid="2212"/>
                                        </p:tgtEl>
                                        <p:attrNameLst>
                                          <p:attrName>stroke.color</p:attrName>
                                        </p:attrNameLst>
                                      </p:cBhvr>
                                    </p:animClr>
                                    <p:set>
                                      <p:cBhvr additive="base">
                                        <p:cTn id="80" dur="500" fill="hold"/>
                                        <p:tgtEl>
                                          <p:spTgt spid="22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 grpId="0" bldLvl="0" animBg="1"/>
      <p:bldP spid="2203" grpId="1" bldLvl="0" animBg="1"/>
      <p:bldP spid="2204" grpId="2" bldLvl="0" animBg="1"/>
      <p:bldP spid="2205" grpId="3" bldLvl="0" animBg="1"/>
      <p:bldP spid="2212" grpId="4" animBg="1"/>
      <p:bldP spid="2212" grpId="5"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28"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9"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装备制造企业智能制造应用场景</a:t>
            </a:r>
            <a:endPar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endParaRPr>
          </a:p>
        </p:txBody>
      </p:sp>
      <p:pic>
        <p:nvPicPr>
          <p:cNvPr id="30" name="图片 29"/>
          <p:cNvPicPr>
            <a:picLocks noChangeAspect="1"/>
          </p:cNvPicPr>
          <p:nvPr/>
        </p:nvPicPr>
        <p:blipFill rotWithShape="1">
          <a:blip r:embed="rId1"/>
          <a:srcRect t="16805"/>
          <a:stretch>
            <a:fillRect/>
          </a:stretch>
        </p:blipFill>
        <p:spPr>
          <a:xfrm>
            <a:off x="276860" y="1340485"/>
            <a:ext cx="11638915" cy="5124450"/>
          </a:xfrm>
          <a:prstGeom prst="rect">
            <a:avLst/>
          </a:prstGeom>
        </p:spPr>
      </p:pic>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59"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60"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业务场景与系统应用</a:t>
            </a:r>
            <a:endPar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endParaRPr>
          </a:p>
        </p:txBody>
      </p:sp>
      <p:pic>
        <p:nvPicPr>
          <p:cNvPr id="7" name="图片 6"/>
          <p:cNvPicPr>
            <a:picLocks noChangeAspect="1"/>
          </p:cNvPicPr>
          <p:nvPr/>
        </p:nvPicPr>
        <p:blipFill>
          <a:blip r:embed="rId1"/>
          <a:stretch>
            <a:fillRect/>
          </a:stretch>
        </p:blipFill>
        <p:spPr>
          <a:xfrm>
            <a:off x="660400" y="972820"/>
            <a:ext cx="10414000" cy="5863590"/>
          </a:xfrm>
          <a:prstGeom prst="rect">
            <a:avLst/>
          </a:prstGeom>
        </p:spPr>
      </p:pic>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79425" y="980440"/>
            <a:ext cx="11435715" cy="5885815"/>
          </a:xfrm>
          <a:prstGeom prst="rect">
            <a:avLst/>
          </a:prstGeom>
        </p:spPr>
      </p:pic>
      <p:sp>
        <p:nvSpPr>
          <p:cNvPr id="58"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p>
            <a:pPr algn="ctr"/>
            <a:endParaRPr kumimoji="1" lang="zh-CN" altLang="en-US"/>
          </a:p>
        </p:txBody>
      </p:sp>
      <p:sp>
        <p:nvSpPr>
          <p:cNvPr id="59"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p>
            <a:pPr algn="ctr"/>
            <a:endParaRPr kumimoji="1" lang="zh-CN" altLang="en-US"/>
          </a:p>
        </p:txBody>
      </p:sp>
      <p:sp>
        <p:nvSpPr>
          <p:cNvPr id="60" name="标题 1"/>
          <p:cNvSpPr txBox="1"/>
          <p:nvPr/>
        </p:nvSpPr>
        <p:spPr>
          <a:xfrm>
            <a:off x="817756" y="450647"/>
            <a:ext cx="10701144" cy="468000"/>
          </a:xfrm>
          <a:prstGeom prst="rect">
            <a:avLst/>
          </a:prstGeom>
          <a:noFill/>
          <a:ln>
            <a:noFill/>
          </a:ln>
        </p:spPr>
        <p:txBody>
          <a:bodyPr vert="horz" wrap="square" lIns="0" tIns="0" rIns="0" bIns="0" rtlCol="0" anchor="ctr"/>
          <a:p>
            <a:pPr algn="l"/>
            <a:r>
              <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系统集成关系</a:t>
            </a:r>
            <a:endPar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endParaRPr>
          </a:p>
        </p:txBody>
      </p:sp>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163" y="428625"/>
            <a:ext cx="11782426"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标题 1"/>
          <p:cNvSpPr>
            <a:spLocks noGrp="1"/>
          </p:cNvSpPr>
          <p:nvPr>
            <p:ph type="title"/>
          </p:nvPr>
        </p:nvSpPr>
        <p:spPr/>
        <p:txBody>
          <a:bodyPr/>
          <a:lstStyle/>
          <a:p>
            <a:r>
              <a:rPr lang="zh-CN" altLang="en-US" dirty="0"/>
              <a:t>系统应用场景</a:t>
            </a:r>
            <a:endParaRPr lang="zh-CN" altLang="en-US" dirty="0"/>
          </a:p>
        </p:txBody>
      </p:sp>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2461147" y="1276485"/>
            <a:ext cx="2291728" cy="2293154"/>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ahLst/>
            <a:cxn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a:gsLst>
              <a:gs pos="0">
                <a:schemeClr val="accent1"/>
              </a:gs>
              <a:gs pos="100000">
                <a:schemeClr val="accent1">
                  <a:lumMod val="80000"/>
                  <a:lumOff val="20000"/>
                </a:schemeClr>
              </a:gs>
            </a:gsLst>
            <a:lin ang="13500000" scaled="0"/>
          </a:gradFill>
          <a:ln cap="sq">
            <a:noFill/>
          </a:ln>
          <a:effectLst>
            <a:outerShdw blurRad="330200" dist="241300" dir="10800000" sx="95000" sy="95000" algn="r" rotWithShape="0">
              <a:schemeClr val="accent1">
                <a:lumMod val="50000"/>
                <a:alpha val="32000"/>
              </a:schemeClr>
            </a:outerShdw>
          </a:effectLst>
        </p:spPr>
        <p:txBody>
          <a:bodyPr vert="horz" wrap="square" lIns="91440" tIns="45720" rIns="91440" bIns="45720" rtlCol="0" anchor="ctr"/>
          <a:lstStyle/>
          <a:p>
            <a:pPr algn="ctr"/>
            <a:r>
              <a:rPr kumimoji="1" lang="en-US" altLang="zh-CN" sz="5400">
                <a:ln w="12700">
                  <a:noFill/>
                </a:ln>
                <a:solidFill>
                  <a:schemeClr val="bg1"/>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3" name="标题 1"/>
          <p:cNvSpPr txBox="1"/>
          <p:nvPr/>
        </p:nvSpPr>
        <p:spPr>
          <a:xfrm>
            <a:off x="4282312" y="1740467"/>
            <a:ext cx="906858" cy="906858"/>
          </a:xfrm>
          <a:prstGeom prst="ellipse">
            <a:avLst/>
          </a:prstGeom>
          <a:solidFill>
            <a:srgbClr val="FAFAFA">
              <a:alpha val="70000"/>
            </a:srgbClr>
          </a:solidFill>
          <a:ln w="19050" cap="sq">
            <a:solidFill>
              <a:schemeClr val="bg1"/>
            </a:solidFill>
            <a:miter/>
          </a:ln>
          <a:effectLst>
            <a:outerShdw blurRad="787400" sx="98000" sy="98000" algn="ctr" rotWithShape="0">
              <a:schemeClr val="tx1">
                <a:alpha val="15000"/>
              </a:schemeClr>
            </a:outerShdw>
          </a:effectLst>
        </p:spPr>
        <p:txBody>
          <a:bodyPr vert="horz" wrap="square" lIns="91440" tIns="45720" rIns="91440" bIns="45720" rtlCol="0" anchor="ctr"/>
          <a:lstStyle/>
          <a:p>
            <a:pPr algn="ctr"/>
            <a:endParaRPr kumimoji="1" lang="zh-CN" altLang="en-US"/>
          </a:p>
        </p:txBody>
      </p:sp>
      <p:sp>
        <p:nvSpPr>
          <p:cNvPr id="4" name="标题 1"/>
          <p:cNvSpPr txBox="1"/>
          <p:nvPr/>
        </p:nvSpPr>
        <p:spPr>
          <a:xfrm rot="338553">
            <a:off x="4285994" y="1856433"/>
            <a:ext cx="558993" cy="772904"/>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ahLst/>
            <a:cxn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a:gsLst>
              <a:gs pos="0">
                <a:schemeClr val="accent1"/>
              </a:gs>
              <a:gs pos="100000">
                <a:schemeClr val="accent1">
                  <a:lumMod val="60000"/>
                  <a:lumOff val="40000"/>
                </a:schemeClr>
              </a:gs>
            </a:gsLst>
            <a:lin ang="13500000" scaled="0"/>
          </a:gradFill>
          <a:ln cap="sq">
            <a:noFill/>
          </a:ln>
          <a:effectLst>
            <a:outerShdw blurRad="330200" dist="241300" dir="10800000" sx="95000" sy="95000" algn="r" rotWithShape="0">
              <a:schemeClr val="accent1">
                <a:lumMod val="50000"/>
                <a:alpha val="32000"/>
              </a:schemeClr>
            </a:outerShdw>
          </a:effectLst>
        </p:spPr>
        <p:txBody>
          <a:bodyPr vert="horz" wrap="square" lIns="91440" tIns="45720" rIns="91440" bIns="45720" rtlCol="0" anchor="ctr"/>
          <a:lstStyle/>
          <a:p>
            <a:pPr algn="ctr"/>
            <a:endParaRPr kumimoji="1" lang="zh-CN" altLang="en-US"/>
          </a:p>
        </p:txBody>
      </p:sp>
      <p:sp>
        <p:nvSpPr>
          <p:cNvPr id="5" name="标题 1"/>
          <p:cNvSpPr txBox="1"/>
          <p:nvPr/>
        </p:nvSpPr>
        <p:spPr>
          <a:xfrm>
            <a:off x="8023056" y="4448788"/>
            <a:ext cx="288000" cy="36000"/>
          </a:xfrm>
          <a:prstGeom prst="roundRect">
            <a:avLst>
              <a:gd name="adj" fmla="val 50000"/>
            </a:avLst>
          </a:prstGeom>
          <a:solidFill>
            <a:schemeClr val="accent1"/>
          </a:solidFill>
          <a:ln cap="sq">
            <a:noFill/>
          </a:ln>
          <a:effectLst/>
        </p:spPr>
        <p:txBody>
          <a:bodyPr vert="horz" wrap="square" lIns="91440" tIns="45720" rIns="91440" bIns="45720" rtlCol="0" anchor="ctr"/>
          <a:lstStyle/>
          <a:p>
            <a:pPr algn="ctr"/>
            <a:endParaRPr kumimoji="1" lang="zh-CN" altLang="en-US"/>
          </a:p>
        </p:txBody>
      </p:sp>
      <p:sp>
        <p:nvSpPr>
          <p:cNvPr id="6" name="标题 1"/>
          <p:cNvSpPr txBox="1"/>
          <p:nvPr/>
        </p:nvSpPr>
        <p:spPr>
          <a:xfrm>
            <a:off x="6595435" y="3807382"/>
            <a:ext cx="3094665" cy="569038"/>
          </a:xfrm>
          <a:prstGeom prst="rect">
            <a:avLst/>
          </a:prstGeom>
          <a:noFill/>
          <a:ln cap="sq">
            <a:noFill/>
          </a:ln>
          <a:effectLst/>
        </p:spPr>
        <p:txBody>
          <a:bodyPr vert="horz" wrap="square" lIns="64008" tIns="32004" rIns="64008" bIns="32004" rtlCol="0" anchor="b"/>
          <a:lstStyle/>
          <a:p>
            <a:pPr algn="ctr"/>
            <a:r>
              <a:rPr kumimoji="1" lang="en-US" altLang="zh-CN" sz="1600">
                <a:ln w="12700">
                  <a:noFill/>
                </a:ln>
                <a:solidFill>
                  <a:schemeClr val="tx1">
                    <a:lumMod val="75000"/>
                    <a:lumOff val="25000"/>
                  </a:schemeClr>
                </a:solidFill>
                <a:latin typeface="Source Han Sans CN Bold" panose="020B0800000000000000" charset="-122"/>
                <a:ea typeface="Source Han Sans CN Bold" panose="020B0800000000000000" charset="-122"/>
                <a:cs typeface="Source Han Sans CN Bold" panose="020B0800000000000000" charset="-122"/>
              </a:rPr>
              <a:t>智能制造的定义</a:t>
            </a:r>
            <a:endParaRPr kumimoji="1" lang="zh-CN" altLang="en-US"/>
          </a:p>
        </p:txBody>
      </p:sp>
      <p:sp>
        <p:nvSpPr>
          <p:cNvPr id="7" name="标题 1"/>
          <p:cNvSpPr txBox="1"/>
          <p:nvPr/>
        </p:nvSpPr>
        <p:spPr>
          <a:xfrm>
            <a:off x="7054102" y="1276485"/>
            <a:ext cx="2291728" cy="2293154"/>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ahLst/>
            <a:cxn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a:gsLst>
              <a:gs pos="0">
                <a:schemeClr val="accent2"/>
              </a:gs>
              <a:gs pos="100000">
                <a:schemeClr val="accent2">
                  <a:lumMod val="80000"/>
                  <a:lumOff val="20000"/>
                </a:schemeClr>
              </a:gs>
            </a:gsLst>
            <a:lin ang="13500000" scaled="0"/>
          </a:gradFill>
          <a:ln cap="sq">
            <a:noFill/>
          </a:ln>
          <a:effectLst>
            <a:outerShdw blurRad="330200" dist="241300" dir="10800000" sx="95000" sy="95000" algn="r" rotWithShape="0">
              <a:schemeClr val="accent2">
                <a:lumMod val="50000"/>
                <a:alpha val="32000"/>
              </a:schemeClr>
            </a:outerShdw>
          </a:effectLst>
        </p:spPr>
        <p:txBody>
          <a:bodyPr vert="horz" wrap="square" lIns="91440" tIns="45720" rIns="91440" bIns="45720" rtlCol="0" anchor="ctr"/>
          <a:lstStyle/>
          <a:p>
            <a:pPr algn="ctr"/>
            <a:r>
              <a:rPr kumimoji="1" lang="en-US" altLang="zh-CN" sz="5400">
                <a:ln w="12700">
                  <a:noFill/>
                </a:ln>
                <a:solidFill>
                  <a:schemeClr val="bg1"/>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8" name="标题 1"/>
          <p:cNvSpPr txBox="1"/>
          <p:nvPr/>
        </p:nvSpPr>
        <p:spPr>
          <a:xfrm>
            <a:off x="8875267" y="1739900"/>
            <a:ext cx="881458" cy="900830"/>
          </a:xfrm>
          <a:prstGeom prst="ellipse">
            <a:avLst/>
          </a:prstGeom>
          <a:solidFill>
            <a:srgbClr val="FAFAFA">
              <a:alpha val="70000"/>
            </a:srgbClr>
          </a:solidFill>
          <a:ln w="19050" cap="sq">
            <a:solidFill>
              <a:schemeClr val="bg1"/>
            </a:solidFill>
            <a:miter/>
          </a:ln>
          <a:effectLst>
            <a:outerShdw blurRad="787400" sx="98000" sy="98000" algn="ctr" rotWithShape="0">
              <a:schemeClr val="tx1">
                <a:alpha val="15000"/>
              </a:schemeClr>
            </a:outerShdw>
          </a:effectLst>
        </p:spPr>
        <p:txBody>
          <a:bodyPr vert="horz" wrap="square" lIns="91440" tIns="45720" rIns="91440" bIns="45720" rtlCol="0" anchor="ctr"/>
          <a:lstStyle/>
          <a:p>
            <a:pPr algn="ctr"/>
            <a:endParaRPr kumimoji="1" lang="zh-CN" altLang="en-US"/>
          </a:p>
        </p:txBody>
      </p:sp>
      <p:sp>
        <p:nvSpPr>
          <p:cNvPr id="9" name="标题 1"/>
          <p:cNvSpPr txBox="1"/>
          <p:nvPr/>
        </p:nvSpPr>
        <p:spPr>
          <a:xfrm rot="338553">
            <a:off x="8878949" y="1856433"/>
            <a:ext cx="558993" cy="772904"/>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ahLst/>
            <a:cxn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a:gsLst>
              <a:gs pos="0">
                <a:schemeClr val="accent2"/>
              </a:gs>
              <a:gs pos="100000">
                <a:schemeClr val="accent2">
                  <a:lumMod val="60000"/>
                  <a:lumOff val="40000"/>
                </a:schemeClr>
              </a:gs>
            </a:gsLst>
            <a:lin ang="13500000" scaled="0"/>
          </a:gradFill>
          <a:ln cap="sq">
            <a:noFill/>
          </a:ln>
          <a:effectLst>
            <a:outerShdw blurRad="330200" dist="241300" dir="10800000" sx="95000" sy="95000" algn="r" rotWithShape="0">
              <a:schemeClr val="accent2">
                <a:lumMod val="50000"/>
                <a:alpha val="32000"/>
              </a:schemeClr>
            </a:outerShdw>
          </a:effectLst>
        </p:spPr>
        <p:txBody>
          <a:bodyPr vert="horz" wrap="square" lIns="91440" tIns="45720" rIns="91440" bIns="45720" rtlCol="0" anchor="ctr"/>
          <a:lstStyle/>
          <a:p>
            <a:pPr algn="ctr"/>
            <a:endParaRPr kumimoji="1" lang="zh-CN" altLang="en-US"/>
          </a:p>
        </p:txBody>
      </p:sp>
      <p:sp>
        <p:nvSpPr>
          <p:cNvPr id="10" name="标题 1"/>
          <p:cNvSpPr txBox="1"/>
          <p:nvPr/>
        </p:nvSpPr>
        <p:spPr>
          <a:xfrm>
            <a:off x="3430101" y="4448788"/>
            <a:ext cx="288000" cy="36000"/>
          </a:xfrm>
          <a:prstGeom prst="roundRect">
            <a:avLst>
              <a:gd name="adj" fmla="val 50000"/>
            </a:avLst>
          </a:prstGeom>
          <a:solidFill>
            <a:schemeClr val="accent1"/>
          </a:solidFill>
          <a:ln cap="sq">
            <a:noFill/>
          </a:ln>
          <a:effectLst/>
        </p:spPr>
        <p:txBody>
          <a:bodyPr vert="horz" wrap="square" lIns="91440" tIns="45720" rIns="91440" bIns="45720" rtlCol="0" anchor="ctr"/>
          <a:lstStyle/>
          <a:p>
            <a:pPr algn="ctr"/>
            <a:endParaRPr kumimoji="1" lang="zh-CN" altLang="en-US"/>
          </a:p>
        </p:txBody>
      </p:sp>
      <p:sp>
        <p:nvSpPr>
          <p:cNvPr id="11" name="标题 1"/>
          <p:cNvSpPr txBox="1"/>
          <p:nvPr/>
        </p:nvSpPr>
        <p:spPr>
          <a:xfrm>
            <a:off x="2008354" y="3807382"/>
            <a:ext cx="3097046" cy="569038"/>
          </a:xfrm>
          <a:prstGeom prst="rect">
            <a:avLst/>
          </a:prstGeom>
          <a:noFill/>
          <a:ln cap="sq">
            <a:noFill/>
          </a:ln>
          <a:effectLst/>
        </p:spPr>
        <p:txBody>
          <a:bodyPr vert="horz" wrap="square" lIns="64008" tIns="32004" rIns="64008" bIns="32004" rtlCol="0" anchor="b"/>
          <a:lstStyle/>
          <a:p>
            <a:pPr algn="ctr"/>
            <a:r>
              <a:rPr kumimoji="1" lang="en-US" altLang="zh-CN" sz="1600">
                <a:ln w="12700">
                  <a:noFill/>
                </a:ln>
                <a:solidFill>
                  <a:schemeClr val="tx1">
                    <a:lumMod val="75000"/>
                    <a:lumOff val="25000"/>
                  </a:schemeClr>
                </a:solidFill>
                <a:latin typeface="Source Han Sans CN Bold" panose="020B0800000000000000" charset="-122"/>
                <a:ea typeface="Source Han Sans CN Bold" panose="020B0800000000000000" charset="-122"/>
                <a:cs typeface="Source Han Sans CN Bold" panose="020B0800000000000000" charset="-122"/>
              </a:rPr>
              <a:t>智能制造的核心特征</a:t>
            </a:r>
            <a:endParaRPr kumimoji="1" lang="zh-CN" altLang="en-US"/>
          </a:p>
        </p:txBody>
      </p:sp>
      <p:sp>
        <p:nvSpPr>
          <p:cNvPr id="12" name="标题 1"/>
          <p:cNvSpPr txBox="1"/>
          <p:nvPr/>
        </p:nvSpPr>
        <p:spPr>
          <a:xfrm>
            <a:off x="2008354" y="4582733"/>
            <a:ext cx="3097046" cy="1716467"/>
          </a:xfrm>
          <a:prstGeom prst="rect">
            <a:avLst/>
          </a:prstGeom>
          <a:noFill/>
          <a:ln>
            <a:noFill/>
          </a:ln>
        </p:spPr>
        <p:txBody>
          <a:bodyPr vert="horz" wrap="square" lIns="91440" tIns="45720" rIns="91440" bIns="45720" rtlCol="0" anchor="t"/>
          <a:lstStyle/>
          <a:p>
            <a:pPr algn="ctr"/>
            <a:r>
              <a:rPr kumimoji="1" lang="en-US" altLang="zh-CN" sz="1400">
                <a:ln w="12700">
                  <a:noFill/>
                </a:ln>
                <a:solidFill>
                  <a:schemeClr val="tx1"/>
                </a:solidFill>
                <a:latin typeface="Source Han Sans" panose="020B0500000000000000" charset="-122"/>
                <a:ea typeface="Source Han Sans" panose="020B0500000000000000" charset="-122"/>
                <a:cs typeface="Source Han Sans" panose="020B0500000000000000" charset="-122"/>
              </a:rPr>
              <a:t>智能制造是指通过信息技术与先进制造技术的融合，实现生产过程的智能化、柔性化和高效化的制造方式。</a:t>
            </a:r>
            <a:endParaRPr kumimoji="1" lang="zh-CN" altLang="en-US"/>
          </a:p>
        </p:txBody>
      </p:sp>
      <p:sp>
        <p:nvSpPr>
          <p:cNvPr id="13" name="标题 1"/>
          <p:cNvSpPr txBox="1"/>
          <p:nvPr/>
        </p:nvSpPr>
        <p:spPr>
          <a:xfrm>
            <a:off x="6595435" y="4582733"/>
            <a:ext cx="3097046" cy="1716467"/>
          </a:xfrm>
          <a:prstGeom prst="rect">
            <a:avLst/>
          </a:prstGeom>
          <a:noFill/>
          <a:ln>
            <a:noFill/>
          </a:ln>
        </p:spPr>
        <p:txBody>
          <a:bodyPr vert="horz" wrap="square" lIns="91440" tIns="45720" rIns="91440" bIns="45720" rtlCol="0" anchor="t"/>
          <a:lstStyle/>
          <a:p>
            <a:pPr algn="ctr"/>
            <a:r>
              <a:rPr kumimoji="1" lang="en-US" altLang="zh-CN" sz="1400">
                <a:ln w="12700">
                  <a:noFill/>
                </a:ln>
                <a:solidFill>
                  <a:schemeClr val="tx1"/>
                </a:solidFill>
                <a:latin typeface="Source Han Sans" panose="020B0500000000000000" charset="-122"/>
                <a:ea typeface="Source Han Sans" panose="020B0500000000000000" charset="-122"/>
                <a:cs typeface="Source Han Sans" panose="020B0500000000000000" charset="-122"/>
              </a:rPr>
              <a:t>智能制造的核心特征包括数字化、网络化、智能化和服务化。</a:t>
            </a:r>
            <a:endParaRPr kumimoji="1" lang="zh-CN" altLang="en-US"/>
          </a:p>
        </p:txBody>
      </p:sp>
      <p:sp>
        <p:nvSpPr>
          <p:cNvPr id="14"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15"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6"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en-US" altLang="zh-CN"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智能制造的定义与特征</a:t>
            </a:r>
            <a:endParaRPr kumimoji="1" lang="zh-CN" altLang="en-US"/>
          </a:p>
        </p:txBody>
      </p:sp>
      <p:pic>
        <p:nvPicPr>
          <p:cNvPr id="17" name="图片 16"/>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59"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60"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业务场景与系统应用</a:t>
            </a:r>
            <a:endPar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endParaRPr>
          </a:p>
        </p:txBody>
      </p:sp>
      <p:graphicFrame>
        <p:nvGraphicFramePr>
          <p:cNvPr id="61" name="表格 4"/>
          <p:cNvGraphicFramePr>
            <a:graphicFrameLocks noGrp="1"/>
          </p:cNvGraphicFramePr>
          <p:nvPr>
            <p:custDataLst>
              <p:tags r:id="rId1"/>
            </p:custDataLst>
          </p:nvPr>
        </p:nvGraphicFramePr>
        <p:xfrm>
          <a:off x="335915" y="1052830"/>
          <a:ext cx="11486515" cy="5642610"/>
        </p:xfrm>
        <a:graphic>
          <a:graphicData uri="http://schemas.openxmlformats.org/drawingml/2006/table">
            <a:tbl>
              <a:tblPr firstRow="1" bandRow="1">
                <a:tableStyleId>{5C22544A-7EE6-4342-B048-85BDC9FD1C3A}</a:tableStyleId>
              </a:tblPr>
              <a:tblGrid>
                <a:gridCol w="785495"/>
                <a:gridCol w="1900555"/>
                <a:gridCol w="3712845"/>
                <a:gridCol w="5087620"/>
              </a:tblGrid>
              <a:tr h="343535">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序号</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业务阶段</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系统名称</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应用说明</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720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1</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销售</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客户关系管理系统（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CRM</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用户项目为切入点和业务管控主线，管理销售项目立项、交流、拜访、报价、落单、交付全过程，形成完整的销售数字信息、客户信息。</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720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2</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选型</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产品选型系统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面向工业产品</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多样个性</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需求，</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提供</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快捷、精准</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、智能</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选型</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服务。</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2755">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3</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招投标</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报价管理系统、成本核算系统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对产品基价、定价、价格策略、利润分析、产品报价各环节进行系统化管理。构建企业产品价格体系基础，</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软件</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核算</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取代</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人工核算。</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99415">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4</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合同上传</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产品选型系统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面向工业产品</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多样个性</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需求，</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提供</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快捷、精准</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、智能</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选型</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服务</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58039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5</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合同评审</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rowSpan="2">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销售管理系统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rowSpan="2">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覆盖合同数据录入、合同评审、订单确认、排产确认、交期确认、变更管理、利库管理、开票管理、评审统计等业务</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9878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6</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排产确认</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vMerge="1">
                  <a:tcPr/>
                </a:tc>
                <a:tc vMerge="1">
                  <a:tcPr/>
                </a:tc>
              </a:tr>
              <a:tr h="39878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7</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项目计划</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项目计划管理系统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实现跨部门可视化、有序化协同，订单交付总体管控能力得到提升。</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9878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8</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商品计划</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生产计划管理系统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algn="ctr" rtl="0" eaLnBrk="1" fontAlgn="auto" latinLnBrk="0" hangingPunct="1">
                        <a:buClrTx/>
                        <a:buSzTx/>
                        <a:buFontTx/>
                        <a:buNone/>
                      </a:pP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制定、跟踪、组织和管理订单生产任务，实现工序级进度实时跟踪。</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2755">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9</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产品研发</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CAD/CAE/PLM</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面向研发人员，实现设计制造一体化。</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212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10</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工艺设计</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CAM/CAPP</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输出工</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艺路线、工时定额、材料定额、毛坯图纸、数控程序等工艺数据。</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9878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11</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生产计划</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生产计划管理系统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制定、跟踪、组织和管理订单生产任务，实现工序级进度实时跟踪。</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2120">
                <a:tc>
                  <a:txBody>
                    <a:bodyPr/>
                    <a:p>
                      <a:pPr marL="0" indent="0" algn="ctr">
                        <a:buFontTx/>
                        <a:buNone/>
                      </a:pPr>
                      <a:r>
                        <a:rPr lang="en-US" altLang="zh-CN"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rPr>
                        <a:t>12</a:t>
                      </a:r>
                      <a:endParaRPr lang="zh-CN" altLang="en-US" sz="1200" dirty="0">
                        <a:solidFill>
                          <a:schemeClr val="tx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物资采购</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采购供应链管理系统（</a:t>
                      </a:r>
                      <a:r>
                        <a:rPr lang="en-US" altLang="zh-CN" sz="1200" b="1">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SCM</a:t>
                      </a:r>
                      <a:r>
                        <a:rPr lang="zh-CN" altLang="en-US" sz="1200" b="1">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分解、细化、跟踪和管理物资采购任务，实现部门、采购员、供应商三级进度联动管理</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bl>
          </a:graphicData>
        </a:graphic>
      </p:graphicFrame>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59"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60"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业务场景与系统应用</a:t>
            </a:r>
            <a:endPar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endParaRPr>
          </a:p>
        </p:txBody>
      </p:sp>
      <p:graphicFrame>
        <p:nvGraphicFramePr>
          <p:cNvPr id="4" name="表格 4"/>
          <p:cNvGraphicFramePr>
            <a:graphicFrameLocks noGrp="1"/>
          </p:cNvGraphicFramePr>
          <p:nvPr>
            <p:custDataLst>
              <p:tags r:id="rId1"/>
            </p:custDataLst>
          </p:nvPr>
        </p:nvGraphicFramePr>
        <p:xfrm>
          <a:off x="335280" y="980440"/>
          <a:ext cx="11553825" cy="5835650"/>
        </p:xfrm>
        <a:graphic>
          <a:graphicData uri="http://schemas.openxmlformats.org/drawingml/2006/table">
            <a:tbl>
              <a:tblPr firstRow="1" bandRow="1">
                <a:tableStyleId>{5C22544A-7EE6-4342-B048-85BDC9FD1C3A}</a:tableStyleId>
              </a:tblPr>
              <a:tblGrid>
                <a:gridCol w="800100"/>
                <a:gridCol w="1929765"/>
                <a:gridCol w="3791585"/>
                <a:gridCol w="5032375"/>
              </a:tblGrid>
              <a:tr h="334645">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序号</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业务阶段</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系统名称</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来源</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720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13</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采购库存</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仓储与配餐管理系统（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WMS</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实现了零部件出库入库、装配实物成套及配餐自动化。定制自动化立体仓库、自动化配餐线、无人搬运车（</a:t>
                      </a:r>
                      <a:r>
                        <a:rPr lang="en-US" altLang="zh-CN"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AGV</a:t>
                      </a: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）集成应用。</a:t>
                      </a:r>
                      <a:endPar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8735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14</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毛坯铸造</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铸造执行系统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实现铸造</a:t>
                      </a:r>
                      <a:r>
                        <a:rPr lang="zh-CN" altLang="zh-CN" sz="1200" dirty="0">
                          <a:latin typeface="Times New Roman" panose="02020603050405020304" pitchFamily="18" charset="0"/>
                          <a:ea typeface="微软雅黑" panose="020B0503020204020204" charset="-122"/>
                          <a:cs typeface="+mn-ea"/>
                          <a:sym typeface="Times New Roman" panose="02020603050405020304" pitchFamily="18" charset="0"/>
                        </a:rPr>
                        <a:t>全流程数字化、有序化、可视化的</a:t>
                      </a: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管理，提高了铸造效能。</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720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15</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毛坯库存</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仓储与配餐管理系统（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WMS</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实现了零部件出库入库、装配实物成套及配餐自动化。定制自动化立体仓库、自动化配餐线、无人搬运车（</a:t>
                      </a:r>
                      <a:r>
                        <a:rPr lang="en-US" altLang="zh-CN"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AGV</a:t>
                      </a: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）集成应用。</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8862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16</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下料</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rowSpan="2">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机加制造执行系统（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MES</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）、协同制造管理系统、设备联网监控系统（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MDC</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）、数控程序传输系统（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DNC</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）、热处理联网监控系统、焊机联网监控系统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rowSpan="2">
                  <a:txBody>
                    <a:bodyPr/>
                    <a:p>
                      <a:pPr algn="ctr"/>
                      <a:r>
                        <a:rPr lang="zh-CN" altLang="en-US" sz="1200" kern="100" dirty="0">
                          <a:latin typeface="Times New Roman" panose="02020603050405020304" pitchFamily="18" charset="0"/>
                          <a:ea typeface="微软雅黑" panose="020B0503020204020204" charset="-122"/>
                          <a:cs typeface="+mn-ea"/>
                          <a:sym typeface="Times New Roman" panose="02020603050405020304" pitchFamily="18" charset="0"/>
                        </a:rPr>
                        <a:t>班组管理、下料管理、生产派工、电子工单、缺件管理、问题管理、物流管理、进度跟踪、工时统计、统计报表、设备监控、变更管理、质量管理等。拉动外协加工单位参与数字化制造过程，进一步整合内外资源，提升整体协同制造能力。</a:t>
                      </a:r>
                      <a:endParaRPr lang="zh-CN" altLang="en-US" sz="1200" kern="1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565785">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17</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零件加工、外协</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vMerge="1">
                  <a:tcPr/>
                </a:tc>
                <a:tc vMerge="1">
                  <a:tcPr/>
                </a:tc>
              </a:tr>
              <a:tr h="45720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18</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半成品库存</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仓储与配餐管理系统（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WMS</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实现了零部件出库入库、装配实物成套及配餐自动化。定制自动化立体仓库、自动化配餐线、无人搬运车（</a:t>
                      </a:r>
                      <a:r>
                        <a:rPr lang="en-US" altLang="zh-CN"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AGV</a:t>
                      </a: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）集成应用。</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8862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19</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产品组装</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装配制造执行系统（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MES</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algn="ctr" defTabSz="685800" rtl="0" eaLnBrk="1" fontAlgn="auto" latinLnBrk="0" hangingPunct="1">
                        <a:spcBef>
                          <a:spcPts val="0"/>
                        </a:spcBef>
                        <a:spcAft>
                          <a:spcPts val="0"/>
                        </a:spcAft>
                        <a:buClrTx/>
                        <a:buSzTx/>
                        <a:buNone/>
                        <a:defRPr/>
                      </a:pP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制定、跟踪、组织和管理产品组装任务，实现工序级进度实时跟踪。</a:t>
                      </a:r>
                      <a:endPar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720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20</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成品库存</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仓储与配餐管理系统（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WMS</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实现了零部件出库入库、装配实物成套及配餐自动化。定制自动化立体仓库、自动化配餐线、无人搬运车（</a:t>
                      </a:r>
                      <a:r>
                        <a:rPr lang="en-US" altLang="zh-CN"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AGV</a:t>
                      </a:r>
                      <a:r>
                        <a:rPr lang="zh-CN" altLang="en-US" sz="1200" dirty="0">
                          <a:solidFill>
                            <a:srgbClr val="000000"/>
                          </a:solidFill>
                          <a:latin typeface="Times New Roman" panose="02020603050405020304" pitchFamily="18" charset="0"/>
                          <a:ea typeface="微软雅黑" panose="020B0503020204020204" charset="-122"/>
                          <a:cs typeface="+mn-ea"/>
                          <a:sym typeface="Times New Roman" panose="02020603050405020304" pitchFamily="18" charset="0"/>
                        </a:rPr>
                        <a:t>）集成应用。</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720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21</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包装发运</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包装发运管理系统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实现</a:t>
                      </a:r>
                      <a:r>
                        <a:rPr lang="zh-CN" altLang="en-US" sz="1200" dirty="0">
                          <a:solidFill>
                            <a:prstClr val="black"/>
                          </a:solidFill>
                          <a:latin typeface="Times New Roman" panose="02020603050405020304" pitchFamily="18" charset="0"/>
                          <a:ea typeface="微软雅黑" panose="020B0503020204020204" charset="-122"/>
                          <a:cs typeface="+mn-ea"/>
                          <a:sym typeface="Times New Roman" panose="02020603050405020304" pitchFamily="18" charset="0"/>
                        </a:rPr>
                        <a:t>产品包装扫码检查、产品装车扫码验证、运输过程监控、重量自动采集、运费核算、签收管理等。</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45720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22</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质量管理</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检测规划系统、产品质量管理系统（</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QMS</a:t>
                      </a: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整合应用数字化检测装备，数字化检测系统，对质量控制过程，形成数字化检测与管理</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38735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23</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三包服务</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三包服务管理系统</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marL="0" marR="0" algn="ctr" rtl="0" eaLnBrk="1" fontAlgn="auto" latinLnBrk="0" hangingPunct="1">
                        <a:buClrTx/>
                        <a:buSzTx/>
                        <a:buFontTx/>
                        <a:buNone/>
                      </a:pP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实现三包服务全流程数字化、可视化、透明化、闭环管理。</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r h="640080">
                <a:tc>
                  <a:txBody>
                    <a:bodyPr/>
                    <a:p>
                      <a:pPr algn="ctr"/>
                      <a:r>
                        <a:rPr lang="en-US" altLang="zh-CN" sz="1200" dirty="0">
                          <a:latin typeface="Times New Roman" panose="02020603050405020304" pitchFamily="18" charset="0"/>
                          <a:ea typeface="微软雅黑" panose="020B0503020204020204" charset="-122"/>
                          <a:cs typeface="+mn-ea"/>
                          <a:sym typeface="Times New Roman" panose="02020603050405020304" pitchFamily="18" charset="0"/>
                        </a:rPr>
                        <a:t>24</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rPr>
                        <a:t>全流程跟踪</a:t>
                      </a:r>
                      <a:endParaRPr lang="zh-CN" altLang="en-US" sz="1200" dirty="0">
                        <a:solidFill>
                          <a:srgbClr val="C00000"/>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远程监造</a:t>
                      </a:r>
                      <a:r>
                        <a:rPr lang="en-US" altLang="zh-CN"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rPr>
                        <a:t>APP</a:t>
                      </a:r>
                      <a:endParaRPr lang="zh-CN" altLang="en-US" sz="1200" b="1" dirty="0">
                        <a:solidFill>
                          <a:srgbClr val="0071C1"/>
                        </a:solidFill>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c>
                  <a:txBody>
                    <a:bodyPr/>
                    <a:p>
                      <a:pPr algn="ctr"/>
                      <a:r>
                        <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rPr>
                        <a:t>实现合同履约过程透明、信息对等、全程跟踪，简化了跟单流程，缩减了沟通渠道，减少了沟通成本，提供全流程实时跟单信息，支撑交货对接和管理决策。</a:t>
                      </a:r>
                      <a:endParaRPr lang="zh-CN" altLang="en-US" sz="1200" dirty="0">
                        <a:latin typeface="Times New Roman" panose="02020603050405020304" pitchFamily="18" charset="0"/>
                        <a:ea typeface="微软雅黑" panose="020B0503020204020204" charset="-122"/>
                        <a:cs typeface="+mn-ea"/>
                        <a:sym typeface="Times New Roman" panose="02020603050405020304" pitchFamily="18" charset="0"/>
                      </a:endParaRPr>
                    </a:p>
                  </a:txBody>
                  <a:tcPr anchor="ctr"/>
                </a:tc>
              </a:tr>
            </a:tbl>
          </a:graphicData>
        </a:graphic>
      </p:graphicFrame>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MES</a:t>
            </a:r>
            <a:r>
              <a:rPr lang="zh-CN" altLang="en-US" dirty="0"/>
              <a:t>系统定义</a:t>
            </a:r>
            <a:endParaRPr lang="zh-CN" altLang="en-US" dirty="0"/>
          </a:p>
        </p:txBody>
      </p:sp>
      <p:grpSp>
        <p:nvGrpSpPr>
          <p:cNvPr id="3" name="组合 42"/>
          <p:cNvGrpSpPr/>
          <p:nvPr/>
        </p:nvGrpSpPr>
        <p:grpSpPr>
          <a:xfrm>
            <a:off x="113354" y="878708"/>
            <a:ext cx="7572428" cy="714380"/>
            <a:chOff x="1142976" y="1071546"/>
            <a:chExt cx="7572428" cy="714380"/>
          </a:xfrm>
          <a:noFill/>
        </p:grpSpPr>
        <p:sp>
          <p:nvSpPr>
            <p:cNvPr id="4" name="AutoShape 41"/>
            <p:cNvSpPr>
              <a:spLocks noChangeArrowheads="1"/>
            </p:cNvSpPr>
            <p:nvPr/>
          </p:nvSpPr>
          <p:spPr bwMode="auto">
            <a:xfrm>
              <a:off x="1142976" y="1071546"/>
              <a:ext cx="7572428" cy="714380"/>
            </a:xfrm>
            <a:prstGeom prst="roundRect">
              <a:avLst>
                <a:gd name="adj" fmla="val 13616"/>
              </a:avLst>
            </a:prstGeom>
            <a:grpFill/>
            <a:ln w="31750" algn="ctr">
              <a:noFill/>
              <a:round/>
            </a:ln>
            <a:effectLst>
              <a:outerShdw dist="81320" dir="3080412" algn="ctr" rotWithShape="0">
                <a:srgbClr val="808080">
                  <a:alpha val="7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5" name="AutoShape 68"/>
            <p:cNvSpPr>
              <a:spLocks noChangeArrowheads="1"/>
            </p:cNvSpPr>
            <p:nvPr/>
          </p:nvSpPr>
          <p:spPr bwMode="auto">
            <a:xfrm>
              <a:off x="1571604" y="1142984"/>
              <a:ext cx="6643734" cy="571504"/>
            </a:xfrm>
            <a:prstGeom prst="roundRect">
              <a:avLst>
                <a:gd name="adj" fmla="val 0"/>
              </a:avLst>
            </a:prstGeom>
            <a:grpFill/>
            <a:ln w="28575">
              <a:noFill/>
              <a:round/>
            </a:ln>
          </p:spPr>
          <p:txBody>
            <a:bodyPr wrap="none" lIns="90000" tIns="46800" rIns="90000" bIns="4680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MES (Manufacturing Execution System)</a:t>
              </a:r>
              <a:r>
                <a:rPr kumimoji="0" lang="zh-CN" altLang="en-US" sz="2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：制造执行系统</a:t>
              </a:r>
              <a:endParaRPr kumimoji="0" lang="en-US" altLang="zh-CN" sz="2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grpSp>
      <p:grpSp>
        <p:nvGrpSpPr>
          <p:cNvPr id="6" name="组合 151"/>
          <p:cNvGrpSpPr/>
          <p:nvPr/>
        </p:nvGrpSpPr>
        <p:grpSpPr>
          <a:xfrm>
            <a:off x="739006" y="2087149"/>
            <a:ext cx="4080873" cy="3960439"/>
            <a:chOff x="690497" y="1285860"/>
            <a:chExt cx="4536022" cy="4402155"/>
          </a:xfrm>
        </p:grpSpPr>
        <p:grpSp>
          <p:nvGrpSpPr>
            <p:cNvPr id="7" name="组合 145"/>
            <p:cNvGrpSpPr/>
            <p:nvPr/>
          </p:nvGrpSpPr>
          <p:grpSpPr>
            <a:xfrm>
              <a:off x="690497" y="1285860"/>
              <a:ext cx="4536022" cy="4402155"/>
              <a:chOff x="1438030" y="1598613"/>
              <a:chExt cx="2570530" cy="2494668"/>
            </a:xfrm>
          </p:grpSpPr>
          <p:grpSp>
            <p:nvGrpSpPr>
              <p:cNvPr id="11" name="Group 23"/>
              <p:cNvGrpSpPr/>
              <p:nvPr/>
            </p:nvGrpSpPr>
            <p:grpSpPr bwMode="auto">
              <a:xfrm>
                <a:off x="1438030" y="3053215"/>
                <a:ext cx="2570530" cy="1040066"/>
                <a:chOff x="635" y="1825"/>
                <a:chExt cx="2150" cy="838"/>
              </a:xfrm>
            </p:grpSpPr>
            <p:sp>
              <p:nvSpPr>
                <p:cNvPr id="19" name="Freeform 24"/>
                <p:cNvSpPr/>
                <p:nvPr/>
              </p:nvSpPr>
              <p:spPr bwMode="gray">
                <a:xfrm>
                  <a:off x="2261" y="1825"/>
                  <a:ext cx="524" cy="838"/>
                </a:xfrm>
                <a:custGeom>
                  <a:avLst/>
                  <a:gdLst>
                    <a:gd name="T0" fmla="*/ 0 w 516"/>
                    <a:gd name="T1" fmla="*/ 888 h 732"/>
                    <a:gd name="T2" fmla="*/ 349 w 516"/>
                    <a:gd name="T3" fmla="*/ 3236 h 732"/>
                    <a:gd name="T4" fmla="*/ 609 w 516"/>
                    <a:gd name="T5" fmla="*/ 1964 h 732"/>
                    <a:gd name="T6" fmla="*/ 186 w 516"/>
                    <a:gd name="T7" fmla="*/ 0 h 732"/>
                    <a:gd name="T8" fmla="*/ 0 w 516"/>
                    <a:gd name="T9" fmla="*/ 888 h 732"/>
                    <a:gd name="T10" fmla="*/ 0 60000 65536"/>
                    <a:gd name="T11" fmla="*/ 0 60000 65536"/>
                    <a:gd name="T12" fmla="*/ 0 60000 65536"/>
                    <a:gd name="T13" fmla="*/ 0 60000 65536"/>
                    <a:gd name="T14" fmla="*/ 0 60000 65536"/>
                    <a:gd name="T15" fmla="*/ 0 w 516"/>
                    <a:gd name="T16" fmla="*/ 0 h 732"/>
                    <a:gd name="T17" fmla="*/ 516 w 516"/>
                    <a:gd name="T18" fmla="*/ 732 h 732"/>
                  </a:gdLst>
                  <a:ahLst/>
                  <a:cxnLst>
                    <a:cxn ang="T10">
                      <a:pos x="T0" y="T1"/>
                    </a:cxn>
                    <a:cxn ang="T11">
                      <a:pos x="T2" y="T3"/>
                    </a:cxn>
                    <a:cxn ang="T12">
                      <a:pos x="T4" y="T5"/>
                    </a:cxn>
                    <a:cxn ang="T13">
                      <a:pos x="T6" y="T7"/>
                    </a:cxn>
                    <a:cxn ang="T14">
                      <a:pos x="T8" y="T9"/>
                    </a:cxn>
                  </a:cxnLst>
                  <a:rect l="T15" t="T16" r="T17" b="T18"/>
                  <a:pathLst>
                    <a:path w="516" h="732">
                      <a:moveTo>
                        <a:pt x="0" y="201"/>
                      </a:moveTo>
                      <a:lnTo>
                        <a:pt x="294" y="731"/>
                      </a:lnTo>
                      <a:lnTo>
                        <a:pt x="515" y="444"/>
                      </a:lnTo>
                      <a:lnTo>
                        <a:pt x="156" y="0"/>
                      </a:lnTo>
                      <a:lnTo>
                        <a:pt x="0" y="201"/>
                      </a:lnTo>
                    </a:path>
                  </a:pathLst>
                </a:custGeom>
                <a:solidFill>
                  <a:srgbClr val="FEF800"/>
                </a:soli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sp>
              <p:nvSpPr>
                <p:cNvPr id="20" name="Freeform 25"/>
                <p:cNvSpPr/>
                <p:nvPr/>
              </p:nvSpPr>
              <p:spPr bwMode="gray">
                <a:xfrm>
                  <a:off x="915" y="1825"/>
                  <a:ext cx="1504" cy="226"/>
                </a:xfrm>
                <a:custGeom>
                  <a:avLst/>
                  <a:gdLst>
                    <a:gd name="T0" fmla="*/ 0 w 1481"/>
                    <a:gd name="T1" fmla="*/ 890 h 197"/>
                    <a:gd name="T2" fmla="*/ 1575 w 1481"/>
                    <a:gd name="T3" fmla="*/ 890 h 197"/>
                    <a:gd name="T4" fmla="*/ 1753 w 1481"/>
                    <a:gd name="T5" fmla="*/ 0 h 197"/>
                    <a:gd name="T6" fmla="*/ 435 w 1481"/>
                    <a:gd name="T7" fmla="*/ 3 h 197"/>
                    <a:gd name="T8" fmla="*/ 0 w 1481"/>
                    <a:gd name="T9" fmla="*/ 890 h 197"/>
                    <a:gd name="T10" fmla="*/ 0 60000 65536"/>
                    <a:gd name="T11" fmla="*/ 0 60000 65536"/>
                    <a:gd name="T12" fmla="*/ 0 60000 65536"/>
                    <a:gd name="T13" fmla="*/ 0 60000 65536"/>
                    <a:gd name="T14" fmla="*/ 0 60000 65536"/>
                    <a:gd name="T15" fmla="*/ 0 w 1481"/>
                    <a:gd name="T16" fmla="*/ 0 h 197"/>
                    <a:gd name="T17" fmla="*/ 1481 w 1481"/>
                    <a:gd name="T18" fmla="*/ 197 h 197"/>
                  </a:gdLst>
                  <a:ahLst/>
                  <a:cxnLst>
                    <a:cxn ang="T10">
                      <a:pos x="T0" y="T1"/>
                    </a:cxn>
                    <a:cxn ang="T11">
                      <a:pos x="T2" y="T3"/>
                    </a:cxn>
                    <a:cxn ang="T12">
                      <a:pos x="T4" y="T5"/>
                    </a:cxn>
                    <a:cxn ang="T13">
                      <a:pos x="T6" y="T7"/>
                    </a:cxn>
                    <a:cxn ang="T14">
                      <a:pos x="T8" y="T9"/>
                    </a:cxn>
                  </a:cxnLst>
                  <a:rect l="T15" t="T16" r="T17" b="T18"/>
                  <a:pathLst>
                    <a:path w="1481" h="197">
                      <a:moveTo>
                        <a:pt x="0" y="196"/>
                      </a:moveTo>
                      <a:lnTo>
                        <a:pt x="1329" y="196"/>
                      </a:lnTo>
                      <a:lnTo>
                        <a:pt x="1480" y="0"/>
                      </a:lnTo>
                      <a:lnTo>
                        <a:pt x="367" y="3"/>
                      </a:lnTo>
                      <a:lnTo>
                        <a:pt x="0" y="196"/>
                      </a:lnTo>
                    </a:path>
                  </a:pathLst>
                </a:custGeom>
                <a:gradFill rotWithShape="1">
                  <a:gsLst>
                    <a:gs pos="0">
                      <a:srgbClr val="9E9A00"/>
                    </a:gs>
                    <a:gs pos="50000">
                      <a:srgbClr val="696600"/>
                    </a:gs>
                    <a:gs pos="100000">
                      <a:srgbClr val="9E9A00"/>
                    </a:gs>
                  </a:gsLst>
                  <a:lin ang="2700000" scaled="1"/>
                </a:gra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sp>
              <p:nvSpPr>
                <p:cNvPr id="21" name="Freeform 26"/>
                <p:cNvSpPr/>
                <p:nvPr/>
              </p:nvSpPr>
              <p:spPr bwMode="gray">
                <a:xfrm>
                  <a:off x="635" y="2051"/>
                  <a:ext cx="1935" cy="607"/>
                </a:xfrm>
                <a:custGeom>
                  <a:avLst/>
                  <a:gdLst>
                    <a:gd name="T0" fmla="*/ 0 w 1906"/>
                    <a:gd name="T1" fmla="*/ 2349 h 530"/>
                    <a:gd name="T2" fmla="*/ 2249 w 1906"/>
                    <a:gd name="T3" fmla="*/ 2349 h 530"/>
                    <a:gd name="T4" fmla="*/ 1896 w 1906"/>
                    <a:gd name="T5" fmla="*/ 0 h 530"/>
                    <a:gd name="T6" fmla="*/ 333 w 1906"/>
                    <a:gd name="T7" fmla="*/ 0 h 530"/>
                    <a:gd name="T8" fmla="*/ 0 w 1906"/>
                    <a:gd name="T9" fmla="*/ 2349 h 530"/>
                    <a:gd name="T10" fmla="*/ 0 60000 65536"/>
                    <a:gd name="T11" fmla="*/ 0 60000 65536"/>
                    <a:gd name="T12" fmla="*/ 0 60000 65536"/>
                    <a:gd name="T13" fmla="*/ 0 60000 65536"/>
                    <a:gd name="T14" fmla="*/ 0 60000 65536"/>
                    <a:gd name="T15" fmla="*/ 0 w 1906"/>
                    <a:gd name="T16" fmla="*/ 0 h 530"/>
                    <a:gd name="T17" fmla="*/ 1906 w 1906"/>
                    <a:gd name="T18" fmla="*/ 530 h 530"/>
                  </a:gdLst>
                  <a:ahLst/>
                  <a:cxnLst>
                    <a:cxn ang="T10">
                      <a:pos x="T0" y="T1"/>
                    </a:cxn>
                    <a:cxn ang="T11">
                      <a:pos x="T2" y="T3"/>
                    </a:cxn>
                    <a:cxn ang="T12">
                      <a:pos x="T4" y="T5"/>
                    </a:cxn>
                    <a:cxn ang="T13">
                      <a:pos x="T6" y="T7"/>
                    </a:cxn>
                    <a:cxn ang="T14">
                      <a:pos x="T8" y="T9"/>
                    </a:cxn>
                  </a:cxnLst>
                  <a:rect l="T15" t="T16" r="T17" b="T18"/>
                  <a:pathLst>
                    <a:path w="1906" h="530">
                      <a:moveTo>
                        <a:pt x="0" y="529"/>
                      </a:moveTo>
                      <a:lnTo>
                        <a:pt x="1905" y="529"/>
                      </a:lnTo>
                      <a:lnTo>
                        <a:pt x="1606" y="0"/>
                      </a:lnTo>
                      <a:lnTo>
                        <a:pt x="282" y="0"/>
                      </a:lnTo>
                      <a:lnTo>
                        <a:pt x="0" y="529"/>
                      </a:lnTo>
                    </a:path>
                  </a:pathLst>
                </a:custGeom>
                <a:gradFill rotWithShape="1">
                  <a:gsLst>
                    <a:gs pos="0">
                      <a:srgbClr val="CCCC00"/>
                    </a:gs>
                    <a:gs pos="100000">
                      <a:srgbClr val="5E5E00"/>
                    </a:gs>
                  </a:gsLst>
                  <a:lin ang="2700000" scaled="1"/>
                </a:gra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grpSp>
          <p:grpSp>
            <p:nvGrpSpPr>
              <p:cNvPr id="12" name="Group 27"/>
              <p:cNvGrpSpPr/>
              <p:nvPr/>
            </p:nvGrpSpPr>
            <p:grpSpPr bwMode="auto">
              <a:xfrm>
                <a:off x="1820624" y="2319707"/>
                <a:ext cx="1678615" cy="914711"/>
                <a:chOff x="955" y="1234"/>
                <a:chExt cx="1404" cy="737"/>
              </a:xfrm>
            </p:grpSpPr>
            <p:sp>
              <p:nvSpPr>
                <p:cNvPr id="16" name="Freeform 28"/>
                <p:cNvSpPr/>
                <p:nvPr/>
              </p:nvSpPr>
              <p:spPr bwMode="gray">
                <a:xfrm>
                  <a:off x="1250" y="1239"/>
                  <a:ext cx="742" cy="118"/>
                </a:xfrm>
                <a:custGeom>
                  <a:avLst/>
                  <a:gdLst>
                    <a:gd name="T0" fmla="*/ 0 w 734"/>
                    <a:gd name="T1" fmla="*/ 399 h 104"/>
                    <a:gd name="T2" fmla="*/ 734 w 734"/>
                    <a:gd name="T3" fmla="*/ 414 h 104"/>
                    <a:gd name="T4" fmla="*/ 826 w 734"/>
                    <a:gd name="T5" fmla="*/ 0 h 104"/>
                    <a:gd name="T6" fmla="*/ 202 w 734"/>
                    <a:gd name="T7" fmla="*/ 0 h 104"/>
                    <a:gd name="T8" fmla="*/ 0 w 734"/>
                    <a:gd name="T9" fmla="*/ 399 h 104"/>
                    <a:gd name="T10" fmla="*/ 0 60000 65536"/>
                    <a:gd name="T11" fmla="*/ 0 60000 65536"/>
                    <a:gd name="T12" fmla="*/ 0 60000 65536"/>
                    <a:gd name="T13" fmla="*/ 0 60000 65536"/>
                    <a:gd name="T14" fmla="*/ 0 60000 65536"/>
                    <a:gd name="T15" fmla="*/ 0 w 734"/>
                    <a:gd name="T16" fmla="*/ 0 h 104"/>
                    <a:gd name="T17" fmla="*/ 734 w 734"/>
                    <a:gd name="T18" fmla="*/ 104 h 104"/>
                  </a:gdLst>
                  <a:ahLst/>
                  <a:cxnLst>
                    <a:cxn ang="T10">
                      <a:pos x="T0" y="T1"/>
                    </a:cxn>
                    <a:cxn ang="T11">
                      <a:pos x="T2" y="T3"/>
                    </a:cxn>
                    <a:cxn ang="T12">
                      <a:pos x="T4" y="T5"/>
                    </a:cxn>
                    <a:cxn ang="T13">
                      <a:pos x="T6" y="T7"/>
                    </a:cxn>
                    <a:cxn ang="T14">
                      <a:pos x="T8" y="T9"/>
                    </a:cxn>
                  </a:cxnLst>
                  <a:rect l="T15" t="T16" r="T17" b="T18"/>
                  <a:pathLst>
                    <a:path w="734" h="104">
                      <a:moveTo>
                        <a:pt x="0" y="100"/>
                      </a:moveTo>
                      <a:lnTo>
                        <a:pt x="652" y="103"/>
                      </a:lnTo>
                      <a:lnTo>
                        <a:pt x="733" y="0"/>
                      </a:lnTo>
                      <a:lnTo>
                        <a:pt x="180" y="0"/>
                      </a:lnTo>
                      <a:lnTo>
                        <a:pt x="0" y="100"/>
                      </a:lnTo>
                    </a:path>
                  </a:pathLst>
                </a:custGeom>
                <a:gradFill rotWithShape="1">
                  <a:gsLst>
                    <a:gs pos="0">
                      <a:srgbClr val="FF6535"/>
                    </a:gs>
                    <a:gs pos="50000">
                      <a:srgbClr val="A94323"/>
                    </a:gs>
                    <a:gs pos="100000">
                      <a:srgbClr val="FF6535"/>
                    </a:gs>
                  </a:gsLst>
                  <a:lin ang="2700000" scaled="1"/>
                </a:gra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7" name="Freeform 29"/>
                <p:cNvSpPr/>
                <p:nvPr/>
              </p:nvSpPr>
              <p:spPr bwMode="gray">
                <a:xfrm>
                  <a:off x="955" y="1354"/>
                  <a:ext cx="1258" cy="617"/>
                </a:xfrm>
                <a:custGeom>
                  <a:avLst/>
                  <a:gdLst>
                    <a:gd name="T0" fmla="*/ 0 w 1239"/>
                    <a:gd name="T1" fmla="*/ 2422 h 538"/>
                    <a:gd name="T2" fmla="*/ 1463 w 1239"/>
                    <a:gd name="T3" fmla="*/ 2422 h 538"/>
                    <a:gd name="T4" fmla="*/ 1123 w 1239"/>
                    <a:gd name="T5" fmla="*/ 0 h 538"/>
                    <a:gd name="T6" fmla="*/ 341 w 1239"/>
                    <a:gd name="T7" fmla="*/ 0 h 538"/>
                    <a:gd name="T8" fmla="*/ 0 w 1239"/>
                    <a:gd name="T9" fmla="*/ 2422 h 538"/>
                    <a:gd name="T10" fmla="*/ 0 60000 65536"/>
                    <a:gd name="T11" fmla="*/ 0 60000 65536"/>
                    <a:gd name="T12" fmla="*/ 0 60000 65536"/>
                    <a:gd name="T13" fmla="*/ 0 60000 65536"/>
                    <a:gd name="T14" fmla="*/ 0 60000 65536"/>
                    <a:gd name="T15" fmla="*/ 0 w 1239"/>
                    <a:gd name="T16" fmla="*/ 0 h 538"/>
                    <a:gd name="T17" fmla="*/ 1239 w 1239"/>
                    <a:gd name="T18" fmla="*/ 538 h 538"/>
                  </a:gdLst>
                  <a:ahLst/>
                  <a:cxnLst>
                    <a:cxn ang="T10">
                      <a:pos x="T0" y="T1"/>
                    </a:cxn>
                    <a:cxn ang="T11">
                      <a:pos x="T2" y="T3"/>
                    </a:cxn>
                    <a:cxn ang="T12">
                      <a:pos x="T4" y="T5"/>
                    </a:cxn>
                    <a:cxn ang="T13">
                      <a:pos x="T6" y="T7"/>
                    </a:cxn>
                    <a:cxn ang="T14">
                      <a:pos x="T8" y="T9"/>
                    </a:cxn>
                  </a:cxnLst>
                  <a:rect l="T15" t="T16" r="T17" b="T18"/>
                  <a:pathLst>
                    <a:path w="1239" h="538">
                      <a:moveTo>
                        <a:pt x="0" y="537"/>
                      </a:moveTo>
                      <a:lnTo>
                        <a:pt x="1238" y="537"/>
                      </a:lnTo>
                      <a:lnTo>
                        <a:pt x="950" y="0"/>
                      </a:lnTo>
                      <a:lnTo>
                        <a:pt x="288" y="0"/>
                      </a:lnTo>
                      <a:lnTo>
                        <a:pt x="0" y="537"/>
                      </a:lnTo>
                    </a:path>
                  </a:pathLst>
                </a:custGeom>
                <a:gradFill rotWithShape="1">
                  <a:gsLst>
                    <a:gs pos="0">
                      <a:srgbClr val="FF9933"/>
                    </a:gs>
                    <a:gs pos="100000">
                      <a:srgbClr val="764718"/>
                    </a:gs>
                  </a:gsLst>
                  <a:lin ang="2700000" scaled="1"/>
                </a:gra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8" name="Freeform 30"/>
                <p:cNvSpPr/>
                <p:nvPr/>
              </p:nvSpPr>
              <p:spPr bwMode="gray">
                <a:xfrm>
                  <a:off x="1914" y="1234"/>
                  <a:ext cx="445" cy="732"/>
                </a:xfrm>
                <a:custGeom>
                  <a:avLst/>
                  <a:gdLst>
                    <a:gd name="T0" fmla="*/ 333 w 439"/>
                    <a:gd name="T1" fmla="*/ 2892 h 638"/>
                    <a:gd name="T2" fmla="*/ 508 w 439"/>
                    <a:gd name="T3" fmla="*/ 2001 h 638"/>
                    <a:gd name="T4" fmla="*/ 90 w 439"/>
                    <a:gd name="T5" fmla="*/ 0 h 638"/>
                    <a:gd name="T6" fmla="*/ 0 w 439"/>
                    <a:gd name="T7" fmla="*/ 433 h 638"/>
                    <a:gd name="T8" fmla="*/ 333 w 439"/>
                    <a:gd name="T9" fmla="*/ 2892 h 638"/>
                    <a:gd name="T10" fmla="*/ 0 60000 65536"/>
                    <a:gd name="T11" fmla="*/ 0 60000 65536"/>
                    <a:gd name="T12" fmla="*/ 0 60000 65536"/>
                    <a:gd name="T13" fmla="*/ 0 60000 65536"/>
                    <a:gd name="T14" fmla="*/ 0 60000 65536"/>
                    <a:gd name="T15" fmla="*/ 0 w 439"/>
                    <a:gd name="T16" fmla="*/ 0 h 638"/>
                    <a:gd name="T17" fmla="*/ 439 w 439"/>
                    <a:gd name="T18" fmla="*/ 638 h 638"/>
                  </a:gdLst>
                  <a:ahLst/>
                  <a:cxnLst>
                    <a:cxn ang="T10">
                      <a:pos x="T0" y="T1"/>
                    </a:cxn>
                    <a:cxn ang="T11">
                      <a:pos x="T2" y="T3"/>
                    </a:cxn>
                    <a:cxn ang="T12">
                      <a:pos x="T4" y="T5"/>
                    </a:cxn>
                    <a:cxn ang="T13">
                      <a:pos x="T6" y="T7"/>
                    </a:cxn>
                    <a:cxn ang="T14">
                      <a:pos x="T8" y="T9"/>
                    </a:cxn>
                  </a:cxnLst>
                  <a:rect l="T15" t="T16" r="T17" b="T18"/>
                  <a:pathLst>
                    <a:path w="439" h="638">
                      <a:moveTo>
                        <a:pt x="289" y="637"/>
                      </a:moveTo>
                      <a:lnTo>
                        <a:pt x="438" y="441"/>
                      </a:lnTo>
                      <a:lnTo>
                        <a:pt x="79" y="0"/>
                      </a:lnTo>
                      <a:lnTo>
                        <a:pt x="0" y="96"/>
                      </a:lnTo>
                      <a:lnTo>
                        <a:pt x="289" y="637"/>
                      </a:lnTo>
                    </a:path>
                  </a:pathLst>
                </a:custGeom>
                <a:solidFill>
                  <a:srgbClr val="FFBA75"/>
                </a:soli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grpSp>
          <p:grpSp>
            <p:nvGrpSpPr>
              <p:cNvPr id="13" name="Group 31"/>
              <p:cNvGrpSpPr/>
              <p:nvPr/>
            </p:nvGrpSpPr>
            <p:grpSpPr bwMode="auto">
              <a:xfrm>
                <a:off x="2213975" y="1598613"/>
                <a:ext cx="780723" cy="764535"/>
                <a:chOff x="1284" y="653"/>
                <a:chExt cx="653" cy="616"/>
              </a:xfrm>
            </p:grpSpPr>
            <p:sp>
              <p:nvSpPr>
                <p:cNvPr id="14" name="Freeform 32"/>
                <p:cNvSpPr/>
                <p:nvPr/>
              </p:nvSpPr>
              <p:spPr bwMode="gray">
                <a:xfrm>
                  <a:off x="1284" y="653"/>
                  <a:ext cx="598" cy="616"/>
                </a:xfrm>
                <a:custGeom>
                  <a:avLst/>
                  <a:gdLst>
                    <a:gd name="T0" fmla="*/ 0 w 587"/>
                    <a:gd name="T1" fmla="*/ 2412 h 537"/>
                    <a:gd name="T2" fmla="*/ 718 w 587"/>
                    <a:gd name="T3" fmla="*/ 2427 h 537"/>
                    <a:gd name="T4" fmla="*/ 346 w 587"/>
                    <a:gd name="T5" fmla="*/ 0 h 537"/>
                    <a:gd name="T6" fmla="*/ 0 w 587"/>
                    <a:gd name="T7" fmla="*/ 2412 h 537"/>
                    <a:gd name="T8" fmla="*/ 0 60000 65536"/>
                    <a:gd name="T9" fmla="*/ 0 60000 65536"/>
                    <a:gd name="T10" fmla="*/ 0 60000 65536"/>
                    <a:gd name="T11" fmla="*/ 0 60000 65536"/>
                    <a:gd name="T12" fmla="*/ 0 w 587"/>
                    <a:gd name="T13" fmla="*/ 0 h 537"/>
                    <a:gd name="T14" fmla="*/ 587 w 587"/>
                    <a:gd name="T15" fmla="*/ 537 h 537"/>
                  </a:gdLst>
                  <a:ahLst/>
                  <a:cxnLst>
                    <a:cxn ang="T8">
                      <a:pos x="T0" y="T1"/>
                    </a:cxn>
                    <a:cxn ang="T9">
                      <a:pos x="T2" y="T3"/>
                    </a:cxn>
                    <a:cxn ang="T10">
                      <a:pos x="T4" y="T5"/>
                    </a:cxn>
                    <a:cxn ang="T11">
                      <a:pos x="T6" y="T7"/>
                    </a:cxn>
                  </a:cxnLst>
                  <a:rect l="T12" t="T13" r="T14" b="T15"/>
                  <a:pathLst>
                    <a:path w="587" h="537">
                      <a:moveTo>
                        <a:pt x="0" y="533"/>
                      </a:moveTo>
                      <a:lnTo>
                        <a:pt x="586" y="536"/>
                      </a:lnTo>
                      <a:lnTo>
                        <a:pt x="283" y="0"/>
                      </a:lnTo>
                      <a:lnTo>
                        <a:pt x="0" y="533"/>
                      </a:lnTo>
                    </a:path>
                  </a:pathLst>
                </a:custGeom>
                <a:gradFill rotWithShape="1">
                  <a:gsLst>
                    <a:gs pos="0">
                      <a:srgbClr val="CC3300"/>
                    </a:gs>
                    <a:gs pos="100000">
                      <a:srgbClr val="5E1800"/>
                    </a:gs>
                  </a:gsLst>
                  <a:lin ang="2700000" scaled="1"/>
                </a:gra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5" name="Freeform 33"/>
                <p:cNvSpPr/>
                <p:nvPr/>
              </p:nvSpPr>
              <p:spPr bwMode="gray">
                <a:xfrm>
                  <a:off x="1568" y="653"/>
                  <a:ext cx="369" cy="613"/>
                </a:xfrm>
                <a:custGeom>
                  <a:avLst/>
                  <a:gdLst>
                    <a:gd name="T0" fmla="*/ 343 w 364"/>
                    <a:gd name="T1" fmla="*/ 2386 h 535"/>
                    <a:gd name="T2" fmla="*/ 421 w 364"/>
                    <a:gd name="T3" fmla="*/ 1989 h 535"/>
                    <a:gd name="T4" fmla="*/ 0 w 364"/>
                    <a:gd name="T5" fmla="*/ 0 h 535"/>
                    <a:gd name="T6" fmla="*/ 343 w 364"/>
                    <a:gd name="T7" fmla="*/ 2386 h 535"/>
                    <a:gd name="T8" fmla="*/ 0 60000 65536"/>
                    <a:gd name="T9" fmla="*/ 0 60000 65536"/>
                    <a:gd name="T10" fmla="*/ 0 60000 65536"/>
                    <a:gd name="T11" fmla="*/ 0 60000 65536"/>
                    <a:gd name="T12" fmla="*/ 0 w 364"/>
                    <a:gd name="T13" fmla="*/ 0 h 535"/>
                    <a:gd name="T14" fmla="*/ 364 w 364"/>
                    <a:gd name="T15" fmla="*/ 535 h 535"/>
                  </a:gdLst>
                  <a:ahLst/>
                  <a:cxnLst>
                    <a:cxn ang="T8">
                      <a:pos x="T0" y="T1"/>
                    </a:cxn>
                    <a:cxn ang="T9">
                      <a:pos x="T2" y="T3"/>
                    </a:cxn>
                    <a:cxn ang="T10">
                      <a:pos x="T4" y="T5"/>
                    </a:cxn>
                    <a:cxn ang="T11">
                      <a:pos x="T6" y="T7"/>
                    </a:cxn>
                  </a:cxnLst>
                  <a:rect l="T12" t="T13" r="T14" b="T15"/>
                  <a:pathLst>
                    <a:path w="364" h="535">
                      <a:moveTo>
                        <a:pt x="296" y="534"/>
                      </a:moveTo>
                      <a:lnTo>
                        <a:pt x="363" y="445"/>
                      </a:lnTo>
                      <a:lnTo>
                        <a:pt x="0" y="0"/>
                      </a:lnTo>
                      <a:lnTo>
                        <a:pt x="296" y="534"/>
                      </a:lnTo>
                    </a:path>
                  </a:pathLst>
                </a:custGeom>
                <a:solidFill>
                  <a:srgbClr val="FF6535"/>
                </a:solidFill>
                <a:ln w="12700" cap="rnd">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grpSp>
        </p:grpSp>
        <p:sp>
          <p:nvSpPr>
            <p:cNvPr id="8" name="Text Box 11"/>
            <p:cNvSpPr txBox="1">
              <a:spLocks noChangeArrowheads="1"/>
            </p:cNvSpPr>
            <p:nvPr/>
          </p:nvSpPr>
          <p:spPr bwMode="auto">
            <a:xfrm>
              <a:off x="1895987" y="4786322"/>
              <a:ext cx="1569661" cy="369332"/>
            </a:xfrm>
            <a:prstGeom prst="rect">
              <a:avLst/>
            </a:prstGeom>
            <a:noFill/>
            <a:ln w="9525" algn="ctr">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控制、设备层</a:t>
              </a:r>
              <a:endParaRPr kumimoji="0" lang="en-US" altLang="ko-KR"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 name="Text Box 11"/>
            <p:cNvSpPr txBox="1">
              <a:spLocks noChangeArrowheads="1"/>
            </p:cNvSpPr>
            <p:nvPr/>
          </p:nvSpPr>
          <p:spPr bwMode="auto">
            <a:xfrm>
              <a:off x="2242236" y="3429000"/>
              <a:ext cx="877163" cy="369332"/>
            </a:xfrm>
            <a:prstGeom prst="rect">
              <a:avLst/>
            </a:prstGeom>
            <a:noFill/>
            <a:ln w="9525" algn="ctr">
              <a:noFill/>
              <a:miter lim="800000"/>
            </a:ln>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执行层</a:t>
              </a:r>
              <a:endParaRPr kumimoji="0" lang="zh-CN" altLang="en-US" sz="18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10" name="Text Box 11"/>
            <p:cNvSpPr txBox="1">
              <a:spLocks noChangeArrowheads="1"/>
            </p:cNvSpPr>
            <p:nvPr/>
          </p:nvSpPr>
          <p:spPr bwMode="auto">
            <a:xfrm>
              <a:off x="2280708" y="2071678"/>
              <a:ext cx="877163" cy="369332"/>
            </a:xfrm>
            <a:prstGeom prst="rect">
              <a:avLst/>
            </a:prstGeom>
            <a:noFill/>
            <a:ln w="9525" algn="ctr">
              <a:noFill/>
              <a:miter lim="800000"/>
            </a:ln>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计划层</a:t>
              </a:r>
              <a:endParaRPr kumimoji="0" lang="zh-CN" altLang="en-US" sz="18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grpSp>
      <p:sp>
        <p:nvSpPr>
          <p:cNvPr id="24" name="AutoShape 69"/>
          <p:cNvSpPr>
            <a:spLocks noChangeArrowheads="1"/>
          </p:cNvSpPr>
          <p:nvPr/>
        </p:nvSpPr>
        <p:spPr bwMode="auto">
          <a:xfrm>
            <a:off x="4366242" y="3043324"/>
            <a:ext cx="6745349" cy="1202510"/>
          </a:xfrm>
          <a:prstGeom prst="roundRect">
            <a:avLst>
              <a:gd name="adj" fmla="val 0"/>
            </a:avLst>
          </a:prstGeom>
          <a:noFill/>
          <a:ln w="28575">
            <a:noFill/>
            <a:round/>
          </a:ln>
        </p:spPr>
        <p:txBody>
          <a:bodyPr wrap="square" lIns="90000" tIns="46800" rIns="90000" bIns="46800" anchor="ctr">
            <a:spAutoFit/>
          </a:bodyPr>
          <a:lstStyle/>
          <a:p>
            <a:pPr marL="0" marR="0" lvl="0" indent="0" algn="l" defTabSz="914400" rtl="0" eaLnBrk="0" fontAlgn="auto" latinLnBrk="0" hangingPunct="0">
              <a:lnSpc>
                <a:spcPct val="15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MES</a:t>
            </a:r>
            <a:r>
              <a:rPr kumimoji="0" lang="zh-CN" altLang="en-US" sz="2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定义为“位于上层的计划管理系统与底层的工业控制之间的面向车间层的管理信息系统”。</a:t>
            </a:r>
            <a:endParaRPr kumimoji="0" lang="ko-KR" altLang="en-US" sz="2400" b="1" i="0" u="none" strike="noStrike" kern="1200" cap="none" spc="0" normalizeH="0" baseline="0" noProof="0" dirty="0">
              <a:ln>
                <a:noFill/>
              </a:ln>
              <a:solidFill>
                <a:srgbClr val="0C7F5F"/>
              </a:solidFill>
              <a:effectLst/>
              <a:uLnTx/>
              <a:uFillTx/>
              <a:latin typeface="HY헤드라인M"/>
              <a:ea typeface="HY헤드라인M"/>
              <a:cs typeface="HY헤드라인M"/>
            </a:endParaRPr>
          </a:p>
        </p:txBody>
      </p:sp>
      <p:pic>
        <p:nvPicPr>
          <p:cNvPr id="22" name="图片 21"/>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3354" y="188446"/>
            <a:ext cx="7884234" cy="48012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31" tIns="45716" rIns="91431" bIns="45716" rtlCol="0" anchor="ctr">
            <a:spAutoFit/>
          </a:bodyPr>
          <a:lstStyle/>
          <a:p>
            <a:pPr>
              <a:spcBef>
                <a:spcPts val="1000"/>
              </a:spcBef>
              <a:buFont typeface="Arial" panose="020B0604020202020204" pitchFamily="34" charset="0"/>
            </a:pPr>
            <a:r>
              <a:rPr lang="en-US" altLang="zh-CN" dirty="0">
                <a:solidFill>
                  <a:schemeClr val="tx1"/>
                </a:solidFill>
                <a:latin typeface="微软雅黑" panose="020B0503020204020204" charset="-122"/>
                <a:ea typeface="微软雅黑" panose="020B0503020204020204" charset="-122"/>
                <a:cs typeface="+mn-cs"/>
              </a:rPr>
              <a:t>MES</a:t>
            </a:r>
            <a:r>
              <a:rPr lang="zh-CN" altLang="en-US" dirty="0">
                <a:solidFill>
                  <a:schemeClr val="tx1"/>
                </a:solidFill>
                <a:latin typeface="微软雅黑" panose="020B0503020204020204" charset="-122"/>
                <a:ea typeface="微软雅黑" panose="020B0503020204020204" charset="-122"/>
                <a:cs typeface="+mn-cs"/>
              </a:rPr>
              <a:t>业务模型</a:t>
            </a:r>
            <a:endParaRPr lang="zh-CN" altLang="en-US" dirty="0">
              <a:solidFill>
                <a:schemeClr val="tx1"/>
              </a:solidFill>
              <a:latin typeface="微软雅黑" panose="020B0503020204020204" charset="-122"/>
              <a:ea typeface="微软雅黑" panose="020B0503020204020204" charset="-122"/>
              <a:cs typeface="+mn-cs"/>
            </a:endParaRPr>
          </a:p>
        </p:txBody>
      </p:sp>
      <p:sp>
        <p:nvSpPr>
          <p:cNvPr id="3" name="Rectangle 7"/>
          <p:cNvSpPr/>
          <p:nvPr/>
        </p:nvSpPr>
        <p:spPr bwMode="auto">
          <a:xfrm>
            <a:off x="3186238" y="4849575"/>
            <a:ext cx="6513493" cy="777978"/>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altLang="zh-CN"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4" name="Rectangle 7"/>
          <p:cNvSpPr/>
          <p:nvPr/>
        </p:nvSpPr>
        <p:spPr bwMode="auto">
          <a:xfrm>
            <a:off x="9897340" y="4887708"/>
            <a:ext cx="1918423" cy="1555957"/>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altLang="zh-CN"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5" name="Rectangle 7"/>
          <p:cNvSpPr/>
          <p:nvPr/>
        </p:nvSpPr>
        <p:spPr bwMode="auto">
          <a:xfrm>
            <a:off x="10334544" y="891896"/>
            <a:ext cx="1481218" cy="1971373"/>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altLang="zh-CN"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6" name="Straight Connector 75"/>
          <p:cNvCxnSpPr>
            <a:stCxn id="17" idx="0"/>
            <a:endCxn id="10" idx="2"/>
          </p:cNvCxnSpPr>
          <p:nvPr/>
        </p:nvCxnSpPr>
        <p:spPr bwMode="auto">
          <a:xfrm flipV="1">
            <a:off x="11057906" y="4068895"/>
            <a:ext cx="0" cy="297965"/>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7" name="Rectangle 7"/>
          <p:cNvSpPr/>
          <p:nvPr/>
        </p:nvSpPr>
        <p:spPr bwMode="auto">
          <a:xfrm>
            <a:off x="3199683" y="5665686"/>
            <a:ext cx="6513493" cy="777978"/>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altLang="zh-CN"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8" name="Straight Connector 53"/>
          <p:cNvCxnSpPr>
            <a:stCxn id="22" idx="3"/>
            <a:endCxn id="11" idx="1"/>
          </p:cNvCxnSpPr>
          <p:nvPr/>
        </p:nvCxnSpPr>
        <p:spPr bwMode="auto">
          <a:xfrm>
            <a:off x="5570421" y="6109597"/>
            <a:ext cx="760111" cy="1991"/>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9" name="Rectangle 160"/>
          <p:cNvSpPr/>
          <p:nvPr/>
        </p:nvSpPr>
        <p:spPr bwMode="auto">
          <a:xfrm>
            <a:off x="524663" y="913351"/>
            <a:ext cx="1893737" cy="1949918"/>
          </a:xfrm>
          <a:prstGeom prst="rect">
            <a:avLst/>
          </a:prstGeom>
          <a:noFill/>
          <a:ln w="19050" algn="ctr">
            <a:solidFill>
              <a:srgbClr val="333399">
                <a:lumMod val="50000"/>
              </a:srgbClr>
            </a:solidFill>
            <a:prstDash val="dash"/>
            <a:round/>
          </a:ln>
          <a:effectLst/>
        </p:spPr>
        <p:txBody>
          <a:bodyPr rot="0" spcFirstLastPara="0" vertOverflow="overflow" horzOverflow="overflow" vert="horz" wrap="square" lIns="107975" tIns="107975" rIns="107975" bIns="107975" numCol="1" spcCol="0" rtlCol="0" fromWordArt="0" anchor="t" anchorCtr="0" forceAA="0" compatLnSpc="1">
            <a:noAutofit/>
          </a:bodyPr>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r>
              <a:rPr kumimoji="0" lang="zh-CN" altLang="en-US" sz="1400" b="1" i="0" u="none" strike="noStrike" kern="0" cap="none" spc="0" normalizeH="0" baseline="0" noProof="0" dirty="0">
                <a:ln>
                  <a:noFill/>
                </a:ln>
                <a:solidFill>
                  <a:srgbClr val="333399">
                    <a:lumMod val="50000"/>
                  </a:srgbClr>
                </a:solidFill>
                <a:effectLst/>
                <a:uLnTx/>
                <a:uFillTx/>
                <a:latin typeface="微软雅黑" panose="020B0503020204020204" charset="-122"/>
                <a:ea typeface="微软雅黑" panose="020B0503020204020204" charset="-122"/>
                <a:cs typeface="Arial Unicode MS" panose="020B0604020202020204" pitchFamily="34" charset="-122"/>
              </a:rPr>
              <a:t>      </a:t>
            </a:r>
            <a:endParaRPr kumimoji="0" lang="en-US" sz="1400" b="1" i="0" u="none" strike="noStrike" kern="0" cap="none" spc="0" normalizeH="0" baseline="0" noProof="0" dirty="0">
              <a:ln>
                <a:noFill/>
              </a:ln>
              <a:solidFill>
                <a:srgbClr val="333399">
                  <a:lumMod val="50000"/>
                </a:srgbClr>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10" name="Rectangle 29"/>
          <p:cNvSpPr/>
          <p:nvPr/>
        </p:nvSpPr>
        <p:spPr bwMode="auto">
          <a:xfrm>
            <a:off x="10426070" y="3688696"/>
            <a:ext cx="1263671"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MRP</a:t>
            </a:r>
            <a:endParaRPr kumimoji="0" 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11" name="Rectangle 40"/>
          <p:cNvSpPr/>
          <p:nvPr/>
        </p:nvSpPr>
        <p:spPr bwMode="auto">
          <a:xfrm>
            <a:off x="6330532" y="5891741"/>
            <a:ext cx="1154716" cy="439694"/>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计划配料</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12" name="Rectangle 40"/>
          <p:cNvSpPr/>
          <p:nvPr/>
        </p:nvSpPr>
        <p:spPr bwMode="auto">
          <a:xfrm>
            <a:off x="8184915" y="5891741"/>
            <a:ext cx="1154716" cy="439694"/>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原材料入库</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13" name="Straight Connector 53"/>
          <p:cNvCxnSpPr>
            <a:stCxn id="11" idx="3"/>
            <a:endCxn id="12" idx="1"/>
          </p:cNvCxnSpPr>
          <p:nvPr/>
        </p:nvCxnSpPr>
        <p:spPr bwMode="auto">
          <a:xfrm>
            <a:off x="7485248" y="6111588"/>
            <a:ext cx="699667" cy="0"/>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14" name="Rectangle 29"/>
          <p:cNvSpPr/>
          <p:nvPr/>
        </p:nvSpPr>
        <p:spPr bwMode="auto">
          <a:xfrm>
            <a:off x="10426070" y="3010532"/>
            <a:ext cx="1263671" cy="419753"/>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录入</a:t>
            </a:r>
            <a:r>
              <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ERP</a:t>
            </a:r>
            <a:endParaRPr kumimoji="0" 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15" name="Rectangle 74"/>
          <p:cNvSpPr/>
          <p:nvPr/>
        </p:nvSpPr>
        <p:spPr bwMode="auto">
          <a:xfrm>
            <a:off x="2679095" y="1754736"/>
            <a:ext cx="949534" cy="565407"/>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季度计划</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16" name="Rectangle 29"/>
          <p:cNvSpPr/>
          <p:nvPr/>
        </p:nvSpPr>
        <p:spPr bwMode="auto">
          <a:xfrm>
            <a:off x="7485249" y="1740784"/>
            <a:ext cx="1041710" cy="57935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周生产计划</a:t>
            </a:r>
            <a:endParaRPr kumimoji="0" 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17" name="Rectangle 29"/>
          <p:cNvSpPr/>
          <p:nvPr/>
        </p:nvSpPr>
        <p:spPr bwMode="auto">
          <a:xfrm>
            <a:off x="10426070" y="4366860"/>
            <a:ext cx="1263671"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采购计划</a:t>
            </a:r>
            <a:endParaRPr kumimoji="0" 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18" name="肘形连接符 18"/>
          <p:cNvCxnSpPr>
            <a:stCxn id="17" idx="2"/>
            <a:endCxn id="12" idx="3"/>
          </p:cNvCxnSpPr>
          <p:nvPr/>
        </p:nvCxnSpPr>
        <p:spPr bwMode="auto">
          <a:xfrm rot="5400000">
            <a:off x="9516505" y="4570186"/>
            <a:ext cx="1364529" cy="1718275"/>
          </a:xfrm>
          <a:prstGeom prst="bentConnector2">
            <a:avLst/>
          </a:prstGeom>
          <a:solidFill>
            <a:srgbClr val="666699"/>
          </a:solidFill>
          <a:ln w="38100" cap="flat" cmpd="sng" algn="ctr">
            <a:solidFill>
              <a:srgbClr val="FFC000"/>
            </a:solidFill>
            <a:prstDash val="solid"/>
            <a:round/>
            <a:headEnd type="none" w="med" len="med"/>
            <a:tailEnd type="stealth"/>
          </a:ln>
          <a:effectLst/>
        </p:spPr>
      </p:cxnSp>
      <p:cxnSp>
        <p:nvCxnSpPr>
          <p:cNvPr id="19" name="Straight Connector 75"/>
          <p:cNvCxnSpPr>
            <a:stCxn id="57" idx="0"/>
            <a:endCxn id="51" idx="2"/>
          </p:cNvCxnSpPr>
          <p:nvPr/>
        </p:nvCxnSpPr>
        <p:spPr bwMode="auto">
          <a:xfrm flipH="1" flipV="1">
            <a:off x="8753623" y="4576345"/>
            <a:ext cx="8649" cy="480774"/>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20" name="Straight Connector 75"/>
          <p:cNvCxnSpPr>
            <a:stCxn id="10" idx="0"/>
            <a:endCxn id="14" idx="2"/>
          </p:cNvCxnSpPr>
          <p:nvPr/>
        </p:nvCxnSpPr>
        <p:spPr bwMode="auto">
          <a:xfrm flipV="1">
            <a:off x="11057906" y="3430285"/>
            <a:ext cx="0" cy="258411"/>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21" name="肘形连接符 21"/>
          <p:cNvCxnSpPr>
            <a:endCxn id="14" idx="0"/>
          </p:cNvCxnSpPr>
          <p:nvPr/>
        </p:nvCxnSpPr>
        <p:spPr bwMode="auto">
          <a:xfrm>
            <a:off x="9792988" y="2019239"/>
            <a:ext cx="1264918" cy="991293"/>
          </a:xfrm>
          <a:prstGeom prst="bentConnector2">
            <a:avLst/>
          </a:prstGeom>
          <a:solidFill>
            <a:srgbClr val="666699"/>
          </a:solidFill>
          <a:ln w="38100" cap="flat" cmpd="sng" algn="ctr">
            <a:solidFill>
              <a:srgbClr val="FFC000"/>
            </a:solidFill>
            <a:prstDash val="solid"/>
            <a:round/>
            <a:headEnd type="none" w="med" len="med"/>
            <a:tailEnd type="stealth"/>
          </a:ln>
          <a:effectLst/>
        </p:spPr>
      </p:cxnSp>
      <p:sp>
        <p:nvSpPr>
          <p:cNvPr id="22" name="Rectangle 40"/>
          <p:cNvSpPr/>
          <p:nvPr/>
        </p:nvSpPr>
        <p:spPr bwMode="auto">
          <a:xfrm>
            <a:off x="4415705" y="5889750"/>
            <a:ext cx="1154716" cy="439694"/>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生产领料</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23" name="Rectangle 160"/>
          <p:cNvSpPr/>
          <p:nvPr/>
        </p:nvSpPr>
        <p:spPr bwMode="auto">
          <a:xfrm>
            <a:off x="524662" y="2938622"/>
            <a:ext cx="9188514" cy="825426"/>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24" name="Rectangle 33"/>
          <p:cNvSpPr/>
          <p:nvPr/>
        </p:nvSpPr>
        <p:spPr bwMode="auto">
          <a:xfrm>
            <a:off x="717310" y="1396436"/>
            <a:ext cx="1494959"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技术研发订单</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25" name="Rectangle 33"/>
          <p:cNvSpPr/>
          <p:nvPr/>
        </p:nvSpPr>
        <p:spPr bwMode="auto">
          <a:xfrm>
            <a:off x="3304034" y="3053368"/>
            <a:ext cx="1308640" cy="573740"/>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机加工生产</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26" name="Rectangle 33"/>
          <p:cNvSpPr/>
          <p:nvPr/>
        </p:nvSpPr>
        <p:spPr bwMode="auto">
          <a:xfrm>
            <a:off x="5071851" y="3057524"/>
            <a:ext cx="1088232" cy="569583"/>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产前准备</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27" name="Rectangle 33"/>
          <p:cNvSpPr/>
          <p:nvPr/>
        </p:nvSpPr>
        <p:spPr bwMode="auto">
          <a:xfrm>
            <a:off x="6619260" y="3053368"/>
            <a:ext cx="1134550" cy="57373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日生产计划</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28" name="Rectangle 33"/>
          <p:cNvSpPr/>
          <p:nvPr/>
        </p:nvSpPr>
        <p:spPr bwMode="auto">
          <a:xfrm>
            <a:off x="8184914" y="3053368"/>
            <a:ext cx="1144823" cy="57373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计划班根据</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周计划排产</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29" name="Straight Connector 146"/>
          <p:cNvCxnSpPr>
            <a:stCxn id="27" idx="3"/>
            <a:endCxn id="28" idx="1"/>
          </p:cNvCxnSpPr>
          <p:nvPr/>
        </p:nvCxnSpPr>
        <p:spPr bwMode="auto">
          <a:xfrm>
            <a:off x="7753810" y="3340238"/>
            <a:ext cx="431104" cy="0"/>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30" name="Elbow Connector 139"/>
          <p:cNvCxnSpPr>
            <a:stCxn id="45" idx="2"/>
            <a:endCxn id="55" idx="0"/>
          </p:cNvCxnSpPr>
          <p:nvPr/>
        </p:nvCxnSpPr>
        <p:spPr bwMode="auto">
          <a:xfrm rot="16200000" flipH="1">
            <a:off x="1913619" y="3866566"/>
            <a:ext cx="486472" cy="7555"/>
          </a:xfrm>
          <a:prstGeom prst="bentConnector3">
            <a:avLst>
              <a:gd name="adj1" fmla="val 50000"/>
            </a:avLst>
          </a:prstGeom>
          <a:solidFill>
            <a:srgbClr val="666699"/>
          </a:solidFill>
          <a:ln w="38100" cap="flat" cmpd="sng" algn="ctr">
            <a:solidFill>
              <a:srgbClr val="FFC000"/>
            </a:solidFill>
            <a:prstDash val="solid"/>
            <a:round/>
            <a:headEnd type="none" w="med" len="med"/>
            <a:tailEnd type="stealth"/>
          </a:ln>
          <a:effectLst/>
        </p:spPr>
      </p:cxnSp>
      <p:sp>
        <p:nvSpPr>
          <p:cNvPr id="31" name="Rectangle 167"/>
          <p:cNvSpPr/>
          <p:nvPr/>
        </p:nvSpPr>
        <p:spPr bwMode="auto">
          <a:xfrm>
            <a:off x="9897338" y="2945921"/>
            <a:ext cx="1888458" cy="1878641"/>
          </a:xfrm>
          <a:prstGeom prst="rect">
            <a:avLst/>
          </a:prstGeom>
          <a:noFill/>
          <a:ln w="19050" algn="ctr">
            <a:solidFill>
              <a:srgbClr val="333399">
                <a:lumMod val="50000"/>
              </a:srgbClr>
            </a:solidFill>
            <a:prstDash val="dash"/>
            <a:round/>
          </a:ln>
          <a:effectLst/>
        </p:spPr>
        <p:txBody>
          <a:bodyPr rot="0" spcFirstLastPara="0" vertOverflow="overflow" horzOverflow="overflow" vert="horz" wrap="square" lIns="107975" tIns="107975" rIns="107975" bIns="107975" numCol="1" spcCol="0" rtlCol="0" fromWordArt="0" anchor="t" anchorCtr="0" forceAA="0" compatLnSpc="1">
            <a:noAutofit/>
          </a:bodyPr>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sz="1400" b="1" i="0" u="none" strike="noStrike" kern="0" cap="none" spc="0" normalizeH="0" baseline="0" noProof="0" dirty="0">
              <a:ln>
                <a:noFill/>
              </a:ln>
              <a:solidFill>
                <a:srgbClr val="333399">
                  <a:lumMod val="50000"/>
                </a:srgbClr>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32" name="Rectangle 74"/>
          <p:cNvSpPr/>
          <p:nvPr/>
        </p:nvSpPr>
        <p:spPr bwMode="auto">
          <a:xfrm>
            <a:off x="4047932" y="1740783"/>
            <a:ext cx="1154716" cy="579361"/>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月度计划</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33" name="Rectangle 74"/>
          <p:cNvSpPr/>
          <p:nvPr/>
        </p:nvSpPr>
        <p:spPr bwMode="auto">
          <a:xfrm>
            <a:off x="5612099" y="1619698"/>
            <a:ext cx="1453847" cy="8342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计划排产</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（产能、库存、交付期、物料等）</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34" name="Straight Connector 53"/>
          <p:cNvCxnSpPr>
            <a:stCxn id="32" idx="1"/>
            <a:endCxn id="15" idx="3"/>
          </p:cNvCxnSpPr>
          <p:nvPr/>
        </p:nvCxnSpPr>
        <p:spPr bwMode="auto">
          <a:xfrm flipH="1">
            <a:off x="3628629" y="2030464"/>
            <a:ext cx="419303" cy="6976"/>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35" name="Straight Connector 53"/>
          <p:cNvCxnSpPr>
            <a:stCxn id="33" idx="1"/>
            <a:endCxn id="32" idx="3"/>
          </p:cNvCxnSpPr>
          <p:nvPr/>
        </p:nvCxnSpPr>
        <p:spPr bwMode="auto">
          <a:xfrm flipH="1" flipV="1">
            <a:off x="5202648" y="2030464"/>
            <a:ext cx="409451" cy="6384"/>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36" name="Straight Connector 53"/>
          <p:cNvCxnSpPr>
            <a:stCxn id="16" idx="1"/>
            <a:endCxn id="33" idx="3"/>
          </p:cNvCxnSpPr>
          <p:nvPr/>
        </p:nvCxnSpPr>
        <p:spPr bwMode="auto">
          <a:xfrm flipH="1">
            <a:off x="7065946" y="2030464"/>
            <a:ext cx="419303" cy="6384"/>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37" name="Rectangle 160"/>
          <p:cNvSpPr/>
          <p:nvPr/>
        </p:nvSpPr>
        <p:spPr bwMode="auto">
          <a:xfrm>
            <a:off x="2603964" y="904128"/>
            <a:ext cx="7609931" cy="1959141"/>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38" name="Straight Connector 146"/>
          <p:cNvCxnSpPr>
            <a:stCxn id="26" idx="3"/>
            <a:endCxn id="27" idx="1"/>
          </p:cNvCxnSpPr>
          <p:nvPr/>
        </p:nvCxnSpPr>
        <p:spPr bwMode="auto">
          <a:xfrm flipV="1">
            <a:off x="6160083" y="3340238"/>
            <a:ext cx="459177" cy="2078"/>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39" name="Straight Connector 146"/>
          <p:cNvCxnSpPr>
            <a:stCxn id="25" idx="3"/>
            <a:endCxn id="26" idx="1"/>
          </p:cNvCxnSpPr>
          <p:nvPr/>
        </p:nvCxnSpPr>
        <p:spPr bwMode="auto">
          <a:xfrm>
            <a:off x="4612674" y="3340238"/>
            <a:ext cx="459177" cy="2078"/>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40" name="Straight Connector 53"/>
          <p:cNvCxnSpPr>
            <a:stCxn id="15" idx="1"/>
            <a:endCxn id="41" idx="3"/>
          </p:cNvCxnSpPr>
          <p:nvPr/>
        </p:nvCxnSpPr>
        <p:spPr bwMode="auto">
          <a:xfrm flipH="1" flipV="1">
            <a:off x="2212269" y="2027646"/>
            <a:ext cx="466826" cy="9794"/>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41" name="Rectangle 33"/>
          <p:cNvSpPr/>
          <p:nvPr/>
        </p:nvSpPr>
        <p:spPr bwMode="auto">
          <a:xfrm>
            <a:off x="717310" y="1837546"/>
            <a:ext cx="1494959"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预测订单</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42" name="Rectangle 33"/>
          <p:cNvSpPr/>
          <p:nvPr/>
        </p:nvSpPr>
        <p:spPr bwMode="auto">
          <a:xfrm>
            <a:off x="708739" y="2278656"/>
            <a:ext cx="1494959"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市场订单</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43" name="Straight Connector 53"/>
          <p:cNvCxnSpPr>
            <a:stCxn id="15" idx="1"/>
            <a:endCxn id="24" idx="3"/>
          </p:cNvCxnSpPr>
          <p:nvPr/>
        </p:nvCxnSpPr>
        <p:spPr bwMode="auto">
          <a:xfrm flipH="1" flipV="1">
            <a:off x="2212269" y="1586536"/>
            <a:ext cx="466826" cy="450904"/>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44" name="Straight Connector 53"/>
          <p:cNvCxnSpPr>
            <a:stCxn id="15" idx="1"/>
            <a:endCxn id="42" idx="3"/>
          </p:cNvCxnSpPr>
          <p:nvPr/>
        </p:nvCxnSpPr>
        <p:spPr bwMode="auto">
          <a:xfrm flipH="1">
            <a:off x="2203698" y="2037440"/>
            <a:ext cx="475397" cy="431316"/>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45" name="Rectangle 33"/>
          <p:cNvSpPr/>
          <p:nvPr/>
        </p:nvSpPr>
        <p:spPr bwMode="auto">
          <a:xfrm>
            <a:off x="1505257" y="3053368"/>
            <a:ext cx="1295642" cy="573740"/>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质量检验</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入半成品库</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46" name="Straight Connector 146"/>
          <p:cNvCxnSpPr>
            <a:stCxn id="45" idx="3"/>
            <a:endCxn id="25" idx="1"/>
          </p:cNvCxnSpPr>
          <p:nvPr/>
        </p:nvCxnSpPr>
        <p:spPr bwMode="auto">
          <a:xfrm>
            <a:off x="2800899" y="3340238"/>
            <a:ext cx="503135" cy="0"/>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47" name="Rectangle 160"/>
          <p:cNvSpPr/>
          <p:nvPr/>
        </p:nvSpPr>
        <p:spPr bwMode="auto">
          <a:xfrm>
            <a:off x="509667" y="3864190"/>
            <a:ext cx="9188514" cy="900778"/>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48" name="Rectangle 33"/>
          <p:cNvSpPr/>
          <p:nvPr/>
        </p:nvSpPr>
        <p:spPr bwMode="auto">
          <a:xfrm>
            <a:off x="3518249" y="4113580"/>
            <a:ext cx="1098496" cy="462765"/>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产前准备</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49" name="Rectangle 33"/>
          <p:cNvSpPr/>
          <p:nvPr/>
        </p:nvSpPr>
        <p:spPr bwMode="auto">
          <a:xfrm>
            <a:off x="5075922" y="4113580"/>
            <a:ext cx="1084161" cy="462765"/>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装配生产</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50" name="Rectangle 33"/>
          <p:cNvSpPr/>
          <p:nvPr/>
        </p:nvSpPr>
        <p:spPr bwMode="auto">
          <a:xfrm>
            <a:off x="6619260" y="4117349"/>
            <a:ext cx="1134550" cy="458996"/>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下线检验</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51" name="Rectangle 33"/>
          <p:cNvSpPr/>
          <p:nvPr/>
        </p:nvSpPr>
        <p:spPr bwMode="auto">
          <a:xfrm>
            <a:off x="8172450" y="4113580"/>
            <a:ext cx="1162345" cy="462765"/>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成品包装</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52" name="Straight Connector 146"/>
          <p:cNvCxnSpPr>
            <a:stCxn id="51" idx="1"/>
            <a:endCxn id="50" idx="3"/>
          </p:cNvCxnSpPr>
          <p:nvPr/>
        </p:nvCxnSpPr>
        <p:spPr bwMode="auto">
          <a:xfrm flipH="1">
            <a:off x="7753810" y="4344963"/>
            <a:ext cx="418640" cy="1884"/>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53" name="Straight Connector 146"/>
          <p:cNvCxnSpPr>
            <a:stCxn id="50" idx="1"/>
            <a:endCxn id="49" idx="3"/>
          </p:cNvCxnSpPr>
          <p:nvPr/>
        </p:nvCxnSpPr>
        <p:spPr bwMode="auto">
          <a:xfrm flipH="1" flipV="1">
            <a:off x="6160083" y="4344963"/>
            <a:ext cx="459177" cy="1884"/>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54" name="Straight Connector 146"/>
          <p:cNvCxnSpPr>
            <a:stCxn id="49" idx="1"/>
            <a:endCxn id="48" idx="3"/>
          </p:cNvCxnSpPr>
          <p:nvPr/>
        </p:nvCxnSpPr>
        <p:spPr bwMode="auto">
          <a:xfrm flipH="1">
            <a:off x="4616745" y="4344963"/>
            <a:ext cx="459177" cy="0"/>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55" name="Rectangle 33"/>
          <p:cNvSpPr/>
          <p:nvPr/>
        </p:nvSpPr>
        <p:spPr bwMode="auto">
          <a:xfrm>
            <a:off x="1467221" y="4113580"/>
            <a:ext cx="1386824" cy="462765"/>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装配生产计划</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56" name="Straight Connector 146"/>
          <p:cNvCxnSpPr>
            <a:stCxn id="48" idx="1"/>
            <a:endCxn id="55" idx="3"/>
          </p:cNvCxnSpPr>
          <p:nvPr/>
        </p:nvCxnSpPr>
        <p:spPr bwMode="auto">
          <a:xfrm flipH="1">
            <a:off x="2854045" y="4344963"/>
            <a:ext cx="664204" cy="0"/>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57" name="Rectangle 33"/>
          <p:cNvSpPr/>
          <p:nvPr/>
        </p:nvSpPr>
        <p:spPr bwMode="auto">
          <a:xfrm>
            <a:off x="8184914" y="5057119"/>
            <a:ext cx="1154716" cy="414276"/>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成品入库</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58" name="Rectangle 33"/>
          <p:cNvSpPr/>
          <p:nvPr/>
        </p:nvSpPr>
        <p:spPr bwMode="auto">
          <a:xfrm>
            <a:off x="4428973" y="5057118"/>
            <a:ext cx="1154716" cy="416193"/>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成品发货</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59" name="肘形连接符 62"/>
          <p:cNvCxnSpPr>
            <a:stCxn id="22" idx="1"/>
            <a:endCxn id="48" idx="2"/>
          </p:cNvCxnSpPr>
          <p:nvPr/>
        </p:nvCxnSpPr>
        <p:spPr bwMode="auto">
          <a:xfrm rot="10800000">
            <a:off x="4067497" y="4576345"/>
            <a:ext cx="348208" cy="1533252"/>
          </a:xfrm>
          <a:prstGeom prst="bentConnector2">
            <a:avLst/>
          </a:prstGeom>
          <a:solidFill>
            <a:srgbClr val="666699"/>
          </a:solidFill>
          <a:ln w="38100" cap="flat" cmpd="sng" algn="ctr">
            <a:solidFill>
              <a:srgbClr val="FFC000"/>
            </a:solidFill>
            <a:prstDash val="solid"/>
            <a:round/>
            <a:headEnd type="none" w="med" len="med"/>
            <a:tailEnd type="stealth"/>
          </a:ln>
          <a:effectLst/>
        </p:spPr>
      </p:cxnSp>
      <p:sp>
        <p:nvSpPr>
          <p:cNvPr id="60" name="Rectangle 7"/>
          <p:cNvSpPr/>
          <p:nvPr/>
        </p:nvSpPr>
        <p:spPr bwMode="auto">
          <a:xfrm>
            <a:off x="524662" y="4887708"/>
            <a:ext cx="2522878" cy="1555957"/>
          </a:xfrm>
          <a:prstGeom prst="rect">
            <a:avLst/>
          </a:prstGeom>
          <a:noFill/>
          <a:ln w="28575" algn="ctr">
            <a:solidFill>
              <a:schemeClr val="bg2">
                <a:lumMod val="25000"/>
              </a:schemeClr>
            </a:solidFill>
            <a:round/>
          </a:ln>
          <a:effectLst>
            <a:outerShdw blurRad="50800" dist="38100" dir="2700000" algn="tl" rotWithShape="0">
              <a:prstClr val="black">
                <a:alpha val="40000"/>
              </a:prstClr>
            </a:outerShdw>
          </a:effectLst>
        </p:spPr>
        <p:txBody>
          <a:bodyPr lIns="71983" tIns="35992" rIns="71983" bIns="35992" anchor="t" anchorCtr="0"/>
          <a:lstStyle/>
          <a:p>
            <a:pPr marL="0" marR="0" lvl="0" indent="0" algn="l" defTabSz="914400" rtl="0" eaLnBrk="1" fontAlgn="base" latinLnBrk="0" hangingPunct="1">
              <a:lnSpc>
                <a:spcPct val="100000"/>
              </a:lnSpc>
              <a:spcBef>
                <a:spcPts val="0"/>
              </a:spcBef>
              <a:spcAft>
                <a:spcPct val="0"/>
              </a:spcAft>
              <a:buClr>
                <a:srgbClr val="BBE0E3"/>
              </a:buClr>
              <a:buSzPct val="80000"/>
              <a:buFontTx/>
              <a:buNone/>
              <a:defRPr/>
            </a:pPr>
            <a:endParaRPr kumimoji="0" lang="en-US" altLang="zh-CN" sz="16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61" name="Rectangle 33"/>
          <p:cNvSpPr/>
          <p:nvPr/>
        </p:nvSpPr>
        <p:spPr bwMode="auto">
          <a:xfrm>
            <a:off x="10098986" y="5471394"/>
            <a:ext cx="1590755" cy="842507"/>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设备日常点检</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设备维护保养</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设备效率分析</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62" name="Rectangle 33"/>
          <p:cNvSpPr/>
          <p:nvPr/>
        </p:nvSpPr>
        <p:spPr bwMode="auto">
          <a:xfrm>
            <a:off x="10426070" y="1569212"/>
            <a:ext cx="1263672" cy="414846"/>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BOM</a:t>
            </a: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维护</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63" name="Rectangle 33"/>
          <p:cNvSpPr/>
          <p:nvPr/>
        </p:nvSpPr>
        <p:spPr bwMode="auto">
          <a:xfrm>
            <a:off x="10429251" y="2047204"/>
            <a:ext cx="1260491" cy="398707"/>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工艺路线维护</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64" name="Rectangle 33"/>
          <p:cNvSpPr/>
          <p:nvPr/>
        </p:nvSpPr>
        <p:spPr bwMode="auto">
          <a:xfrm>
            <a:off x="1380421" y="4979996"/>
            <a:ext cx="1420477"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原料检验</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65" name="Rectangle 33"/>
          <p:cNvSpPr/>
          <p:nvPr/>
        </p:nvSpPr>
        <p:spPr bwMode="auto">
          <a:xfrm>
            <a:off x="1380421" y="5474371"/>
            <a:ext cx="1420477"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过程检验</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sp>
        <p:nvSpPr>
          <p:cNvPr id="66" name="Rectangle 33"/>
          <p:cNvSpPr/>
          <p:nvPr/>
        </p:nvSpPr>
        <p:spPr bwMode="auto">
          <a:xfrm>
            <a:off x="1380421" y="5968747"/>
            <a:ext cx="1420477" cy="380199"/>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成品检验</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67" name="Elbow Connector 139"/>
          <p:cNvCxnSpPr>
            <a:stCxn id="68" idx="2"/>
            <a:endCxn id="28" idx="3"/>
          </p:cNvCxnSpPr>
          <p:nvPr/>
        </p:nvCxnSpPr>
        <p:spPr bwMode="auto">
          <a:xfrm rot="5400000">
            <a:off x="8926764" y="2723118"/>
            <a:ext cx="1020094" cy="214147"/>
          </a:xfrm>
          <a:prstGeom prst="bentConnector2">
            <a:avLst/>
          </a:prstGeom>
          <a:solidFill>
            <a:srgbClr val="666699"/>
          </a:solidFill>
          <a:ln w="38100" cap="flat" cmpd="sng" algn="ctr">
            <a:solidFill>
              <a:srgbClr val="FFC000"/>
            </a:solidFill>
            <a:prstDash val="solid"/>
            <a:round/>
            <a:headEnd type="none" w="med" len="med"/>
            <a:tailEnd type="stealth"/>
          </a:ln>
          <a:effectLst/>
        </p:spPr>
      </p:cxnSp>
      <p:sp>
        <p:nvSpPr>
          <p:cNvPr id="68" name="Rectangle 29"/>
          <p:cNvSpPr/>
          <p:nvPr/>
        </p:nvSpPr>
        <p:spPr bwMode="auto">
          <a:xfrm>
            <a:off x="9049416" y="1740784"/>
            <a:ext cx="988936" cy="579360"/>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日生产计划</a:t>
            </a:r>
            <a:endParaRPr kumimoji="0" 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69" name="Straight Connector 53"/>
          <p:cNvCxnSpPr>
            <a:stCxn id="68" idx="1"/>
            <a:endCxn id="16" idx="3"/>
          </p:cNvCxnSpPr>
          <p:nvPr/>
        </p:nvCxnSpPr>
        <p:spPr bwMode="auto">
          <a:xfrm flipH="1">
            <a:off x="8526959" y="2030464"/>
            <a:ext cx="522457" cy="0"/>
          </a:xfrm>
          <a:prstGeom prst="line">
            <a:avLst/>
          </a:prstGeom>
          <a:solidFill>
            <a:srgbClr val="666699"/>
          </a:solidFill>
          <a:ln w="38100" cap="flat" cmpd="sng" algn="ctr">
            <a:solidFill>
              <a:srgbClr val="FFC000"/>
            </a:solidFill>
            <a:prstDash val="solid"/>
            <a:round/>
            <a:headEnd type="stealth" w="med" len="med"/>
            <a:tailEnd type="none"/>
          </a:ln>
          <a:effectLst/>
        </p:spPr>
      </p:cxnSp>
      <p:cxnSp>
        <p:nvCxnSpPr>
          <p:cNvPr id="71" name="Straight Connector 53"/>
          <p:cNvCxnSpPr>
            <a:stCxn id="58" idx="3"/>
            <a:endCxn id="72" idx="1"/>
          </p:cNvCxnSpPr>
          <p:nvPr/>
        </p:nvCxnSpPr>
        <p:spPr bwMode="auto">
          <a:xfrm flipV="1">
            <a:off x="5583689" y="5264257"/>
            <a:ext cx="756379" cy="958"/>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72" name="Rectangle 40"/>
          <p:cNvSpPr/>
          <p:nvPr/>
        </p:nvSpPr>
        <p:spPr bwMode="auto">
          <a:xfrm>
            <a:off x="6340068" y="5057119"/>
            <a:ext cx="1154716" cy="414276"/>
          </a:xfrm>
          <a:prstGeom prst="rect">
            <a:avLst/>
          </a:prstGeom>
          <a:solidFill>
            <a:schemeClr val="tx1"/>
          </a:solidFill>
          <a:ln w="9525" algn="ctr">
            <a:solidFill>
              <a:srgbClr val="A6A6A6"/>
            </a:solidFill>
            <a:round/>
          </a:ln>
          <a:effectLst>
            <a:outerShdw blurRad="50800" dist="38100" dir="2700000" algn="tl" rotWithShape="0">
              <a:prstClr val="black">
                <a:alpha val="40000"/>
              </a:prstClr>
            </a:outerShdw>
          </a:effectLst>
        </p:spPr>
        <p:txBody>
          <a:bodyPr lIns="0" tIns="0" rIns="0" bIns="0" rtlCol="0" anchor="ctr" anchorCtr="0"/>
          <a:lstStyle/>
          <a:p>
            <a:pPr marL="0" marR="0" lvl="0" indent="0" algn="ctr" defTabSz="914400" rtl="0" eaLnBrk="1" fontAlgn="auto" latinLnBrk="0" hangingPunct="1">
              <a:lnSpc>
                <a:spcPct val="100000"/>
              </a:lnSpc>
              <a:spcBef>
                <a:spcPct val="20000"/>
              </a:spcBef>
              <a:spcAft>
                <a:spcPts val="0"/>
              </a:spcAft>
              <a:buClr>
                <a:srgbClr val="BBE0E3"/>
              </a:buClr>
              <a:buSzPct val="80000"/>
              <a:buFontTx/>
              <a:buNone/>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rPr>
              <a:t>发运检验</a:t>
            </a:r>
            <a:endParaRPr kumimoji="0" lang="en-US"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Unicode MS" panose="020B0604020202020204" pitchFamily="34" charset="-122"/>
            </a:endParaRPr>
          </a:p>
        </p:txBody>
      </p:sp>
      <p:cxnSp>
        <p:nvCxnSpPr>
          <p:cNvPr id="73" name="Straight Connector 53"/>
          <p:cNvCxnSpPr>
            <a:stCxn id="72" idx="3"/>
            <a:endCxn id="57" idx="1"/>
          </p:cNvCxnSpPr>
          <p:nvPr/>
        </p:nvCxnSpPr>
        <p:spPr bwMode="auto">
          <a:xfrm>
            <a:off x="7494784" y="5264257"/>
            <a:ext cx="690130" cy="0"/>
          </a:xfrm>
          <a:prstGeom prst="line">
            <a:avLst/>
          </a:prstGeom>
          <a:solidFill>
            <a:srgbClr val="666699"/>
          </a:solidFill>
          <a:ln w="38100" cap="flat" cmpd="sng" algn="ctr">
            <a:solidFill>
              <a:srgbClr val="FFC000"/>
            </a:solidFill>
            <a:prstDash val="solid"/>
            <a:round/>
            <a:headEnd type="stealth" w="med" len="med"/>
            <a:tailEnd type="none"/>
          </a:ln>
          <a:effectLst/>
        </p:spPr>
      </p:cxnSp>
      <p:sp>
        <p:nvSpPr>
          <p:cNvPr id="90" name="文本框 89"/>
          <p:cNvSpPr txBox="1"/>
          <p:nvPr/>
        </p:nvSpPr>
        <p:spPr>
          <a:xfrm>
            <a:off x="735835" y="5170095"/>
            <a:ext cx="492443" cy="109087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rPr>
              <a:t>质量部</a:t>
            </a:r>
            <a:endPar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91" name="文本框 90"/>
          <p:cNvSpPr txBox="1"/>
          <p:nvPr/>
        </p:nvSpPr>
        <p:spPr>
          <a:xfrm>
            <a:off x="717310" y="940020"/>
            <a:ext cx="15171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rPr>
              <a:t>营销部门</a:t>
            </a:r>
            <a:endPar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92" name="文本框 91"/>
          <p:cNvSpPr txBox="1"/>
          <p:nvPr/>
        </p:nvSpPr>
        <p:spPr>
          <a:xfrm>
            <a:off x="5071851" y="1078247"/>
            <a:ext cx="27206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rPr>
              <a:t>生产计划部门</a:t>
            </a:r>
            <a:endPar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25" name="文本框 124"/>
          <p:cNvSpPr txBox="1"/>
          <p:nvPr/>
        </p:nvSpPr>
        <p:spPr>
          <a:xfrm>
            <a:off x="10327911" y="1080277"/>
            <a:ext cx="15171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rPr>
              <a:t>工艺部门</a:t>
            </a:r>
            <a:endPar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26" name="文本框 125"/>
          <p:cNvSpPr txBox="1"/>
          <p:nvPr/>
        </p:nvSpPr>
        <p:spPr>
          <a:xfrm>
            <a:off x="9974846" y="3410085"/>
            <a:ext cx="492443" cy="109087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rPr>
              <a:t>ERP</a:t>
            </a:r>
            <a:endPar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41" name="文本框 140"/>
          <p:cNvSpPr txBox="1"/>
          <p:nvPr/>
        </p:nvSpPr>
        <p:spPr>
          <a:xfrm>
            <a:off x="10135792" y="4979496"/>
            <a:ext cx="15171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rPr>
              <a:t>设备部门</a:t>
            </a:r>
            <a:endParaRPr kumimoji="0" lang="zh-CN" altLang="en-US" sz="2000" b="1" i="0" u="none" strike="noStrike" kern="1200" cap="none" spc="30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61" name="文本框 160"/>
          <p:cNvSpPr txBox="1"/>
          <p:nvPr/>
        </p:nvSpPr>
        <p:spPr>
          <a:xfrm>
            <a:off x="2911831" y="5768877"/>
            <a:ext cx="1517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rPr>
              <a:t>零部</a:t>
            </a:r>
            <a:endParaRPr kumimoji="0" lang="en-US" altLang="zh-CN"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rPr>
              <a:t>件库</a:t>
            </a:r>
            <a:endPar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163" name="文本框 162"/>
          <p:cNvSpPr txBox="1"/>
          <p:nvPr/>
        </p:nvSpPr>
        <p:spPr>
          <a:xfrm>
            <a:off x="2898563" y="5078882"/>
            <a:ext cx="151714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rPr>
              <a:t>成品库</a:t>
            </a:r>
            <a:endPar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49" name="文本框 248"/>
          <p:cNvSpPr txBox="1"/>
          <p:nvPr/>
        </p:nvSpPr>
        <p:spPr>
          <a:xfrm>
            <a:off x="271689" y="4074472"/>
            <a:ext cx="1517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rPr>
              <a:t>装配</a:t>
            </a:r>
            <a:endParaRPr kumimoji="0" lang="en-US" altLang="zh-CN"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rPr>
              <a:t>生产</a:t>
            </a:r>
            <a:endPar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250" name="文本框 249"/>
          <p:cNvSpPr txBox="1"/>
          <p:nvPr/>
        </p:nvSpPr>
        <p:spPr>
          <a:xfrm>
            <a:off x="304419" y="3079523"/>
            <a:ext cx="1517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rPr>
              <a:t>机加工</a:t>
            </a:r>
            <a:endParaRPr kumimoji="0" lang="en-US" altLang="zh-CN"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rPr>
              <a:t>生产</a:t>
            </a:r>
            <a:endParaRPr kumimoji="0" lang="zh-CN" altLang="en-US" sz="1600" b="1" i="0" u="none" strike="noStrike" kern="1200" cap="none" spc="0" normalizeH="0" baseline="0" noProof="0" dirty="0">
              <a:ln>
                <a:noFill/>
              </a:ln>
              <a:solidFill>
                <a:srgbClr val="0C7F5F"/>
              </a:solidFill>
              <a:effectLst/>
              <a:uLnTx/>
              <a:uFillTx/>
              <a:latin typeface="Arial" panose="020B0604020202020204"/>
              <a:ea typeface="微软雅黑" panose="020B0503020204020204" charset="-122"/>
              <a:cs typeface="+mn-cs"/>
            </a:endParaRPr>
          </a:p>
        </p:txBody>
      </p:sp>
      <p:sp>
        <p:nvSpPr>
          <p:cNvPr id="83" name="文本框 82"/>
          <p:cNvSpPr txBox="1"/>
          <p:nvPr/>
        </p:nvSpPr>
        <p:spPr>
          <a:xfrm>
            <a:off x="7677601" y="6191275"/>
            <a:ext cx="4375435" cy="646331"/>
          </a:xfrm>
          <a:prstGeom prst="rect">
            <a:avLst/>
          </a:prstGeom>
          <a:noFill/>
        </p:spPr>
        <p:txBody>
          <a:bodyPr wrap="square" rtlCol="0">
            <a:spAutoFit/>
          </a:bodyPr>
          <a:lstStyle/>
          <a:p>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en-US" altLang="zh-CN" sz="1200" dirty="0">
              <a:solidFill>
                <a:schemeClr val="bg1"/>
              </a:solidFill>
            </a:endParaRPr>
          </a:p>
          <a:p>
            <a:pPr marL="0" marR="0" lvl="0" indent="0" algn="l" defTabSz="1219200" rtl="0" eaLnBrk="1" fontAlgn="auto" latinLnBrk="0" hangingPunct="1">
              <a:lnSpc>
                <a:spcPct val="100000"/>
              </a:lnSpc>
              <a:spcBef>
                <a:spcPts val="0"/>
              </a:spcBef>
              <a:spcAft>
                <a:spcPts val="0"/>
              </a:spcAft>
              <a:buClrTx/>
              <a:buSzTx/>
              <a:buFontTx/>
              <a:buNone/>
              <a:defRPr/>
            </a:pPr>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en-US" altLang="zh-CN" sz="1200" dirty="0">
              <a:solidFill>
                <a:schemeClr val="bg1"/>
              </a:solidFill>
            </a:endParaRPr>
          </a:p>
          <a:p>
            <a:pPr marL="0" marR="0" lvl="0" indent="0" algn="l" defTabSz="1219200" rtl="0" eaLnBrk="1" fontAlgn="auto" latinLnBrk="0" hangingPunct="1">
              <a:lnSpc>
                <a:spcPct val="100000"/>
              </a:lnSpc>
              <a:spcBef>
                <a:spcPts val="0"/>
              </a:spcBef>
              <a:spcAft>
                <a:spcPts val="0"/>
              </a:spcAft>
              <a:buClrTx/>
              <a:buSzTx/>
              <a:buFontTx/>
              <a:buNone/>
              <a:defRPr/>
            </a:pPr>
            <a:r>
              <a:rPr lang="zh-CN" altLang="en-US" sz="1200" dirty="0">
                <a:solidFill>
                  <a:schemeClr val="bg1"/>
                </a:solidFill>
              </a:rPr>
              <a:t>整理制作：郎丰利</a:t>
            </a:r>
            <a:r>
              <a:rPr lang="en-US" altLang="zh-CN" sz="1200" dirty="0">
                <a:solidFill>
                  <a:schemeClr val="bg1"/>
                </a:solidFill>
              </a:rPr>
              <a:t>1519  </a:t>
            </a:r>
            <a:r>
              <a:rPr lang="zh-CN" altLang="en-US" sz="1200" dirty="0">
                <a:solidFill>
                  <a:schemeClr val="bg1"/>
                </a:solidFill>
              </a:rPr>
              <a:t>制作时间：</a:t>
            </a:r>
            <a:r>
              <a:rPr lang="en-US" altLang="zh-CN" sz="1200" dirty="0">
                <a:solidFill>
                  <a:schemeClr val="bg1"/>
                </a:solidFill>
              </a:rPr>
              <a:t>2023</a:t>
            </a:r>
            <a:r>
              <a:rPr lang="zh-CN" altLang="en-US" sz="1200" dirty="0">
                <a:solidFill>
                  <a:schemeClr val="bg1"/>
                </a:solidFill>
              </a:rPr>
              <a:t>年  睿利而行</a:t>
            </a:r>
            <a:endParaRPr lang="zh-CN" altLang="en-US" sz="1200" dirty="0">
              <a:solidFill>
                <a:schemeClr val="bg1"/>
              </a:solidFill>
            </a:endParaRPr>
          </a:p>
        </p:txBody>
      </p:sp>
      <p:pic>
        <p:nvPicPr>
          <p:cNvPr id="70" name="图片 69"/>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矩形 2"/>
          <p:cNvSpPr>
            <a:spLocks noChangeArrowheads="1"/>
          </p:cNvSpPr>
          <p:nvPr/>
        </p:nvSpPr>
        <p:spPr bwMode="auto">
          <a:xfrm>
            <a:off x="6479964" y="5112845"/>
            <a:ext cx="5361516" cy="4841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工时</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管理</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 name="标题 1"/>
          <p:cNvSpPr>
            <a:spLocks noGrp="1"/>
          </p:cNvSpPr>
          <p:nvPr>
            <p:ph type="title"/>
          </p:nvPr>
        </p:nvSpPr>
        <p:spPr>
          <a:xfrm>
            <a:off x="113354" y="188446"/>
            <a:ext cx="7884234" cy="48012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31" tIns="45716" rIns="91431" bIns="45716" rtlCol="0" anchor="ctr">
            <a:spAutoFit/>
          </a:bodyPr>
          <a:lstStyle/>
          <a:p>
            <a:pPr>
              <a:spcBef>
                <a:spcPts val="1000"/>
              </a:spcBef>
              <a:buFont typeface="Arial" panose="020B0604020202020204" pitchFamily="34" charset="0"/>
            </a:pPr>
            <a:r>
              <a:rPr lang="en-US" altLang="zh-CN" dirty="0">
                <a:solidFill>
                  <a:schemeClr val="tx1"/>
                </a:solidFill>
                <a:latin typeface="微软雅黑" panose="020B0503020204020204" charset="-122"/>
                <a:ea typeface="微软雅黑" panose="020B0503020204020204" charset="-122"/>
                <a:cs typeface="+mn-cs"/>
              </a:rPr>
              <a:t>MES</a:t>
            </a:r>
            <a:r>
              <a:rPr lang="zh-CN" altLang="en-US" dirty="0">
                <a:solidFill>
                  <a:schemeClr val="tx1"/>
                </a:solidFill>
                <a:latin typeface="微软雅黑" panose="020B0503020204020204" charset="-122"/>
                <a:ea typeface="微软雅黑" panose="020B0503020204020204" charset="-122"/>
                <a:cs typeface="+mn-cs"/>
              </a:rPr>
              <a:t>功能模型</a:t>
            </a:r>
            <a:endParaRPr lang="zh-CN" altLang="en-US" dirty="0">
              <a:solidFill>
                <a:schemeClr val="tx1"/>
              </a:solidFill>
              <a:latin typeface="微软雅黑" panose="020B0503020204020204" charset="-122"/>
              <a:ea typeface="微软雅黑" panose="020B0503020204020204" charset="-122"/>
              <a:cs typeface="+mn-cs"/>
            </a:endParaRPr>
          </a:p>
        </p:txBody>
      </p:sp>
      <p:sp>
        <p:nvSpPr>
          <p:cNvPr id="4" name="灯片编号占位符 3"/>
          <p:cNvSpPr>
            <a:spLocks noGrp="1"/>
          </p:cNvSpPr>
          <p:nvPr>
            <p:ph type="sldNum" sz="quarter" idx="12"/>
          </p:nvPr>
        </p:nvSpPr>
        <p:spPr>
          <a:xfrm>
            <a:off x="8564880" y="5989144"/>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BEA0A1EB-3B00-4793-8DD2-9587FD0EBF75}" type="slidenum">
              <a:rPr kumimoji="0" lang="zh-CN" altLang="en-US" sz="1200" b="0" i="0" u="none" strike="noStrike" kern="1200" cap="none" spc="0" normalizeH="0" baseline="0" noProof="0" smtClean="0">
                <a:ln>
                  <a:noFill/>
                </a:ln>
                <a:solidFill>
                  <a:srgbClr val="0C7F5F">
                    <a:tint val="75000"/>
                  </a:srgb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a:ln>
                <a:noFill/>
              </a:ln>
              <a:solidFill>
                <a:srgbClr val="0C7F5F">
                  <a:tint val="75000"/>
                </a:srgbClr>
              </a:solidFill>
              <a:effectLst/>
              <a:uLnTx/>
              <a:uFillTx/>
              <a:latin typeface="Arial" panose="020B0604020202020204"/>
              <a:ea typeface="微软雅黑" panose="020B0503020204020204" charset="-122"/>
              <a:cs typeface="+mn-cs"/>
            </a:endParaRPr>
          </a:p>
        </p:txBody>
      </p:sp>
      <p:sp>
        <p:nvSpPr>
          <p:cNvPr id="137" name="矩形 2"/>
          <p:cNvSpPr>
            <a:spLocks noChangeArrowheads="1"/>
          </p:cNvSpPr>
          <p:nvPr/>
        </p:nvSpPr>
        <p:spPr bwMode="auto">
          <a:xfrm>
            <a:off x="1031664" y="3919044"/>
            <a:ext cx="5340349" cy="5334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流程</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制造</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8" name="矩形 2"/>
          <p:cNvSpPr>
            <a:spLocks noChangeArrowheads="1"/>
          </p:cNvSpPr>
          <p:nvPr/>
        </p:nvSpPr>
        <p:spPr bwMode="auto">
          <a:xfrm>
            <a:off x="6465147" y="3947619"/>
            <a:ext cx="5340351" cy="10541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离散</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制造</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9" name="矩形 5"/>
          <p:cNvSpPr>
            <a:spLocks noChangeArrowheads="1"/>
          </p:cNvSpPr>
          <p:nvPr/>
        </p:nvSpPr>
        <p:spPr bwMode="auto">
          <a:xfrm>
            <a:off x="9515265" y="4011119"/>
            <a:ext cx="1062567" cy="350838"/>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工序计划</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0" name="矩形 6"/>
          <p:cNvSpPr>
            <a:spLocks noChangeArrowheads="1"/>
          </p:cNvSpPr>
          <p:nvPr/>
        </p:nvSpPr>
        <p:spPr bwMode="auto">
          <a:xfrm>
            <a:off x="7248313" y="4479432"/>
            <a:ext cx="1077384" cy="35560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工序派工</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1" name="矩形 7"/>
          <p:cNvSpPr>
            <a:spLocks noChangeArrowheads="1"/>
          </p:cNvSpPr>
          <p:nvPr/>
        </p:nvSpPr>
        <p:spPr bwMode="auto">
          <a:xfrm>
            <a:off x="9519497" y="4482607"/>
            <a:ext cx="1081616" cy="360362"/>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工序完工</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2" name="矩形 18"/>
          <p:cNvSpPr>
            <a:spLocks noChangeArrowheads="1"/>
          </p:cNvSpPr>
          <p:nvPr/>
        </p:nvSpPr>
        <p:spPr bwMode="auto">
          <a:xfrm>
            <a:off x="1025313" y="2218833"/>
            <a:ext cx="10780184" cy="91757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数据</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采集</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3" name="矩形 22"/>
          <p:cNvSpPr>
            <a:spLocks noChangeArrowheads="1"/>
          </p:cNvSpPr>
          <p:nvPr/>
        </p:nvSpPr>
        <p:spPr bwMode="auto">
          <a:xfrm>
            <a:off x="5076613" y="2274395"/>
            <a:ext cx="1077384"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首检数据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4" name="矩形 23"/>
          <p:cNvSpPr>
            <a:spLocks noChangeArrowheads="1"/>
          </p:cNvSpPr>
          <p:nvPr/>
        </p:nvSpPr>
        <p:spPr bwMode="auto">
          <a:xfrm>
            <a:off x="1630680" y="2714133"/>
            <a:ext cx="1083733"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工艺数据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5" name="矩形 29"/>
          <p:cNvSpPr>
            <a:spLocks noChangeArrowheads="1"/>
          </p:cNvSpPr>
          <p:nvPr/>
        </p:nvSpPr>
        <p:spPr bwMode="auto">
          <a:xfrm>
            <a:off x="2790613" y="3977783"/>
            <a:ext cx="1077384" cy="3524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装配过程指导</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6" name="矩形 8"/>
          <p:cNvSpPr>
            <a:spLocks noChangeArrowheads="1"/>
          </p:cNvSpPr>
          <p:nvPr/>
        </p:nvSpPr>
        <p:spPr bwMode="auto">
          <a:xfrm>
            <a:off x="273898" y="1620344"/>
            <a:ext cx="656167" cy="4667250"/>
          </a:xfrm>
          <a:prstGeom prst="rect">
            <a:avLst/>
          </a:prstGeom>
        </p:spPr>
        <p:style>
          <a:lnRef idx="2">
            <a:schemeClr val="accent6"/>
          </a:lnRef>
          <a:fillRef idx="1">
            <a:schemeClr val="lt1"/>
          </a:fillRef>
          <a:effectRef idx="0">
            <a:schemeClr val="accent6"/>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基础</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数据</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7" name="矩形 12"/>
          <p:cNvSpPr>
            <a:spLocks noChangeArrowheads="1"/>
          </p:cNvSpPr>
          <p:nvPr/>
        </p:nvSpPr>
        <p:spPr bwMode="auto">
          <a:xfrm>
            <a:off x="7254665" y="4004770"/>
            <a:ext cx="1077383" cy="354013"/>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工作中心</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8" name="矩形 13"/>
          <p:cNvSpPr>
            <a:spLocks noChangeArrowheads="1"/>
          </p:cNvSpPr>
          <p:nvPr/>
        </p:nvSpPr>
        <p:spPr bwMode="auto">
          <a:xfrm>
            <a:off x="307765" y="3820620"/>
            <a:ext cx="560916" cy="7715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零件信息</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9" name="矩形 2"/>
          <p:cNvSpPr>
            <a:spLocks noChangeArrowheads="1"/>
          </p:cNvSpPr>
          <p:nvPr/>
        </p:nvSpPr>
        <p:spPr bwMode="auto">
          <a:xfrm>
            <a:off x="1014731" y="3326907"/>
            <a:ext cx="10790767" cy="444500"/>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执行</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0" name="矩形 5"/>
          <p:cNvSpPr>
            <a:spLocks noChangeArrowheads="1"/>
          </p:cNvSpPr>
          <p:nvPr/>
        </p:nvSpPr>
        <p:spPr bwMode="auto">
          <a:xfrm>
            <a:off x="1630681" y="3368183"/>
            <a:ext cx="1062567" cy="3571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生产订单</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1" name="矩形 6"/>
          <p:cNvSpPr>
            <a:spLocks noChangeArrowheads="1"/>
          </p:cNvSpPr>
          <p:nvPr/>
        </p:nvSpPr>
        <p:spPr bwMode="auto">
          <a:xfrm>
            <a:off x="2756747" y="3366594"/>
            <a:ext cx="1079500" cy="3571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备料计划</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2" name="矩形 7"/>
          <p:cNvSpPr>
            <a:spLocks noChangeArrowheads="1"/>
          </p:cNvSpPr>
          <p:nvPr/>
        </p:nvSpPr>
        <p:spPr bwMode="auto">
          <a:xfrm>
            <a:off x="5074498" y="3371358"/>
            <a:ext cx="1079500"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完工报告</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3" name="矩形 18"/>
          <p:cNvSpPr>
            <a:spLocks noChangeArrowheads="1"/>
          </p:cNvSpPr>
          <p:nvPr/>
        </p:nvSpPr>
        <p:spPr bwMode="auto">
          <a:xfrm>
            <a:off x="1048597" y="1666382"/>
            <a:ext cx="10792883" cy="4238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计划</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4" name="矩形 153"/>
          <p:cNvSpPr>
            <a:spLocks noChangeArrowheads="1"/>
          </p:cNvSpPr>
          <p:nvPr/>
        </p:nvSpPr>
        <p:spPr bwMode="auto">
          <a:xfrm>
            <a:off x="3939965" y="1707658"/>
            <a:ext cx="1079500"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分解与汇总</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5" name="矩形 25"/>
          <p:cNvSpPr>
            <a:spLocks noChangeArrowheads="1"/>
          </p:cNvSpPr>
          <p:nvPr/>
        </p:nvSpPr>
        <p:spPr bwMode="auto">
          <a:xfrm>
            <a:off x="2773680" y="2285507"/>
            <a:ext cx="1077384" cy="354012"/>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完工数据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6" name="矩形 25"/>
          <p:cNvSpPr>
            <a:spLocks noChangeArrowheads="1"/>
          </p:cNvSpPr>
          <p:nvPr/>
        </p:nvSpPr>
        <p:spPr bwMode="auto">
          <a:xfrm>
            <a:off x="3876464" y="2302868"/>
            <a:ext cx="1094317" cy="354012"/>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求援数据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7" name="矩形 156"/>
          <p:cNvSpPr>
            <a:spLocks noChangeArrowheads="1"/>
          </p:cNvSpPr>
          <p:nvPr/>
        </p:nvSpPr>
        <p:spPr bwMode="auto">
          <a:xfrm>
            <a:off x="2799080" y="1707658"/>
            <a:ext cx="1077384"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销售预测</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8" name="矩形 23"/>
          <p:cNvSpPr>
            <a:spLocks noChangeArrowheads="1"/>
          </p:cNvSpPr>
          <p:nvPr/>
        </p:nvSpPr>
        <p:spPr bwMode="auto">
          <a:xfrm>
            <a:off x="3925148" y="2720483"/>
            <a:ext cx="1081617"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刀具数据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9" name="矩形 25"/>
          <p:cNvSpPr>
            <a:spLocks noChangeArrowheads="1"/>
          </p:cNvSpPr>
          <p:nvPr/>
        </p:nvSpPr>
        <p:spPr bwMode="auto">
          <a:xfrm>
            <a:off x="1630681" y="2290270"/>
            <a:ext cx="1079500"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派工数据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0" name="矩形 5"/>
          <p:cNvSpPr>
            <a:spLocks noChangeArrowheads="1"/>
          </p:cNvSpPr>
          <p:nvPr/>
        </p:nvSpPr>
        <p:spPr bwMode="auto">
          <a:xfrm>
            <a:off x="7352031" y="2290269"/>
            <a:ext cx="1079500"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抽检数据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1" name="矩形 12"/>
          <p:cNvSpPr>
            <a:spLocks noChangeArrowheads="1"/>
          </p:cNvSpPr>
          <p:nvPr/>
        </p:nvSpPr>
        <p:spPr bwMode="auto">
          <a:xfrm>
            <a:off x="311998" y="5666883"/>
            <a:ext cx="560916" cy="620711"/>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仓库信息</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2" name="矩形 6"/>
          <p:cNvSpPr>
            <a:spLocks noChangeArrowheads="1"/>
          </p:cNvSpPr>
          <p:nvPr/>
        </p:nvSpPr>
        <p:spPr bwMode="auto">
          <a:xfrm>
            <a:off x="3914565" y="3366594"/>
            <a:ext cx="1079500" cy="3571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备料申请</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3" name="矩形 5"/>
          <p:cNvSpPr>
            <a:spLocks noChangeArrowheads="1"/>
          </p:cNvSpPr>
          <p:nvPr/>
        </p:nvSpPr>
        <p:spPr bwMode="auto">
          <a:xfrm>
            <a:off x="6217498" y="2277569"/>
            <a:ext cx="1077383" cy="3571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自检数据</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4" name="矩形 23"/>
          <p:cNvSpPr>
            <a:spLocks noChangeArrowheads="1"/>
          </p:cNvSpPr>
          <p:nvPr/>
        </p:nvSpPr>
        <p:spPr bwMode="auto">
          <a:xfrm>
            <a:off x="8492914" y="2290269"/>
            <a:ext cx="1081617"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自检数据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7" name="矩形 7"/>
          <p:cNvSpPr>
            <a:spLocks noChangeArrowheads="1"/>
          </p:cNvSpPr>
          <p:nvPr/>
        </p:nvSpPr>
        <p:spPr bwMode="auto">
          <a:xfrm>
            <a:off x="8389197" y="4004769"/>
            <a:ext cx="1081616" cy="36195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工艺路线</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8" name="矩形 7"/>
          <p:cNvSpPr>
            <a:spLocks noChangeArrowheads="1"/>
          </p:cNvSpPr>
          <p:nvPr/>
        </p:nvSpPr>
        <p:spPr bwMode="auto">
          <a:xfrm>
            <a:off x="1637031" y="3980957"/>
            <a:ext cx="1081616" cy="3619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生产过程跟踪</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9" name="矩形 7"/>
          <p:cNvSpPr>
            <a:spLocks noChangeArrowheads="1"/>
          </p:cNvSpPr>
          <p:nvPr/>
        </p:nvSpPr>
        <p:spPr bwMode="auto">
          <a:xfrm>
            <a:off x="324698" y="2055320"/>
            <a:ext cx="560916" cy="7731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工作日历</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0" name="矩形 25"/>
          <p:cNvSpPr>
            <a:spLocks noChangeArrowheads="1"/>
          </p:cNvSpPr>
          <p:nvPr/>
        </p:nvSpPr>
        <p:spPr bwMode="auto">
          <a:xfrm>
            <a:off x="6209031" y="1707657"/>
            <a:ext cx="1094316" cy="354012"/>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资源计划</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1" name="矩形 22"/>
          <p:cNvSpPr>
            <a:spLocks noChangeArrowheads="1"/>
          </p:cNvSpPr>
          <p:nvPr/>
        </p:nvSpPr>
        <p:spPr bwMode="auto">
          <a:xfrm>
            <a:off x="5072381" y="1707658"/>
            <a:ext cx="1079500"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生产计划</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2" name="矩形 13"/>
          <p:cNvSpPr>
            <a:spLocks noChangeArrowheads="1"/>
          </p:cNvSpPr>
          <p:nvPr/>
        </p:nvSpPr>
        <p:spPr bwMode="auto">
          <a:xfrm>
            <a:off x="324698" y="2934795"/>
            <a:ext cx="560916" cy="7731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工艺路径</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3" name="矩形 23"/>
          <p:cNvSpPr>
            <a:spLocks noChangeArrowheads="1"/>
          </p:cNvSpPr>
          <p:nvPr/>
        </p:nvSpPr>
        <p:spPr bwMode="auto">
          <a:xfrm>
            <a:off x="2765214" y="2714133"/>
            <a:ext cx="1081617"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停线时间</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 name="矩形 2"/>
          <p:cNvSpPr>
            <a:spLocks noChangeArrowheads="1"/>
          </p:cNvSpPr>
          <p:nvPr/>
        </p:nvSpPr>
        <p:spPr bwMode="auto">
          <a:xfrm>
            <a:off x="1031666" y="5116019"/>
            <a:ext cx="5340348" cy="4841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刀具</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管理</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5" name="矩形 6"/>
          <p:cNvSpPr>
            <a:spLocks noChangeArrowheads="1"/>
          </p:cNvSpPr>
          <p:nvPr/>
        </p:nvSpPr>
        <p:spPr bwMode="auto">
          <a:xfrm>
            <a:off x="8384965" y="4488957"/>
            <a:ext cx="1079500" cy="354012"/>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工序领料</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6" name="矩形 7"/>
          <p:cNvSpPr>
            <a:spLocks noChangeArrowheads="1"/>
          </p:cNvSpPr>
          <p:nvPr/>
        </p:nvSpPr>
        <p:spPr bwMode="auto">
          <a:xfrm>
            <a:off x="10637098" y="4006357"/>
            <a:ext cx="1079500" cy="36195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工艺排产</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7" name="矩形 5"/>
          <p:cNvSpPr>
            <a:spLocks noChangeArrowheads="1"/>
          </p:cNvSpPr>
          <p:nvPr/>
        </p:nvSpPr>
        <p:spPr bwMode="auto">
          <a:xfrm>
            <a:off x="5140114" y="5168408"/>
            <a:ext cx="1062567" cy="35083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刀具修磨</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8" name="矩形 6"/>
          <p:cNvSpPr>
            <a:spLocks noChangeArrowheads="1"/>
          </p:cNvSpPr>
          <p:nvPr/>
        </p:nvSpPr>
        <p:spPr bwMode="auto">
          <a:xfrm>
            <a:off x="6964680" y="5150945"/>
            <a:ext cx="1109133" cy="354013"/>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个人工时统计</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9" name="矩形 7"/>
          <p:cNvSpPr>
            <a:spLocks noChangeArrowheads="1"/>
          </p:cNvSpPr>
          <p:nvPr/>
        </p:nvSpPr>
        <p:spPr bwMode="auto">
          <a:xfrm>
            <a:off x="9464466" y="5144595"/>
            <a:ext cx="1113366" cy="360363"/>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标准工时校验</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0" name="矩形 6"/>
          <p:cNvSpPr>
            <a:spLocks noChangeArrowheads="1"/>
          </p:cNvSpPr>
          <p:nvPr/>
        </p:nvSpPr>
        <p:spPr bwMode="auto">
          <a:xfrm>
            <a:off x="8137312" y="5150945"/>
            <a:ext cx="1214967" cy="354013"/>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工序工时统计</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1" name="矩形 5"/>
          <p:cNvSpPr>
            <a:spLocks noChangeArrowheads="1"/>
          </p:cNvSpPr>
          <p:nvPr/>
        </p:nvSpPr>
        <p:spPr bwMode="auto">
          <a:xfrm>
            <a:off x="1687831" y="5173169"/>
            <a:ext cx="1123949" cy="350838"/>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刀具出入库</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2" name="矩形 7"/>
          <p:cNvSpPr>
            <a:spLocks noChangeArrowheads="1"/>
          </p:cNvSpPr>
          <p:nvPr/>
        </p:nvSpPr>
        <p:spPr bwMode="auto">
          <a:xfrm>
            <a:off x="4001347" y="5166819"/>
            <a:ext cx="1079500" cy="36195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刀具成本</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3" name="矩形 6"/>
          <p:cNvSpPr>
            <a:spLocks noChangeArrowheads="1"/>
          </p:cNvSpPr>
          <p:nvPr/>
        </p:nvSpPr>
        <p:spPr bwMode="auto">
          <a:xfrm>
            <a:off x="2883747" y="5173169"/>
            <a:ext cx="1077384" cy="355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刀具寿命</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5" name="矩形 13"/>
          <p:cNvSpPr>
            <a:spLocks noChangeArrowheads="1"/>
          </p:cNvSpPr>
          <p:nvPr/>
        </p:nvSpPr>
        <p:spPr bwMode="auto">
          <a:xfrm>
            <a:off x="307765" y="4709620"/>
            <a:ext cx="560916" cy="8493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作业指导</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6" name="矩形 23"/>
          <p:cNvSpPr>
            <a:spLocks noChangeArrowheads="1"/>
          </p:cNvSpPr>
          <p:nvPr/>
        </p:nvSpPr>
        <p:spPr bwMode="auto">
          <a:xfrm>
            <a:off x="8505614" y="3360244"/>
            <a:ext cx="1079500" cy="3571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按灯拉动</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7" name="矩形 23"/>
          <p:cNvSpPr>
            <a:spLocks noChangeArrowheads="1"/>
          </p:cNvSpPr>
          <p:nvPr/>
        </p:nvSpPr>
        <p:spPr bwMode="auto">
          <a:xfrm>
            <a:off x="9629564" y="3355483"/>
            <a:ext cx="1047749" cy="3571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集配拉动</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8" name="矩形 2"/>
          <p:cNvSpPr>
            <a:spLocks noChangeArrowheads="1"/>
          </p:cNvSpPr>
          <p:nvPr/>
        </p:nvSpPr>
        <p:spPr bwMode="auto">
          <a:xfrm>
            <a:off x="1031664" y="4479432"/>
            <a:ext cx="5340349" cy="5207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项目</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制造</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9" name="矩形 5"/>
          <p:cNvSpPr>
            <a:spLocks noChangeArrowheads="1"/>
          </p:cNvSpPr>
          <p:nvPr/>
        </p:nvSpPr>
        <p:spPr bwMode="auto">
          <a:xfrm>
            <a:off x="1664547" y="4614369"/>
            <a:ext cx="1079500" cy="34925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配置</a:t>
            </a: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BOM</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0" name="矩形 6"/>
          <p:cNvSpPr>
            <a:spLocks noChangeArrowheads="1"/>
          </p:cNvSpPr>
          <p:nvPr/>
        </p:nvSpPr>
        <p:spPr bwMode="auto">
          <a:xfrm>
            <a:off x="2816014" y="4614370"/>
            <a:ext cx="1079500" cy="354013"/>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rPr>
              <a:t>PRP</a:t>
            </a:r>
            <a:endParaRPr kumimoji="0" lang="en-US" altLang="zh-CN" sz="12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1" name="矩形 7"/>
          <p:cNvSpPr>
            <a:spLocks noChangeArrowheads="1"/>
          </p:cNvSpPr>
          <p:nvPr/>
        </p:nvSpPr>
        <p:spPr bwMode="auto">
          <a:xfrm>
            <a:off x="10649798" y="4484195"/>
            <a:ext cx="1062567" cy="360363"/>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齐套分析</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多阶追踪</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2" name="矩形 191"/>
          <p:cNvSpPr>
            <a:spLocks noChangeArrowheads="1"/>
          </p:cNvSpPr>
          <p:nvPr/>
        </p:nvSpPr>
        <p:spPr bwMode="auto">
          <a:xfrm>
            <a:off x="10649797" y="5145462"/>
            <a:ext cx="1185001" cy="36036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车间绩效分析</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3" name="矩形 7"/>
          <p:cNvSpPr>
            <a:spLocks noChangeArrowheads="1"/>
          </p:cNvSpPr>
          <p:nvPr/>
        </p:nvSpPr>
        <p:spPr bwMode="auto">
          <a:xfrm>
            <a:off x="6230198" y="3369770"/>
            <a:ext cx="1079500"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交接单</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4" name="矩形 7"/>
          <p:cNvSpPr>
            <a:spLocks noChangeArrowheads="1"/>
          </p:cNvSpPr>
          <p:nvPr/>
        </p:nvSpPr>
        <p:spPr bwMode="auto">
          <a:xfrm>
            <a:off x="3963247" y="3974607"/>
            <a:ext cx="1079500" cy="3603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装配防错</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5" name="矩形 7"/>
          <p:cNvSpPr>
            <a:spLocks noChangeArrowheads="1"/>
          </p:cNvSpPr>
          <p:nvPr/>
        </p:nvSpPr>
        <p:spPr bwMode="auto">
          <a:xfrm>
            <a:off x="5099898" y="3966670"/>
            <a:ext cx="1079500" cy="3603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节拍监控</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6" name="矩形 25"/>
          <p:cNvSpPr>
            <a:spLocks noChangeArrowheads="1"/>
          </p:cNvSpPr>
          <p:nvPr/>
        </p:nvSpPr>
        <p:spPr bwMode="auto">
          <a:xfrm>
            <a:off x="1647614" y="1710833"/>
            <a:ext cx="1079500" cy="3524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计划</a:t>
            </a:r>
            <a:r>
              <a:rPr kumimoji="0" lang="en-US" altLang="zh-CN"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BOM</a:t>
            </a:r>
            <a:endParaRPr kumimoji="0" lang="en-US" altLang="zh-CN"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7" name="矩形 23"/>
          <p:cNvSpPr>
            <a:spLocks noChangeArrowheads="1"/>
          </p:cNvSpPr>
          <p:nvPr/>
        </p:nvSpPr>
        <p:spPr bwMode="auto">
          <a:xfrm>
            <a:off x="5076614" y="2714132"/>
            <a:ext cx="1079500"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设备数据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8" name="矩形 23"/>
          <p:cNvSpPr>
            <a:spLocks noChangeArrowheads="1"/>
          </p:cNvSpPr>
          <p:nvPr/>
        </p:nvSpPr>
        <p:spPr bwMode="auto">
          <a:xfrm>
            <a:off x="7375314" y="3372944"/>
            <a:ext cx="1081617" cy="3571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计划配送</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9" name="矩形 6"/>
          <p:cNvSpPr>
            <a:spLocks noChangeArrowheads="1"/>
          </p:cNvSpPr>
          <p:nvPr/>
        </p:nvSpPr>
        <p:spPr bwMode="auto">
          <a:xfrm>
            <a:off x="3986531" y="4615957"/>
            <a:ext cx="1077383" cy="3556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rPr>
              <a:t>装配订单</a:t>
            </a:r>
            <a:endParaRPr kumimoji="0" lang="zh-CN" altLang="en-US" sz="12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00" name="矩形 23"/>
          <p:cNvSpPr>
            <a:spLocks noChangeArrowheads="1"/>
          </p:cNvSpPr>
          <p:nvPr/>
        </p:nvSpPr>
        <p:spPr bwMode="auto">
          <a:xfrm>
            <a:off x="6206914" y="2714132"/>
            <a:ext cx="1079500"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工装数据</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1" name="矩形 23"/>
          <p:cNvSpPr>
            <a:spLocks noChangeArrowheads="1"/>
          </p:cNvSpPr>
          <p:nvPr/>
        </p:nvSpPr>
        <p:spPr bwMode="auto">
          <a:xfrm>
            <a:off x="10709064" y="3349132"/>
            <a:ext cx="1047749"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波次拉动</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2" name="矩形 18"/>
          <p:cNvSpPr>
            <a:spLocks noChangeArrowheads="1"/>
          </p:cNvSpPr>
          <p:nvPr/>
        </p:nvSpPr>
        <p:spPr bwMode="auto">
          <a:xfrm>
            <a:off x="259081" y="1120282"/>
            <a:ext cx="5651500" cy="423862"/>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制造</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策略</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3" name="矩形 22"/>
          <p:cNvSpPr>
            <a:spLocks noChangeArrowheads="1"/>
          </p:cNvSpPr>
          <p:nvPr/>
        </p:nvSpPr>
        <p:spPr bwMode="auto">
          <a:xfrm>
            <a:off x="3402331" y="1155208"/>
            <a:ext cx="1079500" cy="3508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ATO</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4" name="矩形 25"/>
          <p:cNvSpPr>
            <a:spLocks noChangeArrowheads="1"/>
          </p:cNvSpPr>
          <p:nvPr/>
        </p:nvSpPr>
        <p:spPr bwMode="auto">
          <a:xfrm>
            <a:off x="2261447" y="1155208"/>
            <a:ext cx="1077384" cy="3508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MTO</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5" name="矩形 22"/>
          <p:cNvSpPr>
            <a:spLocks noChangeArrowheads="1"/>
          </p:cNvSpPr>
          <p:nvPr/>
        </p:nvSpPr>
        <p:spPr bwMode="auto">
          <a:xfrm>
            <a:off x="4534747" y="1155208"/>
            <a:ext cx="1077384" cy="3508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ETO</a:t>
            </a:r>
            <a:endParaRPr kumimoji="0" lang="en-US" altLang="zh-CN"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6" name="矩形 25"/>
          <p:cNvSpPr>
            <a:spLocks noChangeArrowheads="1"/>
          </p:cNvSpPr>
          <p:nvPr/>
        </p:nvSpPr>
        <p:spPr bwMode="auto">
          <a:xfrm>
            <a:off x="1109980" y="1158383"/>
            <a:ext cx="1077384" cy="3508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MTS</a:t>
            </a:r>
            <a:endParaRPr kumimoji="0" lang="en-US" altLang="zh-CN"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7" name="矩形 18"/>
          <p:cNvSpPr>
            <a:spLocks noChangeArrowheads="1"/>
          </p:cNvSpPr>
          <p:nvPr/>
        </p:nvSpPr>
        <p:spPr bwMode="auto">
          <a:xfrm>
            <a:off x="6022764" y="1118695"/>
            <a:ext cx="5738283" cy="423863"/>
          </a:xfrm>
          <a:prstGeom prst="rect">
            <a:avLst/>
          </a:prstGeom>
        </p:spPr>
        <p:style>
          <a:lnRef idx="1">
            <a:schemeClr val="dk1"/>
          </a:lnRef>
          <a:fillRef idx="2">
            <a:schemeClr val="dk1"/>
          </a:fillRef>
          <a:effectRef idx="1">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制造</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协同</a:t>
            </a:r>
            <a:endParaRPr kumimoji="0" lang="zh-CN" alt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8" name="矩形 207"/>
          <p:cNvSpPr>
            <a:spLocks noChangeArrowheads="1"/>
          </p:cNvSpPr>
          <p:nvPr/>
        </p:nvSpPr>
        <p:spPr bwMode="auto">
          <a:xfrm>
            <a:off x="8302413" y="1153619"/>
            <a:ext cx="1202267" cy="3508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生产协同</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9" name="矩形 25"/>
          <p:cNvSpPr>
            <a:spLocks noChangeArrowheads="1"/>
          </p:cNvSpPr>
          <p:nvPr/>
        </p:nvSpPr>
        <p:spPr bwMode="auto">
          <a:xfrm>
            <a:off x="6700098" y="1153619"/>
            <a:ext cx="1390649" cy="3508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计划协同</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0" name="矩形 22"/>
          <p:cNvSpPr>
            <a:spLocks noChangeArrowheads="1"/>
          </p:cNvSpPr>
          <p:nvPr/>
        </p:nvSpPr>
        <p:spPr bwMode="auto">
          <a:xfrm>
            <a:off x="9781965" y="1153619"/>
            <a:ext cx="1246716" cy="3508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供应链协同</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3" name="矩形 2"/>
          <p:cNvSpPr>
            <a:spLocks noChangeArrowheads="1"/>
          </p:cNvSpPr>
          <p:nvPr/>
        </p:nvSpPr>
        <p:spPr bwMode="auto">
          <a:xfrm>
            <a:off x="1050714" y="5749433"/>
            <a:ext cx="10773833" cy="447675"/>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mn-cs"/>
              </a:rPr>
              <a:t>设备</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mn-cs"/>
              </a:rPr>
              <a:t>管理</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mn-cs"/>
            </a:endParaRPr>
          </a:p>
        </p:txBody>
      </p:sp>
      <p:sp>
        <p:nvSpPr>
          <p:cNvPr id="214" name="矩形 5"/>
          <p:cNvSpPr>
            <a:spLocks noChangeArrowheads="1"/>
          </p:cNvSpPr>
          <p:nvPr/>
        </p:nvSpPr>
        <p:spPr bwMode="auto">
          <a:xfrm>
            <a:off x="6143414" y="5801819"/>
            <a:ext cx="1062567" cy="350838"/>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维修管理</a:t>
            </a:r>
            <a:endPar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215" name="矩形 6"/>
          <p:cNvSpPr>
            <a:spLocks noChangeArrowheads="1"/>
          </p:cNvSpPr>
          <p:nvPr/>
        </p:nvSpPr>
        <p:spPr bwMode="auto">
          <a:xfrm>
            <a:off x="7263131" y="5801819"/>
            <a:ext cx="1077383" cy="3556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检修计划</a:t>
            </a:r>
            <a:endPar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216" name="矩形 6"/>
          <p:cNvSpPr>
            <a:spLocks noChangeArrowheads="1"/>
          </p:cNvSpPr>
          <p:nvPr/>
        </p:nvSpPr>
        <p:spPr bwMode="auto">
          <a:xfrm>
            <a:off x="8406131" y="5801819"/>
            <a:ext cx="1077383" cy="3556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设备异常</a:t>
            </a:r>
            <a:endPar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217" name="矩形 5"/>
          <p:cNvSpPr>
            <a:spLocks noChangeArrowheads="1"/>
          </p:cNvSpPr>
          <p:nvPr/>
        </p:nvSpPr>
        <p:spPr bwMode="auto">
          <a:xfrm>
            <a:off x="1706880" y="5806583"/>
            <a:ext cx="1060451" cy="350837"/>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设备档案</a:t>
            </a:r>
            <a:endPar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218" name="矩形 6"/>
          <p:cNvSpPr>
            <a:spLocks noChangeArrowheads="1"/>
          </p:cNvSpPr>
          <p:nvPr/>
        </p:nvSpPr>
        <p:spPr bwMode="auto">
          <a:xfrm>
            <a:off x="2792731" y="5806582"/>
            <a:ext cx="1079500" cy="3556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mn-cs"/>
              </a:rPr>
              <a:t>设备</a:t>
            </a:r>
            <a:endParaRPr kumimoji="0" lang="zh-CN" altLang="en-US" sz="1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mn-cs"/>
              </a:rPr>
              <a:t>知识库</a:t>
            </a:r>
            <a:endParaRPr kumimoji="0" lang="zh-CN" altLang="en-US" sz="12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219" name="矩形 7"/>
          <p:cNvSpPr>
            <a:spLocks noChangeArrowheads="1"/>
          </p:cNvSpPr>
          <p:nvPr/>
        </p:nvSpPr>
        <p:spPr bwMode="auto">
          <a:xfrm>
            <a:off x="5019464" y="5800232"/>
            <a:ext cx="1081616" cy="36195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缺陷管理</a:t>
            </a:r>
            <a:endPar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220" name="矩形 6"/>
          <p:cNvSpPr>
            <a:spLocks noChangeArrowheads="1"/>
          </p:cNvSpPr>
          <p:nvPr/>
        </p:nvSpPr>
        <p:spPr bwMode="auto">
          <a:xfrm>
            <a:off x="3901865" y="5806582"/>
            <a:ext cx="1079500" cy="3556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巡检管理</a:t>
            </a:r>
            <a:endPar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223" name="矩形 23"/>
          <p:cNvSpPr>
            <a:spLocks noChangeArrowheads="1"/>
          </p:cNvSpPr>
          <p:nvPr/>
        </p:nvSpPr>
        <p:spPr bwMode="auto">
          <a:xfrm>
            <a:off x="9668875" y="2289138"/>
            <a:ext cx="1081617"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返修数据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4" name="矩形 5"/>
          <p:cNvSpPr>
            <a:spLocks noChangeArrowheads="1"/>
          </p:cNvSpPr>
          <p:nvPr/>
        </p:nvSpPr>
        <p:spPr bwMode="auto">
          <a:xfrm>
            <a:off x="7359291" y="2689407"/>
            <a:ext cx="1079500"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物料需求</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5" name="矩形 23"/>
          <p:cNvSpPr>
            <a:spLocks noChangeArrowheads="1"/>
          </p:cNvSpPr>
          <p:nvPr/>
        </p:nvSpPr>
        <p:spPr bwMode="auto">
          <a:xfrm>
            <a:off x="8500174" y="2689407"/>
            <a:ext cx="1081617"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缺料数据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6" name="矩形 23"/>
          <p:cNvSpPr>
            <a:spLocks noChangeArrowheads="1"/>
          </p:cNvSpPr>
          <p:nvPr/>
        </p:nvSpPr>
        <p:spPr bwMode="auto">
          <a:xfrm>
            <a:off x="9676135" y="2688276"/>
            <a:ext cx="1081617" cy="355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工时数据</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 name="图片 16"/>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降低企业成本，提高企业竞争力</a:t>
            </a:r>
            <a:endParaRPr lang="zh-CN" altLang="en-US" dirty="0">
              <a:solidFill>
                <a:schemeClr val="tx1"/>
              </a:solidFill>
            </a:endParaRPr>
          </a:p>
        </p:txBody>
      </p:sp>
      <p:sp>
        <p:nvSpPr>
          <p:cNvPr id="3" name="矩形 2"/>
          <p:cNvSpPr/>
          <p:nvPr/>
        </p:nvSpPr>
        <p:spPr>
          <a:xfrm>
            <a:off x="3927077" y="1851513"/>
            <a:ext cx="1691608" cy="359917"/>
          </a:xfrm>
          <a:prstGeom prst="rect">
            <a:avLst/>
          </a:prstGeom>
          <a:solidFill>
            <a:schemeClr val="tx1"/>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减少物料浪费</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3927077" y="2677720"/>
            <a:ext cx="1691608" cy="359917"/>
          </a:xfrm>
          <a:prstGeom prst="rect">
            <a:avLst/>
          </a:prstGeom>
          <a:solidFill>
            <a:schemeClr val="tx1"/>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减少质量缺陷</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 name="矩形 4"/>
          <p:cNvSpPr/>
          <p:nvPr/>
        </p:nvSpPr>
        <p:spPr>
          <a:xfrm>
            <a:off x="3927077" y="3503926"/>
            <a:ext cx="1691608" cy="359917"/>
          </a:xfrm>
          <a:prstGeom prst="rect">
            <a:avLst/>
          </a:prstGeom>
          <a:solidFill>
            <a:schemeClr val="tx1"/>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减少物料库存</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6014826" y="1851513"/>
            <a:ext cx="1691608" cy="359917"/>
          </a:xfrm>
          <a:prstGeom prst="rect">
            <a:avLst/>
          </a:prstGeom>
          <a:solidFill>
            <a:srgbClr val="FFC000"/>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物料费用降低</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6014826" y="3917029"/>
            <a:ext cx="1691608" cy="359917"/>
          </a:xfrm>
          <a:prstGeom prst="rect">
            <a:avLst/>
          </a:prstGeom>
          <a:solidFill>
            <a:srgbClr val="FFC000"/>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人工费用降低</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8" name="矩形 7"/>
          <p:cNvSpPr/>
          <p:nvPr/>
        </p:nvSpPr>
        <p:spPr>
          <a:xfrm>
            <a:off x="6014826" y="5982545"/>
            <a:ext cx="1691608" cy="359917"/>
          </a:xfrm>
          <a:prstGeom prst="rect">
            <a:avLst/>
          </a:prstGeom>
          <a:solidFill>
            <a:srgbClr val="FFC000"/>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制造费用降低</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 name="矩形 8"/>
          <p:cNvSpPr/>
          <p:nvPr/>
        </p:nvSpPr>
        <p:spPr>
          <a:xfrm>
            <a:off x="8138550" y="3799332"/>
            <a:ext cx="2203185" cy="622558"/>
          </a:xfrm>
          <a:prstGeom prst="rect">
            <a:avLst/>
          </a:prstGeom>
          <a:solidFill>
            <a:srgbClr val="C00000"/>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企业成本降低</a:t>
            </a:r>
            <a:endParaRPr kumimoji="0" lang="zh-CN" altLang="en-US" sz="20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0" name="矩形 9"/>
          <p:cNvSpPr/>
          <p:nvPr/>
        </p:nvSpPr>
        <p:spPr>
          <a:xfrm>
            <a:off x="3927077" y="4330133"/>
            <a:ext cx="1691608" cy="359917"/>
          </a:xfrm>
          <a:prstGeom prst="rect">
            <a:avLst/>
          </a:prstGeom>
          <a:solidFill>
            <a:schemeClr val="tx1"/>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减少时间浪费</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1" name="矩形 10"/>
          <p:cNvSpPr/>
          <p:nvPr/>
        </p:nvSpPr>
        <p:spPr>
          <a:xfrm>
            <a:off x="3927077" y="5982545"/>
            <a:ext cx="1691608" cy="359917"/>
          </a:xfrm>
          <a:prstGeom prst="rect">
            <a:avLst/>
          </a:prstGeom>
          <a:solidFill>
            <a:schemeClr val="tx1"/>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减少设备故障</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2" name="矩形 11"/>
          <p:cNvSpPr/>
          <p:nvPr/>
        </p:nvSpPr>
        <p:spPr>
          <a:xfrm>
            <a:off x="3927077" y="5156340"/>
            <a:ext cx="1691608" cy="359917"/>
          </a:xfrm>
          <a:prstGeom prst="rect">
            <a:avLst/>
          </a:prstGeom>
          <a:solidFill>
            <a:schemeClr val="tx1"/>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减少人工浪费</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cxnSp>
        <p:nvCxnSpPr>
          <p:cNvPr id="13" name="直接连接符 12"/>
          <p:cNvCxnSpPr>
            <a:stCxn id="3" idx="3"/>
            <a:endCxn id="6" idx="1"/>
          </p:cNvCxnSpPr>
          <p:nvPr/>
        </p:nvCxnSpPr>
        <p:spPr>
          <a:xfrm>
            <a:off x="5618686" y="2046708"/>
            <a:ext cx="396148" cy="0"/>
          </a:xfrm>
          <a:prstGeom prst="line">
            <a:avLst/>
          </a:prstGeom>
          <a:noFill/>
          <a:ln w="19050" cap="flat" cmpd="sng" algn="ctr">
            <a:solidFill>
              <a:srgbClr val="00B050"/>
            </a:solidFill>
            <a:prstDash val="solid"/>
          </a:ln>
          <a:effectLst/>
        </p:spPr>
      </p:cxnSp>
      <p:cxnSp>
        <p:nvCxnSpPr>
          <p:cNvPr id="14" name="直接连接符 13"/>
          <p:cNvCxnSpPr>
            <a:stCxn id="4" idx="3"/>
            <a:endCxn id="6" idx="1"/>
          </p:cNvCxnSpPr>
          <p:nvPr/>
        </p:nvCxnSpPr>
        <p:spPr>
          <a:xfrm flipV="1">
            <a:off x="5618686" y="2046971"/>
            <a:ext cx="396148" cy="826579"/>
          </a:xfrm>
          <a:prstGeom prst="line">
            <a:avLst/>
          </a:prstGeom>
          <a:noFill/>
          <a:ln w="19050" cap="flat" cmpd="sng" algn="ctr">
            <a:solidFill>
              <a:srgbClr val="00B050"/>
            </a:solidFill>
            <a:prstDash val="solid"/>
          </a:ln>
          <a:effectLst/>
        </p:spPr>
      </p:cxnSp>
      <p:cxnSp>
        <p:nvCxnSpPr>
          <p:cNvPr id="15" name="直接连接符 14"/>
          <p:cNvCxnSpPr>
            <a:stCxn id="5" idx="3"/>
            <a:endCxn id="6" idx="1"/>
          </p:cNvCxnSpPr>
          <p:nvPr/>
        </p:nvCxnSpPr>
        <p:spPr>
          <a:xfrm flipV="1">
            <a:off x="5618686" y="2046600"/>
            <a:ext cx="396148" cy="1652522"/>
          </a:xfrm>
          <a:prstGeom prst="line">
            <a:avLst/>
          </a:prstGeom>
          <a:noFill/>
          <a:ln w="19050" cap="flat" cmpd="sng" algn="ctr">
            <a:solidFill>
              <a:srgbClr val="00B050"/>
            </a:solidFill>
            <a:prstDash val="solid"/>
          </a:ln>
          <a:effectLst/>
        </p:spPr>
      </p:cxnSp>
      <p:cxnSp>
        <p:nvCxnSpPr>
          <p:cNvPr id="16" name="直接连接符 15"/>
          <p:cNvCxnSpPr>
            <a:stCxn id="10" idx="3"/>
            <a:endCxn id="7" idx="1"/>
          </p:cNvCxnSpPr>
          <p:nvPr/>
        </p:nvCxnSpPr>
        <p:spPr>
          <a:xfrm flipV="1">
            <a:off x="5618686" y="4112674"/>
            <a:ext cx="396148" cy="413289"/>
          </a:xfrm>
          <a:prstGeom prst="line">
            <a:avLst/>
          </a:prstGeom>
          <a:noFill/>
          <a:ln w="19050" cap="flat" cmpd="sng" algn="ctr">
            <a:solidFill>
              <a:srgbClr val="00B050"/>
            </a:solidFill>
            <a:prstDash val="solid"/>
          </a:ln>
          <a:effectLst/>
        </p:spPr>
      </p:cxnSp>
      <p:cxnSp>
        <p:nvCxnSpPr>
          <p:cNvPr id="17" name="直接连接符 16"/>
          <p:cNvCxnSpPr>
            <a:stCxn id="12" idx="3"/>
            <a:endCxn id="7" idx="1"/>
          </p:cNvCxnSpPr>
          <p:nvPr/>
        </p:nvCxnSpPr>
        <p:spPr>
          <a:xfrm flipV="1">
            <a:off x="5618686" y="4112302"/>
            <a:ext cx="396148" cy="1239233"/>
          </a:xfrm>
          <a:prstGeom prst="line">
            <a:avLst/>
          </a:prstGeom>
          <a:noFill/>
          <a:ln w="19050" cap="flat" cmpd="sng" algn="ctr">
            <a:solidFill>
              <a:srgbClr val="00B050"/>
            </a:solidFill>
            <a:prstDash val="solid"/>
          </a:ln>
          <a:effectLst/>
        </p:spPr>
      </p:cxnSp>
      <p:cxnSp>
        <p:nvCxnSpPr>
          <p:cNvPr id="18" name="直接连接符 17"/>
          <p:cNvCxnSpPr>
            <a:stCxn id="10" idx="3"/>
            <a:endCxn id="8" idx="1"/>
          </p:cNvCxnSpPr>
          <p:nvPr/>
        </p:nvCxnSpPr>
        <p:spPr>
          <a:xfrm>
            <a:off x="5618686" y="4525964"/>
            <a:ext cx="396148" cy="1652522"/>
          </a:xfrm>
          <a:prstGeom prst="line">
            <a:avLst/>
          </a:prstGeom>
          <a:noFill/>
          <a:ln w="19050" cap="flat" cmpd="sng" algn="ctr">
            <a:solidFill>
              <a:srgbClr val="00B050"/>
            </a:solidFill>
            <a:prstDash val="solid"/>
          </a:ln>
          <a:effectLst/>
        </p:spPr>
      </p:cxnSp>
      <p:cxnSp>
        <p:nvCxnSpPr>
          <p:cNvPr id="19" name="直接连接符 18"/>
          <p:cNvCxnSpPr>
            <a:stCxn id="11" idx="3"/>
            <a:endCxn id="8" idx="1"/>
          </p:cNvCxnSpPr>
          <p:nvPr/>
        </p:nvCxnSpPr>
        <p:spPr>
          <a:xfrm>
            <a:off x="5618686" y="6178374"/>
            <a:ext cx="396148" cy="0"/>
          </a:xfrm>
          <a:prstGeom prst="line">
            <a:avLst/>
          </a:prstGeom>
          <a:noFill/>
          <a:ln w="19050" cap="flat" cmpd="sng" algn="ctr">
            <a:solidFill>
              <a:srgbClr val="00B050"/>
            </a:solidFill>
            <a:prstDash val="solid"/>
          </a:ln>
          <a:effectLst/>
        </p:spPr>
      </p:cxnSp>
      <p:cxnSp>
        <p:nvCxnSpPr>
          <p:cNvPr id="20" name="直接连接符 19"/>
          <p:cNvCxnSpPr>
            <a:stCxn id="4" idx="3"/>
            <a:endCxn id="8" idx="1"/>
          </p:cNvCxnSpPr>
          <p:nvPr/>
        </p:nvCxnSpPr>
        <p:spPr>
          <a:xfrm>
            <a:off x="5618686" y="2873549"/>
            <a:ext cx="396148" cy="3305045"/>
          </a:xfrm>
          <a:prstGeom prst="line">
            <a:avLst/>
          </a:prstGeom>
          <a:noFill/>
          <a:ln w="19050" cap="flat" cmpd="sng" algn="ctr">
            <a:solidFill>
              <a:srgbClr val="00B050"/>
            </a:solidFill>
            <a:prstDash val="solid"/>
          </a:ln>
          <a:effectLst/>
        </p:spPr>
      </p:cxnSp>
      <p:cxnSp>
        <p:nvCxnSpPr>
          <p:cNvPr id="21" name="直接连接符 20"/>
          <p:cNvCxnSpPr>
            <a:stCxn id="4" idx="3"/>
            <a:endCxn id="7" idx="1"/>
          </p:cNvCxnSpPr>
          <p:nvPr/>
        </p:nvCxnSpPr>
        <p:spPr>
          <a:xfrm>
            <a:off x="5618686" y="2873550"/>
            <a:ext cx="396148" cy="1239233"/>
          </a:xfrm>
          <a:prstGeom prst="line">
            <a:avLst/>
          </a:prstGeom>
          <a:noFill/>
          <a:ln w="19050" cap="flat" cmpd="sng" algn="ctr">
            <a:solidFill>
              <a:srgbClr val="00B050"/>
            </a:solidFill>
            <a:prstDash val="solid"/>
          </a:ln>
          <a:effectLst/>
        </p:spPr>
      </p:cxnSp>
      <p:sp>
        <p:nvSpPr>
          <p:cNvPr id="22" name="矩形 21"/>
          <p:cNvSpPr/>
          <p:nvPr/>
        </p:nvSpPr>
        <p:spPr>
          <a:xfrm>
            <a:off x="1479580" y="1851513"/>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仓储配送管理</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矩形 22"/>
          <p:cNvSpPr/>
          <p:nvPr/>
        </p:nvSpPr>
        <p:spPr>
          <a:xfrm>
            <a:off x="1479580" y="2441660"/>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供应链管理</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1479580" y="3031808"/>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过程控制</a:t>
            </a:r>
            <a:r>
              <a:rPr kumimoji="0" lang="en-US" altLang="zh-CN"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防错</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cxnSp>
        <p:nvCxnSpPr>
          <p:cNvPr id="25" name="直接连接符 24"/>
          <p:cNvCxnSpPr>
            <a:stCxn id="22" idx="3"/>
            <a:endCxn id="3" idx="1"/>
          </p:cNvCxnSpPr>
          <p:nvPr/>
        </p:nvCxnSpPr>
        <p:spPr>
          <a:xfrm>
            <a:off x="3171188" y="2046708"/>
            <a:ext cx="755475" cy="0"/>
          </a:xfrm>
          <a:prstGeom prst="line">
            <a:avLst/>
          </a:prstGeom>
          <a:noFill/>
          <a:ln w="19050" cap="flat" cmpd="sng" algn="ctr">
            <a:solidFill>
              <a:srgbClr val="00B050"/>
            </a:solidFill>
            <a:prstDash val="solid"/>
          </a:ln>
          <a:effectLst/>
        </p:spPr>
      </p:cxnSp>
      <p:cxnSp>
        <p:nvCxnSpPr>
          <p:cNvPr id="26" name="直接连接符 25"/>
          <p:cNvCxnSpPr>
            <a:stCxn id="22" idx="3"/>
            <a:endCxn id="4" idx="1"/>
          </p:cNvCxnSpPr>
          <p:nvPr/>
        </p:nvCxnSpPr>
        <p:spPr>
          <a:xfrm>
            <a:off x="3171188" y="2046708"/>
            <a:ext cx="755475" cy="826579"/>
          </a:xfrm>
          <a:prstGeom prst="line">
            <a:avLst/>
          </a:prstGeom>
          <a:noFill/>
          <a:ln w="19050" cap="flat" cmpd="sng" algn="ctr">
            <a:solidFill>
              <a:srgbClr val="00B050"/>
            </a:solidFill>
            <a:prstDash val="solid"/>
          </a:ln>
          <a:effectLst/>
        </p:spPr>
      </p:cxnSp>
      <p:cxnSp>
        <p:nvCxnSpPr>
          <p:cNvPr id="27" name="直接连接符 26"/>
          <p:cNvCxnSpPr>
            <a:stCxn id="22" idx="3"/>
            <a:endCxn id="10" idx="1"/>
          </p:cNvCxnSpPr>
          <p:nvPr/>
        </p:nvCxnSpPr>
        <p:spPr>
          <a:xfrm>
            <a:off x="3171188" y="2046708"/>
            <a:ext cx="755475" cy="2479101"/>
          </a:xfrm>
          <a:prstGeom prst="line">
            <a:avLst/>
          </a:prstGeom>
          <a:noFill/>
          <a:ln w="19050" cap="flat" cmpd="sng" algn="ctr">
            <a:solidFill>
              <a:srgbClr val="00B050"/>
            </a:solidFill>
            <a:prstDash val="solid"/>
          </a:ln>
          <a:effectLst/>
        </p:spPr>
      </p:cxnSp>
      <p:cxnSp>
        <p:nvCxnSpPr>
          <p:cNvPr id="28" name="直接连接符 27"/>
          <p:cNvCxnSpPr>
            <a:stCxn id="22" idx="3"/>
            <a:endCxn id="5" idx="1"/>
          </p:cNvCxnSpPr>
          <p:nvPr/>
        </p:nvCxnSpPr>
        <p:spPr>
          <a:xfrm>
            <a:off x="3171188" y="2031472"/>
            <a:ext cx="755889" cy="1652413"/>
          </a:xfrm>
          <a:prstGeom prst="line">
            <a:avLst/>
          </a:prstGeom>
          <a:noFill/>
          <a:ln w="19050" cap="flat" cmpd="sng" algn="ctr">
            <a:solidFill>
              <a:srgbClr val="00B050"/>
            </a:solidFill>
            <a:prstDash val="solid"/>
          </a:ln>
          <a:effectLst/>
        </p:spPr>
      </p:cxnSp>
      <p:sp>
        <p:nvSpPr>
          <p:cNvPr id="29" name="矩形 28"/>
          <p:cNvSpPr/>
          <p:nvPr/>
        </p:nvSpPr>
        <p:spPr>
          <a:xfrm>
            <a:off x="1479580" y="3621955"/>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高级计划排产</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cxnSp>
        <p:nvCxnSpPr>
          <p:cNvPr id="30" name="直接连接符 29"/>
          <p:cNvCxnSpPr>
            <a:stCxn id="29" idx="3"/>
            <a:endCxn id="5" idx="1"/>
          </p:cNvCxnSpPr>
          <p:nvPr/>
        </p:nvCxnSpPr>
        <p:spPr>
          <a:xfrm flipV="1">
            <a:off x="3171188" y="3699067"/>
            <a:ext cx="755475" cy="118083"/>
          </a:xfrm>
          <a:prstGeom prst="line">
            <a:avLst/>
          </a:prstGeom>
          <a:noFill/>
          <a:ln w="19050" cap="flat" cmpd="sng" algn="ctr">
            <a:solidFill>
              <a:srgbClr val="00B050"/>
            </a:solidFill>
            <a:prstDash val="solid"/>
          </a:ln>
          <a:effectLst/>
        </p:spPr>
      </p:cxnSp>
      <p:cxnSp>
        <p:nvCxnSpPr>
          <p:cNvPr id="31" name="直接连接符 30"/>
          <p:cNvCxnSpPr>
            <a:stCxn id="29" idx="3"/>
            <a:endCxn id="10" idx="1"/>
          </p:cNvCxnSpPr>
          <p:nvPr/>
        </p:nvCxnSpPr>
        <p:spPr>
          <a:xfrm>
            <a:off x="3171188" y="3817150"/>
            <a:ext cx="755475" cy="708496"/>
          </a:xfrm>
          <a:prstGeom prst="line">
            <a:avLst/>
          </a:prstGeom>
          <a:noFill/>
          <a:ln w="19050" cap="flat" cmpd="sng" algn="ctr">
            <a:solidFill>
              <a:srgbClr val="00B050"/>
            </a:solidFill>
            <a:prstDash val="solid"/>
          </a:ln>
          <a:effectLst/>
        </p:spPr>
      </p:cxnSp>
      <p:cxnSp>
        <p:nvCxnSpPr>
          <p:cNvPr id="32" name="直接连接符 31"/>
          <p:cNvCxnSpPr>
            <a:stCxn id="29" idx="3"/>
            <a:endCxn id="12" idx="1"/>
          </p:cNvCxnSpPr>
          <p:nvPr/>
        </p:nvCxnSpPr>
        <p:spPr>
          <a:xfrm>
            <a:off x="3171188" y="3817150"/>
            <a:ext cx="755475" cy="1534440"/>
          </a:xfrm>
          <a:prstGeom prst="line">
            <a:avLst/>
          </a:prstGeom>
          <a:noFill/>
          <a:ln w="19050" cap="flat" cmpd="sng" algn="ctr">
            <a:solidFill>
              <a:srgbClr val="00B050"/>
            </a:solidFill>
            <a:prstDash val="solid"/>
          </a:ln>
          <a:effectLst/>
        </p:spPr>
      </p:cxnSp>
      <p:cxnSp>
        <p:nvCxnSpPr>
          <p:cNvPr id="33" name="直接连接符 32"/>
          <p:cNvCxnSpPr>
            <a:stCxn id="29" idx="3"/>
            <a:endCxn id="11" idx="1"/>
          </p:cNvCxnSpPr>
          <p:nvPr/>
        </p:nvCxnSpPr>
        <p:spPr>
          <a:xfrm>
            <a:off x="3171188" y="3817151"/>
            <a:ext cx="755475" cy="2361018"/>
          </a:xfrm>
          <a:prstGeom prst="line">
            <a:avLst/>
          </a:prstGeom>
          <a:noFill/>
          <a:ln w="19050" cap="flat" cmpd="sng" algn="ctr">
            <a:solidFill>
              <a:srgbClr val="00B050"/>
            </a:solidFill>
            <a:prstDash val="solid"/>
          </a:ln>
          <a:effectLst/>
        </p:spPr>
      </p:cxnSp>
      <p:cxnSp>
        <p:nvCxnSpPr>
          <p:cNvPr id="34" name="直接连接符 33"/>
          <p:cNvCxnSpPr>
            <a:stCxn id="5" idx="3"/>
            <a:endCxn id="8" idx="1"/>
          </p:cNvCxnSpPr>
          <p:nvPr/>
        </p:nvCxnSpPr>
        <p:spPr>
          <a:xfrm>
            <a:off x="5618686" y="3699122"/>
            <a:ext cx="396148" cy="2479101"/>
          </a:xfrm>
          <a:prstGeom prst="line">
            <a:avLst/>
          </a:prstGeom>
          <a:noFill/>
          <a:ln w="19050" cap="flat" cmpd="sng" algn="ctr">
            <a:solidFill>
              <a:srgbClr val="00B050"/>
            </a:solidFill>
            <a:prstDash val="solid"/>
          </a:ln>
          <a:effectLst/>
        </p:spPr>
      </p:cxnSp>
      <p:sp>
        <p:nvSpPr>
          <p:cNvPr id="35" name="矩形 34"/>
          <p:cNvSpPr/>
          <p:nvPr/>
        </p:nvSpPr>
        <p:spPr>
          <a:xfrm>
            <a:off x="1479580" y="4212102"/>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质量管理与控制</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cxnSp>
        <p:nvCxnSpPr>
          <p:cNvPr id="36" name="直接连接符 35"/>
          <p:cNvCxnSpPr>
            <a:stCxn id="35" idx="3"/>
            <a:endCxn id="3" idx="1"/>
          </p:cNvCxnSpPr>
          <p:nvPr/>
        </p:nvCxnSpPr>
        <p:spPr>
          <a:xfrm flipV="1">
            <a:off x="3171188" y="2046915"/>
            <a:ext cx="755475" cy="2361018"/>
          </a:xfrm>
          <a:prstGeom prst="line">
            <a:avLst/>
          </a:prstGeom>
          <a:noFill/>
          <a:ln w="19050" cap="flat" cmpd="sng" algn="ctr">
            <a:solidFill>
              <a:srgbClr val="00B050"/>
            </a:solidFill>
            <a:prstDash val="solid"/>
          </a:ln>
          <a:effectLst/>
        </p:spPr>
      </p:cxnSp>
      <p:cxnSp>
        <p:nvCxnSpPr>
          <p:cNvPr id="37" name="直接连接符 36"/>
          <p:cNvCxnSpPr>
            <a:stCxn id="35" idx="3"/>
            <a:endCxn id="4" idx="1"/>
          </p:cNvCxnSpPr>
          <p:nvPr/>
        </p:nvCxnSpPr>
        <p:spPr>
          <a:xfrm flipV="1">
            <a:off x="3171188" y="2873493"/>
            <a:ext cx="755475" cy="1534440"/>
          </a:xfrm>
          <a:prstGeom prst="line">
            <a:avLst/>
          </a:prstGeom>
          <a:noFill/>
          <a:ln w="19050" cap="flat" cmpd="sng" algn="ctr">
            <a:solidFill>
              <a:srgbClr val="00B050"/>
            </a:solidFill>
            <a:prstDash val="solid"/>
          </a:ln>
          <a:effectLst/>
        </p:spPr>
      </p:cxnSp>
      <p:cxnSp>
        <p:nvCxnSpPr>
          <p:cNvPr id="38" name="直接连接符 37"/>
          <p:cNvCxnSpPr>
            <a:stCxn id="35" idx="3"/>
            <a:endCxn id="10" idx="1"/>
          </p:cNvCxnSpPr>
          <p:nvPr/>
        </p:nvCxnSpPr>
        <p:spPr>
          <a:xfrm>
            <a:off x="3171188" y="4407932"/>
            <a:ext cx="755475" cy="118083"/>
          </a:xfrm>
          <a:prstGeom prst="line">
            <a:avLst/>
          </a:prstGeom>
          <a:noFill/>
          <a:ln w="19050" cap="flat" cmpd="sng" algn="ctr">
            <a:solidFill>
              <a:srgbClr val="00B050"/>
            </a:solidFill>
            <a:prstDash val="solid"/>
          </a:ln>
          <a:effectLst/>
        </p:spPr>
      </p:cxnSp>
      <p:cxnSp>
        <p:nvCxnSpPr>
          <p:cNvPr id="39" name="直接连接符 38"/>
          <p:cNvCxnSpPr>
            <a:stCxn id="35" idx="3"/>
            <a:endCxn id="12" idx="1"/>
          </p:cNvCxnSpPr>
          <p:nvPr/>
        </p:nvCxnSpPr>
        <p:spPr>
          <a:xfrm>
            <a:off x="3171188" y="4407933"/>
            <a:ext cx="755475" cy="944026"/>
          </a:xfrm>
          <a:prstGeom prst="line">
            <a:avLst/>
          </a:prstGeom>
          <a:noFill/>
          <a:ln w="19050" cap="flat" cmpd="sng" algn="ctr">
            <a:solidFill>
              <a:srgbClr val="00B050"/>
            </a:solidFill>
            <a:prstDash val="solid"/>
          </a:ln>
          <a:effectLst/>
        </p:spPr>
      </p:cxnSp>
      <p:cxnSp>
        <p:nvCxnSpPr>
          <p:cNvPr id="40" name="直接连接符 39"/>
          <p:cNvCxnSpPr>
            <a:stCxn id="35" idx="3"/>
            <a:endCxn id="11" idx="1"/>
          </p:cNvCxnSpPr>
          <p:nvPr/>
        </p:nvCxnSpPr>
        <p:spPr>
          <a:xfrm>
            <a:off x="3171188" y="4407933"/>
            <a:ext cx="755475" cy="1770605"/>
          </a:xfrm>
          <a:prstGeom prst="line">
            <a:avLst/>
          </a:prstGeom>
          <a:noFill/>
          <a:ln w="19050" cap="flat" cmpd="sng" algn="ctr">
            <a:solidFill>
              <a:srgbClr val="00B050"/>
            </a:solidFill>
            <a:prstDash val="solid"/>
          </a:ln>
          <a:effectLst/>
        </p:spPr>
      </p:cxnSp>
      <p:sp>
        <p:nvSpPr>
          <p:cNvPr id="41" name="矩形 40"/>
          <p:cNvSpPr/>
          <p:nvPr/>
        </p:nvSpPr>
        <p:spPr>
          <a:xfrm>
            <a:off x="1479580" y="4802250"/>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生产过程调度</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cxnSp>
        <p:nvCxnSpPr>
          <p:cNvPr id="42" name="直接连接符 41"/>
          <p:cNvCxnSpPr>
            <a:stCxn id="41" idx="3"/>
            <a:endCxn id="12" idx="1"/>
          </p:cNvCxnSpPr>
          <p:nvPr/>
        </p:nvCxnSpPr>
        <p:spPr>
          <a:xfrm>
            <a:off x="3171188" y="4997445"/>
            <a:ext cx="755475" cy="354248"/>
          </a:xfrm>
          <a:prstGeom prst="line">
            <a:avLst/>
          </a:prstGeom>
          <a:noFill/>
          <a:ln w="19050" cap="flat" cmpd="sng" algn="ctr">
            <a:solidFill>
              <a:srgbClr val="00B050"/>
            </a:solidFill>
            <a:prstDash val="solid"/>
          </a:ln>
          <a:effectLst/>
        </p:spPr>
      </p:cxnSp>
      <p:cxnSp>
        <p:nvCxnSpPr>
          <p:cNvPr id="43" name="直接连接符 42"/>
          <p:cNvCxnSpPr>
            <a:stCxn id="41" idx="3"/>
            <a:endCxn id="10" idx="1"/>
          </p:cNvCxnSpPr>
          <p:nvPr/>
        </p:nvCxnSpPr>
        <p:spPr>
          <a:xfrm flipV="1">
            <a:off x="3171188" y="4525749"/>
            <a:ext cx="755475" cy="471696"/>
          </a:xfrm>
          <a:prstGeom prst="line">
            <a:avLst/>
          </a:prstGeom>
          <a:noFill/>
          <a:ln w="19050" cap="flat" cmpd="sng" algn="ctr">
            <a:solidFill>
              <a:srgbClr val="00B050"/>
            </a:solidFill>
            <a:prstDash val="solid"/>
          </a:ln>
          <a:effectLst/>
        </p:spPr>
      </p:cxnSp>
      <p:sp>
        <p:nvSpPr>
          <p:cNvPr id="44" name="矩形 43"/>
          <p:cNvSpPr/>
          <p:nvPr/>
        </p:nvSpPr>
        <p:spPr>
          <a:xfrm>
            <a:off x="1479580" y="5392397"/>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自动数据采集</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cxnSp>
        <p:nvCxnSpPr>
          <p:cNvPr id="45" name="直接连接符 44"/>
          <p:cNvCxnSpPr>
            <a:stCxn id="44" idx="3"/>
            <a:endCxn id="10" idx="1"/>
          </p:cNvCxnSpPr>
          <p:nvPr/>
        </p:nvCxnSpPr>
        <p:spPr>
          <a:xfrm flipV="1">
            <a:off x="3171188" y="4526118"/>
            <a:ext cx="755475" cy="1062109"/>
          </a:xfrm>
          <a:prstGeom prst="line">
            <a:avLst/>
          </a:prstGeom>
          <a:noFill/>
          <a:ln w="19050" cap="flat" cmpd="sng" algn="ctr">
            <a:solidFill>
              <a:srgbClr val="00B050"/>
            </a:solidFill>
            <a:prstDash val="solid"/>
          </a:ln>
          <a:effectLst/>
        </p:spPr>
      </p:cxnSp>
      <p:cxnSp>
        <p:nvCxnSpPr>
          <p:cNvPr id="46" name="直接连接符 45"/>
          <p:cNvCxnSpPr>
            <a:stCxn id="44" idx="3"/>
            <a:endCxn id="12" idx="1"/>
          </p:cNvCxnSpPr>
          <p:nvPr/>
        </p:nvCxnSpPr>
        <p:spPr>
          <a:xfrm flipV="1">
            <a:off x="3171188" y="5352062"/>
            <a:ext cx="755475" cy="236165"/>
          </a:xfrm>
          <a:prstGeom prst="line">
            <a:avLst/>
          </a:prstGeom>
          <a:noFill/>
          <a:ln w="19050" cap="flat" cmpd="sng" algn="ctr">
            <a:solidFill>
              <a:srgbClr val="00B050"/>
            </a:solidFill>
            <a:prstDash val="solid"/>
          </a:ln>
          <a:effectLst/>
        </p:spPr>
      </p:cxnSp>
      <p:sp>
        <p:nvSpPr>
          <p:cNvPr id="47" name="矩形 46"/>
          <p:cNvSpPr/>
          <p:nvPr/>
        </p:nvSpPr>
        <p:spPr>
          <a:xfrm>
            <a:off x="1479580" y="5982545"/>
            <a:ext cx="1691608" cy="359917"/>
          </a:xfrm>
          <a:prstGeom prst="rect">
            <a:avLst/>
          </a:prstGeom>
          <a:solidFill>
            <a:schemeClr val="bg2">
              <a:lumMod val="25000"/>
            </a:schemeClr>
          </a:solidFill>
          <a:ln w="19050" cap="flat" cmpd="sng" algn="ctr">
            <a:solidFill>
              <a:srgbClr val="00B05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设备监控与管理</a:t>
            </a:r>
            <a:endParaRPr kumimoji="0" lang="zh-CN" altLang="en-US"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cxnSp>
        <p:nvCxnSpPr>
          <p:cNvPr id="48" name="直接连接符 47"/>
          <p:cNvCxnSpPr>
            <a:stCxn id="47" idx="3"/>
            <a:endCxn id="11" idx="1"/>
          </p:cNvCxnSpPr>
          <p:nvPr/>
        </p:nvCxnSpPr>
        <p:spPr>
          <a:xfrm>
            <a:off x="3171188" y="6178374"/>
            <a:ext cx="755475" cy="0"/>
          </a:xfrm>
          <a:prstGeom prst="line">
            <a:avLst/>
          </a:prstGeom>
          <a:noFill/>
          <a:ln w="19050" cap="flat" cmpd="sng" algn="ctr">
            <a:solidFill>
              <a:srgbClr val="00B050"/>
            </a:solidFill>
            <a:prstDash val="solid"/>
          </a:ln>
          <a:effectLst/>
        </p:spPr>
      </p:cxnSp>
      <p:cxnSp>
        <p:nvCxnSpPr>
          <p:cNvPr id="49" name="直接连接符 48"/>
          <p:cNvCxnSpPr>
            <a:stCxn id="47" idx="3"/>
            <a:endCxn id="10" idx="1"/>
          </p:cNvCxnSpPr>
          <p:nvPr/>
        </p:nvCxnSpPr>
        <p:spPr>
          <a:xfrm flipV="1">
            <a:off x="3171188" y="4525853"/>
            <a:ext cx="755475" cy="1652522"/>
          </a:xfrm>
          <a:prstGeom prst="line">
            <a:avLst/>
          </a:prstGeom>
          <a:noFill/>
          <a:ln w="19050" cap="flat" cmpd="sng" algn="ctr">
            <a:solidFill>
              <a:srgbClr val="00B050"/>
            </a:solidFill>
            <a:prstDash val="solid"/>
          </a:ln>
          <a:effectLst/>
        </p:spPr>
      </p:cxnSp>
      <p:cxnSp>
        <p:nvCxnSpPr>
          <p:cNvPr id="50" name="直接连接符 49"/>
          <p:cNvCxnSpPr>
            <a:stCxn id="47" idx="3"/>
            <a:endCxn id="12" idx="1"/>
          </p:cNvCxnSpPr>
          <p:nvPr/>
        </p:nvCxnSpPr>
        <p:spPr>
          <a:xfrm flipV="1">
            <a:off x="3171188" y="5351796"/>
            <a:ext cx="755475" cy="826579"/>
          </a:xfrm>
          <a:prstGeom prst="line">
            <a:avLst/>
          </a:prstGeom>
          <a:noFill/>
          <a:ln w="19050" cap="flat" cmpd="sng" algn="ctr">
            <a:solidFill>
              <a:srgbClr val="00B050"/>
            </a:solidFill>
            <a:prstDash val="solid"/>
          </a:ln>
          <a:effectLst/>
        </p:spPr>
      </p:cxnSp>
      <p:cxnSp>
        <p:nvCxnSpPr>
          <p:cNvPr id="51" name="直接连接符 50"/>
          <p:cNvCxnSpPr>
            <a:stCxn id="47" idx="3"/>
            <a:endCxn id="4" idx="1"/>
          </p:cNvCxnSpPr>
          <p:nvPr/>
        </p:nvCxnSpPr>
        <p:spPr>
          <a:xfrm flipV="1">
            <a:off x="3171188" y="2873329"/>
            <a:ext cx="755475" cy="3305045"/>
          </a:xfrm>
          <a:prstGeom prst="line">
            <a:avLst/>
          </a:prstGeom>
          <a:noFill/>
          <a:ln w="19050" cap="flat" cmpd="sng" algn="ctr">
            <a:solidFill>
              <a:srgbClr val="00B050"/>
            </a:solidFill>
            <a:prstDash val="solid"/>
          </a:ln>
          <a:effectLst/>
        </p:spPr>
      </p:cxnSp>
      <p:cxnSp>
        <p:nvCxnSpPr>
          <p:cNvPr id="52" name="直接连接符 51"/>
          <p:cNvCxnSpPr>
            <a:stCxn id="24" idx="3"/>
            <a:endCxn id="4" idx="1"/>
          </p:cNvCxnSpPr>
          <p:nvPr/>
        </p:nvCxnSpPr>
        <p:spPr>
          <a:xfrm flipV="1">
            <a:off x="3171188" y="2873389"/>
            <a:ext cx="755475" cy="354248"/>
          </a:xfrm>
          <a:prstGeom prst="line">
            <a:avLst/>
          </a:prstGeom>
          <a:noFill/>
          <a:ln w="19050" cap="flat" cmpd="sng" algn="ctr">
            <a:solidFill>
              <a:srgbClr val="00B050"/>
            </a:solidFill>
            <a:prstDash val="solid"/>
          </a:ln>
          <a:effectLst/>
        </p:spPr>
      </p:cxnSp>
      <p:cxnSp>
        <p:nvCxnSpPr>
          <p:cNvPr id="53" name="直接连接符 52"/>
          <p:cNvCxnSpPr>
            <a:stCxn id="24" idx="3"/>
            <a:endCxn id="10" idx="1"/>
          </p:cNvCxnSpPr>
          <p:nvPr/>
        </p:nvCxnSpPr>
        <p:spPr>
          <a:xfrm>
            <a:off x="3171188" y="3227638"/>
            <a:ext cx="755475" cy="1298274"/>
          </a:xfrm>
          <a:prstGeom prst="line">
            <a:avLst/>
          </a:prstGeom>
          <a:noFill/>
          <a:ln w="19050" cap="flat" cmpd="sng" algn="ctr">
            <a:solidFill>
              <a:srgbClr val="00B050"/>
            </a:solidFill>
            <a:prstDash val="solid"/>
          </a:ln>
          <a:effectLst/>
        </p:spPr>
      </p:cxnSp>
      <p:cxnSp>
        <p:nvCxnSpPr>
          <p:cNvPr id="54" name="直接连接符 53"/>
          <p:cNvCxnSpPr>
            <a:stCxn id="24" idx="3"/>
            <a:endCxn id="11" idx="1"/>
          </p:cNvCxnSpPr>
          <p:nvPr/>
        </p:nvCxnSpPr>
        <p:spPr>
          <a:xfrm>
            <a:off x="3171188" y="3227637"/>
            <a:ext cx="755475" cy="2950797"/>
          </a:xfrm>
          <a:prstGeom prst="line">
            <a:avLst/>
          </a:prstGeom>
          <a:noFill/>
          <a:ln w="19050" cap="flat" cmpd="sng" algn="ctr">
            <a:solidFill>
              <a:srgbClr val="00B050"/>
            </a:solidFill>
            <a:prstDash val="solid"/>
          </a:ln>
          <a:effectLst/>
        </p:spPr>
      </p:cxnSp>
      <p:cxnSp>
        <p:nvCxnSpPr>
          <p:cNvPr id="55" name="直接连接符 54"/>
          <p:cNvCxnSpPr>
            <a:stCxn id="24" idx="3"/>
            <a:endCxn id="12" idx="1"/>
          </p:cNvCxnSpPr>
          <p:nvPr/>
        </p:nvCxnSpPr>
        <p:spPr>
          <a:xfrm>
            <a:off x="3171188" y="3227638"/>
            <a:ext cx="755475" cy="2124218"/>
          </a:xfrm>
          <a:prstGeom prst="line">
            <a:avLst/>
          </a:prstGeom>
          <a:noFill/>
          <a:ln w="19050" cap="flat" cmpd="sng" algn="ctr">
            <a:solidFill>
              <a:srgbClr val="00B050"/>
            </a:solidFill>
            <a:prstDash val="solid"/>
          </a:ln>
          <a:effectLst/>
        </p:spPr>
      </p:cxnSp>
      <p:cxnSp>
        <p:nvCxnSpPr>
          <p:cNvPr id="56" name="直接连接符 55"/>
          <p:cNvCxnSpPr>
            <a:stCxn id="6" idx="3"/>
          </p:cNvCxnSpPr>
          <p:nvPr/>
        </p:nvCxnSpPr>
        <p:spPr>
          <a:xfrm>
            <a:off x="7706434" y="2046709"/>
            <a:ext cx="432116" cy="2063585"/>
          </a:xfrm>
          <a:prstGeom prst="line">
            <a:avLst/>
          </a:prstGeom>
          <a:noFill/>
          <a:ln w="19050" cap="flat" cmpd="sng" algn="ctr">
            <a:solidFill>
              <a:srgbClr val="00B050"/>
            </a:solidFill>
            <a:prstDash val="solid"/>
          </a:ln>
          <a:effectLst/>
        </p:spPr>
      </p:cxnSp>
      <p:cxnSp>
        <p:nvCxnSpPr>
          <p:cNvPr id="57" name="直接连接符 56"/>
          <p:cNvCxnSpPr>
            <a:stCxn id="7" idx="3"/>
          </p:cNvCxnSpPr>
          <p:nvPr/>
        </p:nvCxnSpPr>
        <p:spPr>
          <a:xfrm flipV="1">
            <a:off x="7706434" y="4110928"/>
            <a:ext cx="432116" cy="1931"/>
          </a:xfrm>
          <a:prstGeom prst="line">
            <a:avLst/>
          </a:prstGeom>
          <a:noFill/>
          <a:ln w="19050" cap="flat" cmpd="sng" algn="ctr">
            <a:solidFill>
              <a:srgbClr val="00B050"/>
            </a:solidFill>
            <a:prstDash val="solid"/>
          </a:ln>
          <a:effectLst/>
        </p:spPr>
      </p:cxnSp>
      <p:cxnSp>
        <p:nvCxnSpPr>
          <p:cNvPr id="58" name="直接连接符 57"/>
          <p:cNvCxnSpPr>
            <a:stCxn id="8" idx="3"/>
          </p:cNvCxnSpPr>
          <p:nvPr/>
        </p:nvCxnSpPr>
        <p:spPr>
          <a:xfrm flipV="1">
            <a:off x="7706434" y="4110929"/>
            <a:ext cx="432116" cy="2067446"/>
          </a:xfrm>
          <a:prstGeom prst="line">
            <a:avLst/>
          </a:prstGeom>
          <a:noFill/>
          <a:ln w="19050" cap="flat" cmpd="sng" algn="ctr">
            <a:solidFill>
              <a:srgbClr val="00B050"/>
            </a:solidFill>
            <a:prstDash val="solid"/>
          </a:ln>
          <a:effectLst/>
        </p:spPr>
      </p:cxnSp>
      <p:cxnSp>
        <p:nvCxnSpPr>
          <p:cNvPr id="59" name="直接连接符 58"/>
          <p:cNvCxnSpPr>
            <a:stCxn id="23" idx="3"/>
            <a:endCxn id="12" idx="1"/>
          </p:cNvCxnSpPr>
          <p:nvPr/>
        </p:nvCxnSpPr>
        <p:spPr>
          <a:xfrm>
            <a:off x="3171188" y="2637490"/>
            <a:ext cx="755475" cy="2714632"/>
          </a:xfrm>
          <a:prstGeom prst="line">
            <a:avLst/>
          </a:prstGeom>
          <a:noFill/>
          <a:ln w="19050" cap="flat" cmpd="sng" algn="ctr">
            <a:solidFill>
              <a:srgbClr val="00B050"/>
            </a:solidFill>
            <a:prstDash val="solid"/>
          </a:ln>
          <a:effectLst/>
        </p:spPr>
      </p:cxnSp>
      <p:grpSp>
        <p:nvGrpSpPr>
          <p:cNvPr id="60" name="组合 59"/>
          <p:cNvGrpSpPr/>
          <p:nvPr/>
        </p:nvGrpSpPr>
        <p:grpSpPr>
          <a:xfrm>
            <a:off x="1394527" y="1125374"/>
            <a:ext cx="1956412" cy="433979"/>
            <a:chOff x="2337" y="0"/>
            <a:chExt cx="2847459" cy="230327"/>
          </a:xfrm>
          <a:solidFill>
            <a:schemeClr val="bg2">
              <a:lumMod val="25000"/>
            </a:schemeClr>
          </a:solidFill>
        </p:grpSpPr>
        <p:sp>
          <p:nvSpPr>
            <p:cNvPr id="61" name="燕尾形 60"/>
            <p:cNvSpPr/>
            <p:nvPr/>
          </p:nvSpPr>
          <p:spPr>
            <a:xfrm>
              <a:off x="2337" y="0"/>
              <a:ext cx="2847459" cy="230327"/>
            </a:xfrm>
            <a:prstGeom prst="chevron">
              <a:avLst/>
            </a:prstGeom>
            <a:grpFill/>
            <a:ln w="25400" cap="flat" cmpd="sng" algn="ctr">
              <a:solidFill>
                <a:sysClr val="window" lastClr="FFFFFF">
                  <a:hueOff val="0"/>
                  <a:satOff val="0"/>
                  <a:lumOff val="0"/>
                  <a:alphaOff val="0"/>
                </a:sysClr>
              </a:solidFill>
              <a:prstDash val="solid"/>
            </a:ln>
            <a:effectLst/>
          </p:spPr>
          <p:txBody>
            <a:bodyPr/>
            <a:lstStyle/>
            <a:p>
              <a:endParaRPr lang="zh-CN" altLang="en-US"/>
            </a:p>
          </p:txBody>
        </p:sp>
        <p:sp>
          <p:nvSpPr>
            <p:cNvPr id="62" name="燕尾形 4"/>
            <p:cNvSpPr/>
            <p:nvPr/>
          </p:nvSpPr>
          <p:spPr>
            <a:xfrm>
              <a:off x="117501" y="0"/>
              <a:ext cx="2732295" cy="230327"/>
            </a:xfrm>
            <a:prstGeom prst="rect">
              <a:avLst/>
            </a:prstGeom>
            <a:noFill/>
            <a:ln>
              <a:noFill/>
            </a:ln>
            <a:effectLst/>
          </p:spPr>
          <p:txBody>
            <a:bodyPr spcFirstLastPara="0" vert="horz" wrap="square" lIns="59994" tIns="19998" rIns="19998" bIns="19998" numCol="1" spcCol="1270" anchor="ctr" anchorCtr="0">
              <a:noAutofit/>
            </a:bodyPr>
            <a:lstStyle/>
            <a:p>
              <a:pPr marL="0" marR="0" lvl="0" indent="0" algn="ctr" defTabSz="666750" rtl="0" eaLnBrk="1" fontAlgn="base" latinLnBrk="0" hangingPunct="1">
                <a:lnSpc>
                  <a:spcPct val="90000"/>
                </a:lnSpc>
                <a:spcBef>
                  <a:spcPct val="0"/>
                </a:spcBef>
                <a:spcAft>
                  <a:spcPct val="3500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模块</a:t>
              </a:r>
              <a:endParaRPr kumimoji="0" lang="zh-CN" altLang="en-US" sz="1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63" name="组合 62"/>
          <p:cNvGrpSpPr/>
          <p:nvPr/>
        </p:nvGrpSpPr>
        <p:grpSpPr>
          <a:xfrm>
            <a:off x="3171188" y="1125374"/>
            <a:ext cx="2843639" cy="433979"/>
            <a:chOff x="2565050" y="0"/>
            <a:chExt cx="2847460" cy="255318"/>
          </a:xfrm>
          <a:solidFill>
            <a:schemeClr val="tx1"/>
          </a:solidFill>
        </p:grpSpPr>
        <p:sp>
          <p:nvSpPr>
            <p:cNvPr id="64" name="燕尾形 63"/>
            <p:cNvSpPr/>
            <p:nvPr/>
          </p:nvSpPr>
          <p:spPr>
            <a:xfrm>
              <a:off x="2565050" y="0"/>
              <a:ext cx="2847460" cy="255318"/>
            </a:xfrm>
            <a:prstGeom prst="chevron">
              <a:avLst/>
            </a:prstGeom>
            <a:grpFill/>
            <a:ln w="25400" cap="flat" cmpd="sng" algn="ctr">
              <a:solidFill>
                <a:sysClr val="window" lastClr="FFFFFF">
                  <a:hueOff val="0"/>
                  <a:satOff val="0"/>
                  <a:lumOff val="0"/>
                  <a:alphaOff val="0"/>
                </a:sysClr>
              </a:solidFill>
              <a:prstDash val="solid"/>
            </a:ln>
            <a:effectLst/>
          </p:spPr>
          <p:txBody>
            <a:bodyPr/>
            <a:lstStyle/>
            <a:p>
              <a:endParaRPr lang="zh-CN" altLang="en-US"/>
            </a:p>
          </p:txBody>
        </p:sp>
        <p:sp>
          <p:nvSpPr>
            <p:cNvPr id="65" name="燕尾形 6"/>
            <p:cNvSpPr/>
            <p:nvPr/>
          </p:nvSpPr>
          <p:spPr>
            <a:xfrm>
              <a:off x="2680215" y="0"/>
              <a:ext cx="2617132" cy="230327"/>
            </a:xfrm>
            <a:prstGeom prst="rect">
              <a:avLst/>
            </a:prstGeom>
            <a:noFill/>
            <a:ln>
              <a:noFill/>
            </a:ln>
            <a:effectLst/>
          </p:spPr>
          <p:txBody>
            <a:bodyPr spcFirstLastPara="0" vert="horz" wrap="square" lIns="59994" tIns="19998" rIns="19998" bIns="19998" numCol="1" spcCol="1270" anchor="ctr" anchorCtr="0">
              <a:noAutofit/>
            </a:bodyPr>
            <a:lstStyle/>
            <a:p>
              <a:pPr marL="0" marR="0" lvl="0" indent="0" algn="ctr" defTabSz="666750" rtl="0" eaLnBrk="1" fontAlgn="base" latinLnBrk="0" hangingPunct="1">
                <a:lnSpc>
                  <a:spcPct val="90000"/>
                </a:lnSpc>
                <a:spcBef>
                  <a:spcPct val="0"/>
                </a:spcBef>
                <a:spcAft>
                  <a:spcPct val="3500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途径</a:t>
              </a:r>
              <a:endParaRPr kumimoji="0" lang="zh-CN" altLang="en-US" sz="1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66" name="组合 65"/>
          <p:cNvGrpSpPr/>
          <p:nvPr/>
        </p:nvGrpSpPr>
        <p:grpSpPr>
          <a:xfrm>
            <a:off x="5893831" y="1143439"/>
            <a:ext cx="3936328" cy="459055"/>
            <a:chOff x="5127764" y="0"/>
            <a:chExt cx="3022975" cy="230327"/>
          </a:xfrm>
          <a:solidFill>
            <a:srgbClr val="FFC000"/>
          </a:solidFill>
        </p:grpSpPr>
        <p:sp>
          <p:nvSpPr>
            <p:cNvPr id="67" name="燕尾形 66"/>
            <p:cNvSpPr/>
            <p:nvPr/>
          </p:nvSpPr>
          <p:spPr>
            <a:xfrm>
              <a:off x="5127764" y="0"/>
              <a:ext cx="3022975" cy="230327"/>
            </a:xfrm>
            <a:prstGeom prst="chevron">
              <a:avLst/>
            </a:prstGeom>
            <a:grpFill/>
            <a:ln w="25400" cap="flat" cmpd="sng" algn="ctr">
              <a:solidFill>
                <a:sysClr val="window" lastClr="FFFFFF">
                  <a:hueOff val="0"/>
                  <a:satOff val="0"/>
                  <a:lumOff val="0"/>
                  <a:alphaOff val="0"/>
                </a:sysClr>
              </a:solidFill>
              <a:prstDash val="solid"/>
            </a:ln>
            <a:effectLst/>
          </p:spPr>
          <p:txBody>
            <a:bodyPr/>
            <a:lstStyle/>
            <a:p>
              <a:endParaRPr lang="zh-CN" altLang="en-US"/>
            </a:p>
          </p:txBody>
        </p:sp>
        <p:sp>
          <p:nvSpPr>
            <p:cNvPr id="68" name="燕尾形 8"/>
            <p:cNvSpPr/>
            <p:nvPr/>
          </p:nvSpPr>
          <p:spPr>
            <a:xfrm>
              <a:off x="5408304" y="0"/>
              <a:ext cx="1898991" cy="230327"/>
            </a:xfrm>
            <a:prstGeom prst="rect">
              <a:avLst/>
            </a:prstGeom>
            <a:noFill/>
            <a:ln>
              <a:noFill/>
            </a:ln>
            <a:effectLst/>
          </p:spPr>
          <p:txBody>
            <a:bodyPr spcFirstLastPara="0" vert="horz" wrap="square" lIns="59994" tIns="19998" rIns="19998" bIns="19998" numCol="1" spcCol="1270" anchor="ctr" anchorCtr="0">
              <a:noAutofit/>
            </a:bodyPr>
            <a:lstStyle/>
            <a:p>
              <a:pPr marL="0" marR="0" lvl="0" indent="0" algn="ctr" defTabSz="666750" rtl="0" eaLnBrk="1" fontAlgn="base" latinLnBrk="0" hangingPunct="1">
                <a:lnSpc>
                  <a:spcPct val="90000"/>
                </a:lnSpc>
                <a:spcBef>
                  <a:spcPct val="0"/>
                </a:spcBef>
                <a:spcAft>
                  <a:spcPct val="3500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效果</a:t>
              </a:r>
              <a:endParaRPr kumimoji="0" lang="zh-CN" altLang="en-US" sz="1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pic>
        <p:nvPicPr>
          <p:cNvPr id="69" name="图片 68"/>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EA0A1EB-3B00-4793-8DD2-9587FD0EBF75}" type="slidenum">
              <a:rPr kumimoji="0" lang="zh-CN" altLang="en-US" sz="1200" b="0" i="0" u="none" strike="noStrike" kern="1200" cap="none" spc="0" normalizeH="0" baseline="0" noProof="0" smtClean="0">
                <a:ln>
                  <a:noFill/>
                </a:ln>
                <a:solidFill>
                  <a:srgbClr val="0C7F5F">
                    <a:tint val="75000"/>
                  </a:srgbClr>
                </a:solidFill>
                <a:effectLst/>
                <a:uLnTx/>
                <a:uFillTx/>
                <a:latin typeface="Arial" panose="020B0604020202020204"/>
                <a:ea typeface="微软雅黑" panose="020B0503020204020204" charset="-122"/>
                <a:cs typeface="+mn-cs"/>
              </a:rPr>
            </a:fld>
            <a:endParaRPr kumimoji="0" lang="zh-CN" altLang="en-US" sz="1200" b="0" i="0" u="none" strike="noStrike" kern="1200" cap="none" spc="0" normalizeH="0" baseline="0" noProof="0">
              <a:ln>
                <a:noFill/>
              </a:ln>
              <a:solidFill>
                <a:srgbClr val="0C7F5F">
                  <a:tint val="75000"/>
                </a:srgbClr>
              </a:solidFill>
              <a:effectLst/>
              <a:uLnTx/>
              <a:uFillTx/>
              <a:latin typeface="Arial" panose="020B0604020202020204"/>
              <a:ea typeface="微软雅黑" panose="020B0503020204020204" charset="-122"/>
              <a:cs typeface="+mn-cs"/>
            </a:endParaRPr>
          </a:p>
        </p:txBody>
      </p:sp>
      <p:pic>
        <p:nvPicPr>
          <p:cNvPr id="5" name="图片 4"/>
          <p:cNvPicPr>
            <a:picLocks noChangeAspect="1"/>
          </p:cNvPicPr>
          <p:nvPr/>
        </p:nvPicPr>
        <p:blipFill>
          <a:blip r:embed="rId1"/>
          <a:stretch>
            <a:fillRect/>
          </a:stretch>
        </p:blipFill>
        <p:spPr>
          <a:xfrm>
            <a:off x="8092032" y="4622408"/>
            <a:ext cx="4051300" cy="2235592"/>
          </a:xfrm>
          <a:prstGeom prst="rect">
            <a:avLst/>
          </a:prstGeom>
        </p:spPr>
      </p:pic>
      <p:pic>
        <p:nvPicPr>
          <p:cNvPr id="6" name="图片 5"/>
          <p:cNvPicPr>
            <a:picLocks noChangeAspect="1"/>
          </p:cNvPicPr>
          <p:nvPr/>
        </p:nvPicPr>
        <p:blipFill>
          <a:blip r:embed="rId2"/>
          <a:stretch>
            <a:fillRect/>
          </a:stretch>
        </p:blipFill>
        <p:spPr>
          <a:xfrm>
            <a:off x="8092032" y="0"/>
            <a:ext cx="4051300" cy="2397870"/>
          </a:xfrm>
          <a:prstGeom prst="rect">
            <a:avLst/>
          </a:prstGeom>
        </p:spPr>
      </p:pic>
      <p:pic>
        <p:nvPicPr>
          <p:cNvPr id="7" name="图片 6"/>
          <p:cNvPicPr>
            <a:picLocks noChangeAspect="1"/>
          </p:cNvPicPr>
          <p:nvPr/>
        </p:nvPicPr>
        <p:blipFill>
          <a:blip r:embed="rId3"/>
          <a:stretch>
            <a:fillRect/>
          </a:stretch>
        </p:blipFill>
        <p:spPr>
          <a:xfrm>
            <a:off x="8102600" y="2397870"/>
            <a:ext cx="4089400" cy="2224538"/>
          </a:xfrm>
          <a:prstGeom prst="rect">
            <a:avLst/>
          </a:prstGeom>
        </p:spPr>
      </p:pic>
      <p:sp>
        <p:nvSpPr>
          <p:cNvPr id="10" name="矩形 9"/>
          <p:cNvSpPr/>
          <p:nvPr/>
        </p:nvSpPr>
        <p:spPr>
          <a:xfrm>
            <a:off x="0" y="2397870"/>
            <a:ext cx="8092032" cy="22355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机床联网介绍</a:t>
            </a:r>
            <a:endParaRPr kumimoji="0" lang="zh-CN" altLang="en-US" sz="6000" b="1"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7" name="图片 16"/>
          <p:cNvPicPr>
            <a:picLocks noChangeAspect="1"/>
          </p:cNvPicPr>
          <p:nvPr/>
        </p:nvPicPr>
        <p:blipFill>
          <a:blip r:embed="rId4"/>
          <a:stretch>
            <a:fillRect/>
          </a:stretch>
        </p:blipFill>
        <p:spPr>
          <a:xfrm>
            <a:off x="9840595" y="44450"/>
            <a:ext cx="2351405" cy="8045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 </a:t>
            </a:r>
            <a:r>
              <a:rPr lang="zh-CN" altLang="en-US" dirty="0">
                <a:solidFill>
                  <a:schemeClr val="tx1"/>
                </a:solidFill>
              </a:rPr>
              <a:t>数控机床</a:t>
            </a:r>
            <a:endParaRPr lang="zh-CN" altLang="en-US" dirty="0">
              <a:solidFill>
                <a:schemeClr val="tx1"/>
              </a:solidFill>
            </a:endParaRPr>
          </a:p>
        </p:txBody>
      </p:sp>
      <p:pic>
        <p:nvPicPr>
          <p:cNvPr id="11" name="图片 10"/>
          <p:cNvPicPr>
            <a:picLocks noChangeAspect="1"/>
          </p:cNvPicPr>
          <p:nvPr/>
        </p:nvPicPr>
        <p:blipFill>
          <a:blip r:embed="rId1"/>
          <a:stretch>
            <a:fillRect/>
          </a:stretch>
        </p:blipFill>
        <p:spPr>
          <a:xfrm>
            <a:off x="7495503" y="1107583"/>
            <a:ext cx="3447439" cy="1867881"/>
          </a:xfrm>
          <a:prstGeom prst="rect">
            <a:avLst/>
          </a:prstGeom>
          <a:ln w="19050">
            <a:solidFill>
              <a:schemeClr val="bg2">
                <a:lumMod val="10000"/>
              </a:schemeClr>
            </a:solidFill>
          </a:ln>
        </p:spPr>
      </p:pic>
      <p:pic>
        <p:nvPicPr>
          <p:cNvPr id="13" name="图片 12"/>
          <p:cNvPicPr>
            <a:picLocks noChangeAspect="1"/>
          </p:cNvPicPr>
          <p:nvPr/>
        </p:nvPicPr>
        <p:blipFill>
          <a:blip r:embed="rId2"/>
          <a:stretch>
            <a:fillRect/>
          </a:stretch>
        </p:blipFill>
        <p:spPr>
          <a:xfrm>
            <a:off x="676929" y="3155553"/>
            <a:ext cx="3263839" cy="2594002"/>
          </a:xfrm>
          <a:prstGeom prst="rect">
            <a:avLst/>
          </a:prstGeom>
          <a:ln w="19050">
            <a:solidFill>
              <a:schemeClr val="bg2">
                <a:lumMod val="10000"/>
              </a:schemeClr>
            </a:solidFill>
          </a:ln>
        </p:spPr>
      </p:pic>
      <p:pic>
        <p:nvPicPr>
          <p:cNvPr id="14" name="图片 13"/>
          <p:cNvPicPr>
            <a:picLocks noChangeAspect="1"/>
          </p:cNvPicPr>
          <p:nvPr/>
        </p:nvPicPr>
        <p:blipFill>
          <a:blip r:embed="rId3"/>
          <a:stretch>
            <a:fillRect/>
          </a:stretch>
        </p:blipFill>
        <p:spPr>
          <a:xfrm>
            <a:off x="7495504" y="3155553"/>
            <a:ext cx="3447439" cy="2594002"/>
          </a:xfrm>
          <a:prstGeom prst="rect">
            <a:avLst/>
          </a:prstGeom>
          <a:ln w="19050">
            <a:solidFill>
              <a:schemeClr val="bg2">
                <a:lumMod val="10000"/>
              </a:schemeClr>
            </a:solidFill>
          </a:ln>
        </p:spPr>
      </p:pic>
      <p:pic>
        <p:nvPicPr>
          <p:cNvPr id="15" name="图片 14"/>
          <p:cNvPicPr>
            <a:picLocks noChangeAspect="1"/>
          </p:cNvPicPr>
          <p:nvPr/>
        </p:nvPicPr>
        <p:blipFill>
          <a:blip r:embed="rId4"/>
          <a:stretch>
            <a:fillRect/>
          </a:stretch>
        </p:blipFill>
        <p:spPr>
          <a:xfrm>
            <a:off x="3992283" y="3155553"/>
            <a:ext cx="3451706" cy="2594002"/>
          </a:xfrm>
          <a:prstGeom prst="rect">
            <a:avLst/>
          </a:prstGeom>
          <a:ln w="19050">
            <a:solidFill>
              <a:schemeClr val="bg2">
                <a:lumMod val="10000"/>
              </a:schemeClr>
            </a:solidFill>
          </a:ln>
        </p:spPr>
      </p:pic>
      <p:sp>
        <p:nvSpPr>
          <p:cNvPr id="12" name="Rectangle 5"/>
          <p:cNvSpPr txBox="1">
            <a:spLocks noChangeArrowheads="1"/>
          </p:cNvSpPr>
          <p:nvPr/>
        </p:nvSpPr>
        <p:spPr bwMode="auto">
          <a:xfrm>
            <a:off x="676929" y="1107583"/>
            <a:ext cx="6767060" cy="1867882"/>
          </a:xfrm>
          <a:prstGeom prst="rect">
            <a:avLst/>
          </a:prstGeom>
          <a:noFill/>
          <a:ln w="9525">
            <a:solidFill>
              <a:schemeClr val="tx1"/>
            </a:solidFill>
            <a:prstDash val="dash"/>
            <a:miter lim="800000"/>
          </a:ln>
        </p:spPr>
        <p:txBody>
          <a:bodyPr lIns="108000" tIns="0" rIns="72000" bIns="0" anchor="ctr"/>
          <a:lstStyle>
            <a:defPPr>
              <a:defRPr lang="zh-CN"/>
            </a:defPPr>
            <a:lvl1pPr>
              <a:lnSpc>
                <a:spcPct val="150000"/>
              </a:lnSpc>
              <a:defRPr sz="1600" b="1">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50000"/>
              </a:lnSpc>
              <a:spcBef>
                <a:spcPct val="20000"/>
              </a:spcBef>
              <a:spcAft>
                <a:spcPts val="0"/>
              </a:spcAft>
              <a:buClr>
                <a:srgbClr val="003399"/>
              </a:buClr>
              <a:buSzPct val="80000"/>
              <a:buFontTx/>
              <a:buNone/>
              <a:defRPr/>
            </a:pPr>
            <a:r>
              <a:rPr kumimoji="0" lang="zh-CN" altLang="en-US"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数控机床介绍：</a:t>
            </a:r>
            <a:endParaRPr kumimoji="0" lang="en-US" altLang="zh-CN"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数控系统控制，以</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G</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代码为执行指令的自动化机床；</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中高端金属加工技术领域应用最为广泛的机械设备；</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军工、航天、装备制造企业的关键设备，重要资产。</a:t>
            </a:r>
            <a:endPar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pic>
        <p:nvPicPr>
          <p:cNvPr id="17" name="图片 16"/>
          <p:cNvPicPr>
            <a:picLocks noChangeAspect="1"/>
          </p:cNvPicPr>
          <p:nvPr/>
        </p:nvPicPr>
        <p:blipFill>
          <a:blip r:embed="rId5"/>
          <a:stretch>
            <a:fillRect/>
          </a:stretch>
        </p:blipFill>
        <p:spPr>
          <a:xfrm>
            <a:off x="9840595" y="44450"/>
            <a:ext cx="2351405" cy="8045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 </a:t>
            </a:r>
            <a:r>
              <a:rPr lang="zh-CN" altLang="en-US" dirty="0">
                <a:solidFill>
                  <a:schemeClr val="tx1"/>
                </a:solidFill>
              </a:rPr>
              <a:t>数控系统</a:t>
            </a:r>
            <a:endParaRPr lang="zh-CN" altLang="en-US" dirty="0">
              <a:solidFill>
                <a:schemeClr val="tx1"/>
              </a:solidFill>
            </a:endParaRPr>
          </a:p>
        </p:txBody>
      </p:sp>
      <p:sp>
        <p:nvSpPr>
          <p:cNvPr id="18" name="Rectangle 3"/>
          <p:cNvSpPr>
            <a:spLocks noChangeArrowheads="1"/>
          </p:cNvSpPr>
          <p:nvPr/>
        </p:nvSpPr>
        <p:spPr bwMode="auto">
          <a:xfrm>
            <a:off x="759019" y="4739577"/>
            <a:ext cx="10613026" cy="1661224"/>
          </a:xfrm>
          <a:prstGeom prst="rect">
            <a:avLst/>
          </a:prstGeom>
          <a:noFill/>
          <a:ln w="9525">
            <a:solidFill>
              <a:schemeClr val="tx1"/>
            </a:solidFill>
            <a:prstDash val="dash"/>
            <a:miter lim="800000"/>
          </a:ln>
          <a:extLst>
            <a:ext uri="{909E8E84-426E-40DD-AFC4-6F175D3DCCD1}">
              <a14:hiddenFill xmlns:a14="http://schemas.microsoft.com/office/drawing/2010/main">
                <a:solidFill>
                  <a:srgbClr val="FFFFFF"/>
                </a:solidFill>
              </a14:hiddenFill>
            </a:ext>
          </a:extLst>
        </p:spPr>
        <p:txBody>
          <a:bodyPr lIns="108000" tIns="0" rIns="72000" bIns="0" anchor="t"/>
          <a:lstStyle/>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以微处理器为核心，以特定算法对</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G</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代码程序进行处理，将程序描述的线性轨迹换算为点位信息，并通过驱动装置将数字信号转化为模拟信号进行电机控制。</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70</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年代以继电器、晶体管等为主要硬件平台；</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90</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年代集成电路、微处理等为主要硬件平台</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近年逐步以工业</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PC</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为硬件平台。</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1"/>
          <a:stretch>
            <a:fillRect/>
          </a:stretch>
        </p:blipFill>
        <p:spPr>
          <a:xfrm>
            <a:off x="759019" y="1040016"/>
            <a:ext cx="10613026" cy="3596378"/>
          </a:xfrm>
          <a:prstGeom prst="rect">
            <a:avLst/>
          </a:prstGeom>
          <a:ln w="19050">
            <a:solidFill>
              <a:schemeClr val="bg2">
                <a:lumMod val="10000"/>
              </a:schemeClr>
            </a:solidFill>
          </a:ln>
        </p:spPr>
      </p:pic>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 </a:t>
            </a:r>
            <a:r>
              <a:rPr lang="zh-CN" altLang="en-US" dirty="0">
                <a:solidFill>
                  <a:schemeClr val="tx1"/>
                </a:solidFill>
              </a:rPr>
              <a:t>数控系统</a:t>
            </a:r>
            <a:endParaRPr lang="zh-CN" altLang="en-US" dirty="0">
              <a:solidFill>
                <a:schemeClr val="tx1"/>
              </a:solidFill>
            </a:endParaRPr>
          </a:p>
        </p:txBody>
      </p:sp>
      <p:sp>
        <p:nvSpPr>
          <p:cNvPr id="8" name="Rectangle 3"/>
          <p:cNvSpPr>
            <a:spLocks noChangeArrowheads="1"/>
          </p:cNvSpPr>
          <p:nvPr/>
        </p:nvSpPr>
        <p:spPr bwMode="auto">
          <a:xfrm>
            <a:off x="809658" y="1004388"/>
            <a:ext cx="10253294" cy="1650976"/>
          </a:xfrm>
          <a:prstGeom prst="rect">
            <a:avLst/>
          </a:prstGeom>
          <a:noFill/>
          <a:ln w="9525">
            <a:solidFill>
              <a:schemeClr val="tx1"/>
            </a:solidFill>
            <a:prstDash val="dash"/>
            <a:miter lim="800000"/>
          </a:ln>
          <a:extLst>
            <a:ext uri="{909E8E84-426E-40DD-AFC4-6F175D3DCCD1}">
              <a14:hiddenFill xmlns:a14="http://schemas.microsoft.com/office/drawing/2010/main">
                <a:solidFill>
                  <a:srgbClr val="FFFFFF"/>
                </a:solidFill>
              </a14:hiddenFill>
            </a:ext>
          </a:extLst>
        </p:spPr>
        <p:txBody>
          <a:bodyPr lIns="108000" tIns="0" rIns="72000" bIns="0" anchor="t"/>
          <a:lstStyle/>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当前国际主流数控系统：西门子、发那科、海德汉，占据国内中高端数控机床市场的</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80%</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。其他系统还有三菱、马扎克、发格等等。</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国内发展比较好的系统：华中、广数、凯恩帝，但系统的性能始终无法取得关键突破，主要还是应用在中低端数控机床市场。</a:t>
            </a:r>
            <a:endPar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pic>
        <p:nvPicPr>
          <p:cNvPr id="9" name="图片 8"/>
          <p:cNvPicPr>
            <a:picLocks noChangeAspect="1"/>
          </p:cNvPicPr>
          <p:nvPr/>
        </p:nvPicPr>
        <p:blipFill>
          <a:blip r:embed="rId1"/>
          <a:stretch>
            <a:fillRect/>
          </a:stretch>
        </p:blipFill>
        <p:spPr>
          <a:xfrm>
            <a:off x="809658" y="3543309"/>
            <a:ext cx="3368664" cy="2516021"/>
          </a:xfrm>
          <a:prstGeom prst="rect">
            <a:avLst/>
          </a:prstGeom>
          <a:ln w="19050">
            <a:solidFill>
              <a:schemeClr val="bg2">
                <a:lumMod val="10000"/>
              </a:schemeClr>
            </a:solidFill>
          </a:ln>
        </p:spPr>
      </p:pic>
      <p:pic>
        <p:nvPicPr>
          <p:cNvPr id="13" name="图片 12"/>
          <p:cNvPicPr>
            <a:picLocks noChangeAspect="1"/>
          </p:cNvPicPr>
          <p:nvPr/>
        </p:nvPicPr>
        <p:blipFill>
          <a:blip r:embed="rId2"/>
          <a:stretch>
            <a:fillRect/>
          </a:stretch>
        </p:blipFill>
        <p:spPr>
          <a:xfrm>
            <a:off x="4297810" y="2803892"/>
            <a:ext cx="3377998" cy="693922"/>
          </a:xfrm>
          <a:prstGeom prst="rect">
            <a:avLst/>
          </a:prstGeom>
          <a:ln w="19050">
            <a:solidFill>
              <a:schemeClr val="bg2">
                <a:lumMod val="10000"/>
              </a:schemeClr>
            </a:solidFill>
          </a:ln>
        </p:spPr>
      </p:pic>
      <p:pic>
        <p:nvPicPr>
          <p:cNvPr id="15" name="图片 14"/>
          <p:cNvPicPr>
            <a:picLocks noChangeAspect="1"/>
          </p:cNvPicPr>
          <p:nvPr/>
        </p:nvPicPr>
        <p:blipFill>
          <a:blip r:embed="rId3"/>
          <a:stretch>
            <a:fillRect/>
          </a:stretch>
        </p:blipFill>
        <p:spPr>
          <a:xfrm>
            <a:off x="4297810" y="3543310"/>
            <a:ext cx="3377998" cy="2516021"/>
          </a:xfrm>
          <a:prstGeom prst="rect">
            <a:avLst/>
          </a:prstGeom>
          <a:ln w="19050">
            <a:solidFill>
              <a:schemeClr val="bg2">
                <a:lumMod val="10000"/>
              </a:schemeClr>
            </a:solidFill>
          </a:ln>
        </p:spPr>
      </p:pic>
      <p:pic>
        <p:nvPicPr>
          <p:cNvPr id="16" name="图片 15"/>
          <p:cNvPicPr>
            <a:picLocks noChangeAspect="1"/>
          </p:cNvPicPr>
          <p:nvPr/>
        </p:nvPicPr>
        <p:blipFill>
          <a:blip r:embed="rId4"/>
          <a:stretch>
            <a:fillRect/>
          </a:stretch>
        </p:blipFill>
        <p:spPr>
          <a:xfrm>
            <a:off x="7795297" y="3543310"/>
            <a:ext cx="3267656" cy="2516021"/>
          </a:xfrm>
          <a:prstGeom prst="rect">
            <a:avLst/>
          </a:prstGeom>
          <a:ln w="19050">
            <a:solidFill>
              <a:schemeClr val="bg2">
                <a:lumMod val="10000"/>
              </a:schemeClr>
            </a:solidFill>
          </a:ln>
        </p:spPr>
      </p:pic>
      <p:pic>
        <p:nvPicPr>
          <p:cNvPr id="19" name="图片 18"/>
          <p:cNvPicPr>
            <a:picLocks noChangeAspect="1"/>
          </p:cNvPicPr>
          <p:nvPr/>
        </p:nvPicPr>
        <p:blipFill>
          <a:blip r:embed="rId5"/>
          <a:stretch>
            <a:fillRect/>
          </a:stretch>
        </p:blipFill>
        <p:spPr>
          <a:xfrm>
            <a:off x="7795296" y="2803893"/>
            <a:ext cx="3267656" cy="693922"/>
          </a:xfrm>
          <a:prstGeom prst="rect">
            <a:avLst/>
          </a:prstGeom>
          <a:ln w="19050">
            <a:solidFill>
              <a:schemeClr val="bg2">
                <a:lumMod val="10000"/>
              </a:schemeClr>
            </a:solidFill>
          </a:ln>
        </p:spPr>
      </p:pic>
      <p:pic>
        <p:nvPicPr>
          <p:cNvPr id="3" name="图片 2"/>
          <p:cNvPicPr>
            <a:picLocks noChangeAspect="1"/>
          </p:cNvPicPr>
          <p:nvPr/>
        </p:nvPicPr>
        <p:blipFill>
          <a:blip r:embed="rId6"/>
          <a:stretch>
            <a:fillRect/>
          </a:stretch>
        </p:blipFill>
        <p:spPr>
          <a:xfrm>
            <a:off x="809658" y="2803893"/>
            <a:ext cx="3368664" cy="693921"/>
          </a:xfrm>
          <a:prstGeom prst="rect">
            <a:avLst/>
          </a:prstGeom>
          <a:ln w="19050">
            <a:solidFill>
              <a:schemeClr val="bg2">
                <a:lumMod val="10000"/>
              </a:schemeClr>
            </a:solidFill>
          </a:ln>
        </p:spPr>
      </p:pic>
      <p:pic>
        <p:nvPicPr>
          <p:cNvPr id="17" name="图片 16"/>
          <p:cNvPicPr>
            <a:picLocks noChangeAspect="1"/>
          </p:cNvPicPr>
          <p:nvPr/>
        </p:nvPicPr>
        <p:blipFill>
          <a:blip r:embed="rId7"/>
          <a:stretch>
            <a:fillRect/>
          </a:stretch>
        </p:blipFill>
        <p:spPr>
          <a:xfrm>
            <a:off x="9840595" y="44450"/>
            <a:ext cx="2351405" cy="8045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V="1">
            <a:off x="676498" y="2166263"/>
            <a:ext cx="2554650" cy="3252936"/>
          </a:xfrm>
          <a:prstGeom prst="round2SameRect">
            <a:avLst>
              <a:gd name="adj1" fmla="val 7218"/>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3" name="标题 1"/>
          <p:cNvSpPr txBox="1"/>
          <p:nvPr/>
        </p:nvSpPr>
        <p:spPr>
          <a:xfrm flipV="1">
            <a:off x="3433716" y="2166263"/>
            <a:ext cx="2554650" cy="3252936"/>
          </a:xfrm>
          <a:prstGeom prst="round2SameRect">
            <a:avLst>
              <a:gd name="adj1" fmla="val 7218"/>
              <a:gd name="adj2" fmla="val 0"/>
            </a:avLst>
          </a:prstGeom>
          <a:solidFill>
            <a:schemeClr val="bg1"/>
          </a:solidFill>
          <a:ln w="12700" cap="sq">
            <a:solidFill>
              <a:schemeClr val="accent3"/>
            </a:solidFill>
            <a:miter/>
          </a:ln>
        </p:spPr>
        <p:txBody>
          <a:bodyPr vert="horz" wrap="square" lIns="91440" tIns="45720" rIns="91440" bIns="45720" rtlCol="0" anchor="ctr"/>
          <a:lstStyle/>
          <a:p>
            <a:pPr algn="ctr"/>
            <a:endParaRPr kumimoji="1" lang="zh-CN" altLang="en-US"/>
          </a:p>
        </p:txBody>
      </p:sp>
      <p:sp>
        <p:nvSpPr>
          <p:cNvPr id="4" name="标题 1"/>
          <p:cNvSpPr txBox="1"/>
          <p:nvPr/>
        </p:nvSpPr>
        <p:spPr>
          <a:xfrm flipV="1">
            <a:off x="725696" y="2106886"/>
            <a:ext cx="2456257" cy="3252936"/>
          </a:xfrm>
          <a:prstGeom prst="round2SameRect">
            <a:avLst>
              <a:gd name="adj1" fmla="val 7218"/>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5" name="标题 1"/>
          <p:cNvSpPr txBox="1"/>
          <p:nvPr/>
        </p:nvSpPr>
        <p:spPr>
          <a:xfrm flipV="1">
            <a:off x="3482913" y="2106887"/>
            <a:ext cx="2456257" cy="3252936"/>
          </a:xfrm>
          <a:prstGeom prst="round2SameRect">
            <a:avLst>
              <a:gd name="adj1" fmla="val 7218"/>
              <a:gd name="adj2" fmla="val 0"/>
            </a:avLst>
          </a:prstGeom>
          <a:solidFill>
            <a:schemeClr val="bg1"/>
          </a:solidFill>
          <a:ln w="12700" cap="sq">
            <a:solidFill>
              <a:schemeClr val="accent3"/>
            </a:solidFill>
            <a:miter/>
          </a:ln>
        </p:spPr>
        <p:txBody>
          <a:bodyPr vert="horz" wrap="square" lIns="91440" tIns="45720" rIns="91440" bIns="45720" rtlCol="0" anchor="ctr"/>
          <a:lstStyle/>
          <a:p>
            <a:pPr algn="ctr"/>
            <a:endParaRPr kumimoji="1" lang="zh-CN" altLang="en-US"/>
          </a:p>
        </p:txBody>
      </p:sp>
      <p:sp>
        <p:nvSpPr>
          <p:cNvPr id="6" name="标题 1"/>
          <p:cNvSpPr txBox="1"/>
          <p:nvPr/>
        </p:nvSpPr>
        <p:spPr>
          <a:xfrm rot="18900000">
            <a:off x="933239" y="1059139"/>
            <a:ext cx="2041169" cy="2005451"/>
          </a:xfrm>
          <a:custGeom>
            <a:avLst/>
            <a:gdLst>
              <a:gd name="connsiteX0" fmla="*/ 782166 w 5392751"/>
              <a:gd name="connsiteY0" fmla="*/ 50511 h 5392751"/>
              <a:gd name="connsiteX1" fmla="*/ 5342240 w 5392751"/>
              <a:gd name="connsiteY1" fmla="*/ 4610585 h 5392751"/>
              <a:gd name="connsiteX2" fmla="*/ 5342240 w 5392751"/>
              <a:gd name="connsiteY2" fmla="*/ 4854475 h 5392751"/>
              <a:gd name="connsiteX3" fmla="*/ 4854475 w 5392751"/>
              <a:gd name="connsiteY3" fmla="*/ 5342240 h 5392751"/>
              <a:gd name="connsiteX4" fmla="*/ 4610585 w 5392751"/>
              <a:gd name="connsiteY4" fmla="*/ 5342240 h 5392751"/>
              <a:gd name="connsiteX5" fmla="*/ 2517714 w 5392751"/>
              <a:gd name="connsiteY5" fmla="*/ 3249369 h 5392751"/>
              <a:gd name="connsiteX6" fmla="*/ 2227604 w 5392751"/>
              <a:gd name="connsiteY6" fmla="*/ 3249369 h 5392751"/>
              <a:gd name="connsiteX7" fmla="*/ 2143383 w 5392751"/>
              <a:gd name="connsiteY7" fmla="*/ 3165148 h 5392751"/>
              <a:gd name="connsiteX8" fmla="*/ 2143383 w 5392751"/>
              <a:gd name="connsiteY8" fmla="*/ 2875038 h 5392751"/>
              <a:gd name="connsiteX9" fmla="*/ 50511 w 5392751"/>
              <a:gd name="connsiteY9" fmla="*/ 782165 h 5392751"/>
              <a:gd name="connsiteX10" fmla="*/ 50511 w 5392751"/>
              <a:gd name="connsiteY10" fmla="*/ 538276 h 5392751"/>
              <a:gd name="connsiteX11" fmla="*/ 538276 w 5392751"/>
              <a:gd name="connsiteY11" fmla="*/ 50511 h 5392751"/>
              <a:gd name="connsiteX12" fmla="*/ 782166 w 5392751"/>
              <a:gd name="connsiteY12" fmla="*/ 50511 h 5392751"/>
            </a:gdLst>
            <a:ahLst/>
            <a:cxnLst/>
            <a:rect l="l" t="t" r="r" b="b"/>
            <a:pathLst>
              <a:path w="5392751" h="5392751">
                <a:moveTo>
                  <a:pt x="782166" y="50511"/>
                </a:moveTo>
                <a:lnTo>
                  <a:pt x="5342240" y="4610585"/>
                </a:lnTo>
                <a:cubicBezTo>
                  <a:pt x="5409588" y="4677933"/>
                  <a:pt x="5409588" y="4787126"/>
                  <a:pt x="5342240" y="4854475"/>
                </a:cubicBezTo>
                <a:lnTo>
                  <a:pt x="4854475" y="5342240"/>
                </a:lnTo>
                <a:cubicBezTo>
                  <a:pt x="4787126" y="5409588"/>
                  <a:pt x="4677934" y="5409588"/>
                  <a:pt x="4610585" y="5342240"/>
                </a:cubicBezTo>
                <a:lnTo>
                  <a:pt x="2517714" y="3249369"/>
                </a:lnTo>
                <a:lnTo>
                  <a:pt x="2227604" y="3249369"/>
                </a:lnTo>
                <a:cubicBezTo>
                  <a:pt x="2181090" y="3249369"/>
                  <a:pt x="2143383" y="3211662"/>
                  <a:pt x="2143383" y="3165148"/>
                </a:cubicBezTo>
                <a:lnTo>
                  <a:pt x="2143383" y="2875038"/>
                </a:lnTo>
                <a:lnTo>
                  <a:pt x="50511" y="782165"/>
                </a:lnTo>
                <a:cubicBezTo>
                  <a:pt x="-16837" y="714817"/>
                  <a:pt x="-16838" y="605624"/>
                  <a:pt x="50511" y="538276"/>
                </a:cubicBezTo>
                <a:lnTo>
                  <a:pt x="538276" y="50511"/>
                </a:lnTo>
                <a:cubicBezTo>
                  <a:pt x="605624" y="-16838"/>
                  <a:pt x="714817" y="-16838"/>
                  <a:pt x="782166" y="50511"/>
                </a:cubicBezTo>
                <a:close/>
              </a:path>
            </a:pathLst>
          </a:custGeom>
          <a:solidFill>
            <a:schemeClr val="accent1"/>
          </a:solidFill>
          <a:ln w="28575" cap="sq">
            <a:solidFill>
              <a:schemeClr val="accent1"/>
            </a:solidFill>
            <a:miter/>
          </a:ln>
        </p:spPr>
        <p:txBody>
          <a:bodyPr vert="horz" wrap="square" lIns="91440" tIns="45720" rIns="91440" bIns="45720" rtlCol="0" anchor="ctr"/>
          <a:lstStyle/>
          <a:p>
            <a:pPr algn="ctr"/>
            <a:endParaRPr kumimoji="1" lang="zh-CN" altLang="en-US"/>
          </a:p>
        </p:txBody>
      </p:sp>
      <p:sp>
        <p:nvSpPr>
          <p:cNvPr id="7" name="标题 1"/>
          <p:cNvSpPr txBox="1"/>
          <p:nvPr/>
        </p:nvSpPr>
        <p:spPr>
          <a:xfrm>
            <a:off x="1080091" y="1917772"/>
            <a:ext cx="1747463" cy="270864"/>
          </a:xfrm>
          <a:prstGeom prst="rect">
            <a:avLst/>
          </a:prstGeom>
          <a:noFill/>
          <a:ln cap="sq">
            <a:noFill/>
          </a:ln>
        </p:spPr>
        <p:txBody>
          <a:bodyPr vert="horz" wrap="square" lIns="0" tIns="0" rIns="0" bIns="0" rtlCol="0" anchor="ctr"/>
          <a:lstStyle/>
          <a:p>
            <a:pPr algn="ctr"/>
            <a:r>
              <a:rPr kumimoji="1" lang="en-US" altLang="zh-CN" sz="2400">
                <a:ln w="12700">
                  <a:noFill/>
                </a:ln>
                <a:solidFill>
                  <a:schemeClr val="bg1"/>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8" name="标题 1"/>
          <p:cNvSpPr txBox="1"/>
          <p:nvPr/>
        </p:nvSpPr>
        <p:spPr>
          <a:xfrm>
            <a:off x="859554" y="3085488"/>
            <a:ext cx="2188533" cy="1693677"/>
          </a:xfrm>
          <a:prstGeom prst="rect">
            <a:avLst/>
          </a:prstGeom>
          <a:noFill/>
          <a:ln cap="sq">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智能制造可以通过实时监测和分析生产过程的数据，优化生产线的布局和工艺流程，提高生产效率和质量。</a:t>
            </a:r>
            <a:endParaRPr kumimoji="1" lang="zh-CN" altLang="en-US"/>
          </a:p>
        </p:txBody>
      </p:sp>
      <p:sp>
        <p:nvSpPr>
          <p:cNvPr id="9" name="标题 1"/>
          <p:cNvSpPr txBox="1"/>
          <p:nvPr/>
        </p:nvSpPr>
        <p:spPr>
          <a:xfrm>
            <a:off x="859554" y="2414596"/>
            <a:ext cx="2188533" cy="611515"/>
          </a:xfrm>
          <a:prstGeom prst="rect">
            <a:avLst/>
          </a:prstGeom>
          <a:noFill/>
          <a:ln cap="sq">
            <a:noFill/>
          </a:ln>
        </p:spPr>
        <p:txBody>
          <a:bodyPr vert="horz" wrap="square" lIns="0" tIns="0" rIns="0" bIns="0" rtlCol="0" anchor="b"/>
          <a:lstStyle/>
          <a:p>
            <a:pPr algn="ctr"/>
            <a:r>
              <a:rPr kumimoji="1" lang="en-US" altLang="zh-CN" sz="1600">
                <a:ln w="12700">
                  <a:noFill/>
                </a:ln>
                <a:solidFill>
                  <a:schemeClr val="accent1"/>
                </a:solidFill>
                <a:latin typeface="Source Han Sans CN Bold" panose="020B0800000000000000" charset="-122"/>
                <a:ea typeface="Source Han Sans CN Bold" panose="020B0800000000000000" charset="-122"/>
                <a:cs typeface="Source Han Sans CN Bold" panose="020B0800000000000000" charset="-122"/>
              </a:rPr>
              <a:t>生产过程的智能优化</a:t>
            </a:r>
            <a:endParaRPr kumimoji="1" lang="zh-CN" altLang="en-US"/>
          </a:p>
        </p:txBody>
      </p:sp>
      <p:sp>
        <p:nvSpPr>
          <p:cNvPr id="10" name="标题 1"/>
          <p:cNvSpPr txBox="1"/>
          <p:nvPr/>
        </p:nvSpPr>
        <p:spPr>
          <a:xfrm rot="18900000">
            <a:off x="3690457" y="1059140"/>
            <a:ext cx="2041169" cy="2005451"/>
          </a:xfrm>
          <a:custGeom>
            <a:avLst/>
            <a:gdLst>
              <a:gd name="connsiteX0" fmla="*/ 782166 w 5392751"/>
              <a:gd name="connsiteY0" fmla="*/ 50511 h 5392751"/>
              <a:gd name="connsiteX1" fmla="*/ 5342240 w 5392751"/>
              <a:gd name="connsiteY1" fmla="*/ 4610585 h 5392751"/>
              <a:gd name="connsiteX2" fmla="*/ 5342240 w 5392751"/>
              <a:gd name="connsiteY2" fmla="*/ 4854475 h 5392751"/>
              <a:gd name="connsiteX3" fmla="*/ 4854475 w 5392751"/>
              <a:gd name="connsiteY3" fmla="*/ 5342240 h 5392751"/>
              <a:gd name="connsiteX4" fmla="*/ 4610585 w 5392751"/>
              <a:gd name="connsiteY4" fmla="*/ 5342240 h 5392751"/>
              <a:gd name="connsiteX5" fmla="*/ 2517714 w 5392751"/>
              <a:gd name="connsiteY5" fmla="*/ 3249369 h 5392751"/>
              <a:gd name="connsiteX6" fmla="*/ 2227604 w 5392751"/>
              <a:gd name="connsiteY6" fmla="*/ 3249369 h 5392751"/>
              <a:gd name="connsiteX7" fmla="*/ 2143383 w 5392751"/>
              <a:gd name="connsiteY7" fmla="*/ 3165148 h 5392751"/>
              <a:gd name="connsiteX8" fmla="*/ 2143383 w 5392751"/>
              <a:gd name="connsiteY8" fmla="*/ 2875038 h 5392751"/>
              <a:gd name="connsiteX9" fmla="*/ 50511 w 5392751"/>
              <a:gd name="connsiteY9" fmla="*/ 782165 h 5392751"/>
              <a:gd name="connsiteX10" fmla="*/ 50511 w 5392751"/>
              <a:gd name="connsiteY10" fmla="*/ 538276 h 5392751"/>
              <a:gd name="connsiteX11" fmla="*/ 538276 w 5392751"/>
              <a:gd name="connsiteY11" fmla="*/ 50511 h 5392751"/>
              <a:gd name="connsiteX12" fmla="*/ 782166 w 5392751"/>
              <a:gd name="connsiteY12" fmla="*/ 50511 h 5392751"/>
            </a:gdLst>
            <a:ahLst/>
            <a:cxnLst/>
            <a:rect l="l" t="t" r="r" b="b"/>
            <a:pathLst>
              <a:path w="5392751" h="5392751">
                <a:moveTo>
                  <a:pt x="782166" y="50511"/>
                </a:moveTo>
                <a:lnTo>
                  <a:pt x="5342240" y="4610585"/>
                </a:lnTo>
                <a:cubicBezTo>
                  <a:pt x="5409588" y="4677933"/>
                  <a:pt x="5409588" y="4787126"/>
                  <a:pt x="5342240" y="4854475"/>
                </a:cubicBezTo>
                <a:lnTo>
                  <a:pt x="4854475" y="5342240"/>
                </a:lnTo>
                <a:cubicBezTo>
                  <a:pt x="4787126" y="5409588"/>
                  <a:pt x="4677934" y="5409588"/>
                  <a:pt x="4610585" y="5342240"/>
                </a:cubicBezTo>
                <a:lnTo>
                  <a:pt x="2517714" y="3249369"/>
                </a:lnTo>
                <a:lnTo>
                  <a:pt x="2227604" y="3249369"/>
                </a:lnTo>
                <a:cubicBezTo>
                  <a:pt x="2181090" y="3249369"/>
                  <a:pt x="2143383" y="3211662"/>
                  <a:pt x="2143383" y="3165148"/>
                </a:cubicBezTo>
                <a:lnTo>
                  <a:pt x="2143383" y="2875038"/>
                </a:lnTo>
                <a:lnTo>
                  <a:pt x="50511" y="782165"/>
                </a:lnTo>
                <a:cubicBezTo>
                  <a:pt x="-16837" y="714817"/>
                  <a:pt x="-16838" y="605624"/>
                  <a:pt x="50511" y="538276"/>
                </a:cubicBezTo>
                <a:lnTo>
                  <a:pt x="538276" y="50511"/>
                </a:lnTo>
                <a:cubicBezTo>
                  <a:pt x="605624" y="-16838"/>
                  <a:pt x="714817" y="-16838"/>
                  <a:pt x="782166" y="50511"/>
                </a:cubicBezTo>
                <a:close/>
              </a:path>
            </a:pathLst>
          </a:custGeom>
          <a:solidFill>
            <a:schemeClr val="accent3"/>
          </a:solidFill>
          <a:ln w="28575" cap="sq">
            <a:solidFill>
              <a:schemeClr val="accent3"/>
            </a:solidFill>
            <a:miter/>
          </a:ln>
        </p:spPr>
        <p:txBody>
          <a:bodyPr vert="horz" wrap="square" lIns="91440" tIns="45720" rIns="91440" bIns="45720" rtlCol="0" anchor="ctr"/>
          <a:lstStyle/>
          <a:p>
            <a:pPr algn="ctr"/>
            <a:endParaRPr kumimoji="1" lang="zh-CN" altLang="en-US"/>
          </a:p>
        </p:txBody>
      </p:sp>
      <p:sp>
        <p:nvSpPr>
          <p:cNvPr id="11" name="标题 1"/>
          <p:cNvSpPr txBox="1"/>
          <p:nvPr/>
        </p:nvSpPr>
        <p:spPr>
          <a:xfrm>
            <a:off x="3837309" y="1917773"/>
            <a:ext cx="1747463" cy="270864"/>
          </a:xfrm>
          <a:prstGeom prst="rect">
            <a:avLst/>
          </a:prstGeom>
          <a:noFill/>
          <a:ln cap="sq">
            <a:noFill/>
          </a:ln>
        </p:spPr>
        <p:txBody>
          <a:bodyPr vert="horz" wrap="square" lIns="0" tIns="0" rIns="0" bIns="0" rtlCol="0" anchor="ctr"/>
          <a:lstStyle/>
          <a:p>
            <a:pPr algn="ctr"/>
            <a:r>
              <a:rPr kumimoji="1" lang="en-US" altLang="zh-CN" sz="2400">
                <a:ln w="12700">
                  <a:noFill/>
                </a:ln>
                <a:solidFill>
                  <a:schemeClr val="bg1"/>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12" name="标题 1"/>
          <p:cNvSpPr txBox="1"/>
          <p:nvPr/>
        </p:nvSpPr>
        <p:spPr>
          <a:xfrm>
            <a:off x="3616772" y="3085490"/>
            <a:ext cx="2188533" cy="1693677"/>
          </a:xfrm>
          <a:prstGeom prst="rect">
            <a:avLst/>
          </a:prstGeom>
          <a:noFill/>
          <a:ln cap="sq">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智能制造可以通过虚拟设计和仿真技术，辅助产品设计师进行产品设计和优化，提高产品的性能和可靠性。</a:t>
            </a:r>
            <a:endParaRPr kumimoji="1" lang="zh-CN" altLang="en-US"/>
          </a:p>
        </p:txBody>
      </p:sp>
      <p:sp>
        <p:nvSpPr>
          <p:cNvPr id="13" name="标题 1"/>
          <p:cNvSpPr txBox="1"/>
          <p:nvPr/>
        </p:nvSpPr>
        <p:spPr>
          <a:xfrm>
            <a:off x="3616772" y="2414598"/>
            <a:ext cx="2188533" cy="611515"/>
          </a:xfrm>
          <a:prstGeom prst="rect">
            <a:avLst/>
          </a:prstGeom>
          <a:noFill/>
          <a:ln cap="sq">
            <a:noFill/>
          </a:ln>
        </p:spPr>
        <p:txBody>
          <a:bodyPr vert="horz" wrap="square" lIns="0" tIns="0" rIns="0" bIns="0" rtlCol="0" anchor="b"/>
          <a:lstStyle/>
          <a:p>
            <a:pPr algn="ctr"/>
            <a:r>
              <a:rPr kumimoji="1" lang="en-US" altLang="zh-CN" sz="1600">
                <a:ln w="12700">
                  <a:noFill/>
                </a:ln>
                <a:solidFill>
                  <a:schemeClr val="accent3"/>
                </a:solidFill>
                <a:latin typeface="Source Han Sans CN Bold" panose="020B0800000000000000" charset="-122"/>
                <a:ea typeface="Source Han Sans CN Bold" panose="020B0800000000000000" charset="-122"/>
                <a:cs typeface="Source Han Sans CN Bold" panose="020B0800000000000000" charset="-122"/>
              </a:rPr>
              <a:t>产品设计的智能辅助</a:t>
            </a:r>
            <a:endParaRPr kumimoji="1" lang="zh-CN" altLang="en-US"/>
          </a:p>
        </p:txBody>
      </p:sp>
      <p:sp>
        <p:nvSpPr>
          <p:cNvPr id="14" name="标题 1"/>
          <p:cNvSpPr txBox="1"/>
          <p:nvPr/>
        </p:nvSpPr>
        <p:spPr>
          <a:xfrm flipV="1">
            <a:off x="6190934" y="2166263"/>
            <a:ext cx="2554650" cy="3252936"/>
          </a:xfrm>
          <a:prstGeom prst="round2SameRect">
            <a:avLst>
              <a:gd name="adj1" fmla="val 7218"/>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15" name="标题 1"/>
          <p:cNvSpPr txBox="1"/>
          <p:nvPr/>
        </p:nvSpPr>
        <p:spPr>
          <a:xfrm flipV="1">
            <a:off x="8948152" y="2166263"/>
            <a:ext cx="2554650" cy="3252936"/>
          </a:xfrm>
          <a:prstGeom prst="round2SameRect">
            <a:avLst>
              <a:gd name="adj1" fmla="val 7218"/>
              <a:gd name="adj2" fmla="val 0"/>
            </a:avLst>
          </a:prstGeom>
          <a:solidFill>
            <a:schemeClr val="bg1"/>
          </a:solidFill>
          <a:ln w="12700" cap="sq">
            <a:solidFill>
              <a:schemeClr val="accent3"/>
            </a:solidFill>
            <a:miter/>
          </a:ln>
        </p:spPr>
        <p:txBody>
          <a:bodyPr vert="horz" wrap="square" lIns="91440" tIns="45720" rIns="91440" bIns="45720" rtlCol="0" anchor="ctr"/>
          <a:lstStyle/>
          <a:p>
            <a:pPr algn="ctr"/>
            <a:endParaRPr kumimoji="1" lang="zh-CN" altLang="en-US"/>
          </a:p>
        </p:txBody>
      </p:sp>
      <p:sp>
        <p:nvSpPr>
          <p:cNvPr id="16" name="标题 1"/>
          <p:cNvSpPr txBox="1"/>
          <p:nvPr/>
        </p:nvSpPr>
        <p:spPr>
          <a:xfrm flipV="1">
            <a:off x="6240132" y="2106886"/>
            <a:ext cx="2456257" cy="3252936"/>
          </a:xfrm>
          <a:prstGeom prst="round2SameRect">
            <a:avLst>
              <a:gd name="adj1" fmla="val 7218"/>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a:p>
        </p:txBody>
      </p:sp>
      <p:sp>
        <p:nvSpPr>
          <p:cNvPr id="17" name="标题 1"/>
          <p:cNvSpPr txBox="1"/>
          <p:nvPr/>
        </p:nvSpPr>
        <p:spPr>
          <a:xfrm flipV="1">
            <a:off x="8997349" y="2106887"/>
            <a:ext cx="2456257" cy="3252936"/>
          </a:xfrm>
          <a:prstGeom prst="round2SameRect">
            <a:avLst>
              <a:gd name="adj1" fmla="val 7218"/>
              <a:gd name="adj2" fmla="val 0"/>
            </a:avLst>
          </a:prstGeom>
          <a:solidFill>
            <a:schemeClr val="bg1"/>
          </a:solidFill>
          <a:ln w="12700" cap="sq">
            <a:solidFill>
              <a:schemeClr val="accent3"/>
            </a:solidFill>
            <a:miter/>
          </a:ln>
        </p:spPr>
        <p:txBody>
          <a:bodyPr vert="horz" wrap="square" lIns="91440" tIns="45720" rIns="91440" bIns="45720" rtlCol="0" anchor="ctr"/>
          <a:lstStyle/>
          <a:p>
            <a:pPr algn="ctr"/>
            <a:endParaRPr kumimoji="1" lang="zh-CN" altLang="en-US"/>
          </a:p>
        </p:txBody>
      </p:sp>
      <p:sp>
        <p:nvSpPr>
          <p:cNvPr id="18" name="标题 1"/>
          <p:cNvSpPr txBox="1"/>
          <p:nvPr/>
        </p:nvSpPr>
        <p:spPr>
          <a:xfrm rot="18900000">
            <a:off x="6447674" y="1059139"/>
            <a:ext cx="2041169" cy="2005451"/>
          </a:xfrm>
          <a:custGeom>
            <a:avLst/>
            <a:gdLst>
              <a:gd name="connsiteX0" fmla="*/ 782166 w 5392751"/>
              <a:gd name="connsiteY0" fmla="*/ 50511 h 5392751"/>
              <a:gd name="connsiteX1" fmla="*/ 5342240 w 5392751"/>
              <a:gd name="connsiteY1" fmla="*/ 4610585 h 5392751"/>
              <a:gd name="connsiteX2" fmla="*/ 5342240 w 5392751"/>
              <a:gd name="connsiteY2" fmla="*/ 4854475 h 5392751"/>
              <a:gd name="connsiteX3" fmla="*/ 4854475 w 5392751"/>
              <a:gd name="connsiteY3" fmla="*/ 5342240 h 5392751"/>
              <a:gd name="connsiteX4" fmla="*/ 4610585 w 5392751"/>
              <a:gd name="connsiteY4" fmla="*/ 5342240 h 5392751"/>
              <a:gd name="connsiteX5" fmla="*/ 2517714 w 5392751"/>
              <a:gd name="connsiteY5" fmla="*/ 3249369 h 5392751"/>
              <a:gd name="connsiteX6" fmla="*/ 2227604 w 5392751"/>
              <a:gd name="connsiteY6" fmla="*/ 3249369 h 5392751"/>
              <a:gd name="connsiteX7" fmla="*/ 2143383 w 5392751"/>
              <a:gd name="connsiteY7" fmla="*/ 3165148 h 5392751"/>
              <a:gd name="connsiteX8" fmla="*/ 2143383 w 5392751"/>
              <a:gd name="connsiteY8" fmla="*/ 2875038 h 5392751"/>
              <a:gd name="connsiteX9" fmla="*/ 50511 w 5392751"/>
              <a:gd name="connsiteY9" fmla="*/ 782165 h 5392751"/>
              <a:gd name="connsiteX10" fmla="*/ 50511 w 5392751"/>
              <a:gd name="connsiteY10" fmla="*/ 538276 h 5392751"/>
              <a:gd name="connsiteX11" fmla="*/ 538276 w 5392751"/>
              <a:gd name="connsiteY11" fmla="*/ 50511 h 5392751"/>
              <a:gd name="connsiteX12" fmla="*/ 782166 w 5392751"/>
              <a:gd name="connsiteY12" fmla="*/ 50511 h 5392751"/>
            </a:gdLst>
            <a:ahLst/>
            <a:cxnLst/>
            <a:rect l="l" t="t" r="r" b="b"/>
            <a:pathLst>
              <a:path w="5392751" h="5392751">
                <a:moveTo>
                  <a:pt x="782166" y="50511"/>
                </a:moveTo>
                <a:lnTo>
                  <a:pt x="5342240" y="4610585"/>
                </a:lnTo>
                <a:cubicBezTo>
                  <a:pt x="5409588" y="4677933"/>
                  <a:pt x="5409588" y="4787126"/>
                  <a:pt x="5342240" y="4854475"/>
                </a:cubicBezTo>
                <a:lnTo>
                  <a:pt x="4854475" y="5342240"/>
                </a:lnTo>
                <a:cubicBezTo>
                  <a:pt x="4787126" y="5409588"/>
                  <a:pt x="4677934" y="5409588"/>
                  <a:pt x="4610585" y="5342240"/>
                </a:cubicBezTo>
                <a:lnTo>
                  <a:pt x="2517714" y="3249369"/>
                </a:lnTo>
                <a:lnTo>
                  <a:pt x="2227604" y="3249369"/>
                </a:lnTo>
                <a:cubicBezTo>
                  <a:pt x="2181090" y="3249369"/>
                  <a:pt x="2143383" y="3211662"/>
                  <a:pt x="2143383" y="3165148"/>
                </a:cubicBezTo>
                <a:lnTo>
                  <a:pt x="2143383" y="2875038"/>
                </a:lnTo>
                <a:lnTo>
                  <a:pt x="50511" y="782165"/>
                </a:lnTo>
                <a:cubicBezTo>
                  <a:pt x="-16837" y="714817"/>
                  <a:pt x="-16838" y="605624"/>
                  <a:pt x="50511" y="538276"/>
                </a:cubicBezTo>
                <a:lnTo>
                  <a:pt x="538276" y="50511"/>
                </a:lnTo>
                <a:cubicBezTo>
                  <a:pt x="605624" y="-16838"/>
                  <a:pt x="714817" y="-16838"/>
                  <a:pt x="782166" y="50511"/>
                </a:cubicBezTo>
                <a:close/>
              </a:path>
            </a:pathLst>
          </a:custGeom>
          <a:solidFill>
            <a:schemeClr val="accent1"/>
          </a:solidFill>
          <a:ln w="28575" cap="sq">
            <a:solidFill>
              <a:schemeClr val="accent1"/>
            </a:solidFill>
            <a:miter/>
          </a:ln>
        </p:spPr>
        <p:txBody>
          <a:bodyPr vert="horz" wrap="square" lIns="91440" tIns="45720" rIns="91440" bIns="45720" rtlCol="0" anchor="ctr"/>
          <a:lstStyle/>
          <a:p>
            <a:pPr algn="ctr"/>
            <a:endParaRPr kumimoji="1" lang="zh-CN" altLang="en-US"/>
          </a:p>
        </p:txBody>
      </p:sp>
      <p:sp>
        <p:nvSpPr>
          <p:cNvPr id="19" name="标题 1"/>
          <p:cNvSpPr txBox="1"/>
          <p:nvPr/>
        </p:nvSpPr>
        <p:spPr>
          <a:xfrm>
            <a:off x="6594527" y="1917772"/>
            <a:ext cx="1747463" cy="270864"/>
          </a:xfrm>
          <a:prstGeom prst="rect">
            <a:avLst/>
          </a:prstGeom>
          <a:noFill/>
          <a:ln cap="sq">
            <a:noFill/>
          </a:ln>
        </p:spPr>
        <p:txBody>
          <a:bodyPr vert="horz" wrap="square" lIns="0" tIns="0" rIns="0" bIns="0" rtlCol="0" anchor="ctr"/>
          <a:lstStyle/>
          <a:p>
            <a:pPr algn="ctr"/>
            <a:r>
              <a:rPr kumimoji="1" lang="en-US" altLang="zh-CN" sz="2400">
                <a:ln w="12700">
                  <a:noFill/>
                </a:ln>
                <a:solidFill>
                  <a:schemeClr val="bg1"/>
                </a:solidFill>
                <a:latin typeface="Source Han Sans" panose="020B0500000000000000" charset="-122"/>
                <a:ea typeface="Source Han Sans" panose="020B0500000000000000" charset="-122"/>
                <a:cs typeface="Source Han Sans" panose="020B0500000000000000" charset="-122"/>
              </a:rPr>
              <a:t>03</a:t>
            </a:r>
            <a:endParaRPr kumimoji="1" lang="zh-CN" altLang="en-US"/>
          </a:p>
        </p:txBody>
      </p:sp>
      <p:sp>
        <p:nvSpPr>
          <p:cNvPr id="20" name="标题 1"/>
          <p:cNvSpPr txBox="1"/>
          <p:nvPr/>
        </p:nvSpPr>
        <p:spPr>
          <a:xfrm>
            <a:off x="6373990" y="3085488"/>
            <a:ext cx="2188533" cy="1693677"/>
          </a:xfrm>
          <a:prstGeom prst="rect">
            <a:avLst/>
          </a:prstGeom>
          <a:noFill/>
          <a:ln cap="sq">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智能制造可以通过传感器数据的实时监测和分析，预测设备的故障和维护需求，提前进行维护，减少生产停机时间。</a:t>
            </a:r>
            <a:endParaRPr kumimoji="1" lang="zh-CN" altLang="en-US"/>
          </a:p>
        </p:txBody>
      </p:sp>
      <p:sp>
        <p:nvSpPr>
          <p:cNvPr id="21" name="标题 1"/>
          <p:cNvSpPr txBox="1"/>
          <p:nvPr/>
        </p:nvSpPr>
        <p:spPr>
          <a:xfrm>
            <a:off x="6373990" y="2414596"/>
            <a:ext cx="2188533" cy="611515"/>
          </a:xfrm>
          <a:prstGeom prst="rect">
            <a:avLst/>
          </a:prstGeom>
          <a:noFill/>
          <a:ln cap="sq">
            <a:noFill/>
          </a:ln>
        </p:spPr>
        <p:txBody>
          <a:bodyPr vert="horz" wrap="square" lIns="0" tIns="0" rIns="0" bIns="0" rtlCol="0" anchor="b"/>
          <a:lstStyle/>
          <a:p>
            <a:pPr algn="ctr"/>
            <a:r>
              <a:rPr kumimoji="1" lang="en-US" altLang="zh-CN" sz="1600">
                <a:ln w="12700">
                  <a:noFill/>
                </a:ln>
                <a:solidFill>
                  <a:schemeClr val="accent1"/>
                </a:solidFill>
                <a:latin typeface="Source Han Sans CN Bold" panose="020B0800000000000000" charset="-122"/>
                <a:ea typeface="Source Han Sans CN Bold" panose="020B0800000000000000" charset="-122"/>
                <a:cs typeface="Source Han Sans CN Bold" panose="020B0800000000000000" charset="-122"/>
              </a:rPr>
              <a:t>设备维护的智能预测</a:t>
            </a:r>
            <a:endParaRPr kumimoji="1" lang="zh-CN" altLang="en-US"/>
          </a:p>
        </p:txBody>
      </p:sp>
      <p:sp>
        <p:nvSpPr>
          <p:cNvPr id="22" name="标题 1"/>
          <p:cNvSpPr txBox="1"/>
          <p:nvPr/>
        </p:nvSpPr>
        <p:spPr>
          <a:xfrm rot="18900000">
            <a:off x="9204893" y="1059140"/>
            <a:ext cx="2041169" cy="2005451"/>
          </a:xfrm>
          <a:custGeom>
            <a:avLst/>
            <a:gdLst>
              <a:gd name="connsiteX0" fmla="*/ 782166 w 5392751"/>
              <a:gd name="connsiteY0" fmla="*/ 50511 h 5392751"/>
              <a:gd name="connsiteX1" fmla="*/ 5342240 w 5392751"/>
              <a:gd name="connsiteY1" fmla="*/ 4610585 h 5392751"/>
              <a:gd name="connsiteX2" fmla="*/ 5342240 w 5392751"/>
              <a:gd name="connsiteY2" fmla="*/ 4854475 h 5392751"/>
              <a:gd name="connsiteX3" fmla="*/ 4854475 w 5392751"/>
              <a:gd name="connsiteY3" fmla="*/ 5342240 h 5392751"/>
              <a:gd name="connsiteX4" fmla="*/ 4610585 w 5392751"/>
              <a:gd name="connsiteY4" fmla="*/ 5342240 h 5392751"/>
              <a:gd name="connsiteX5" fmla="*/ 2517714 w 5392751"/>
              <a:gd name="connsiteY5" fmla="*/ 3249369 h 5392751"/>
              <a:gd name="connsiteX6" fmla="*/ 2227604 w 5392751"/>
              <a:gd name="connsiteY6" fmla="*/ 3249369 h 5392751"/>
              <a:gd name="connsiteX7" fmla="*/ 2143383 w 5392751"/>
              <a:gd name="connsiteY7" fmla="*/ 3165148 h 5392751"/>
              <a:gd name="connsiteX8" fmla="*/ 2143383 w 5392751"/>
              <a:gd name="connsiteY8" fmla="*/ 2875038 h 5392751"/>
              <a:gd name="connsiteX9" fmla="*/ 50511 w 5392751"/>
              <a:gd name="connsiteY9" fmla="*/ 782165 h 5392751"/>
              <a:gd name="connsiteX10" fmla="*/ 50511 w 5392751"/>
              <a:gd name="connsiteY10" fmla="*/ 538276 h 5392751"/>
              <a:gd name="connsiteX11" fmla="*/ 538276 w 5392751"/>
              <a:gd name="connsiteY11" fmla="*/ 50511 h 5392751"/>
              <a:gd name="connsiteX12" fmla="*/ 782166 w 5392751"/>
              <a:gd name="connsiteY12" fmla="*/ 50511 h 5392751"/>
            </a:gdLst>
            <a:ahLst/>
            <a:cxnLst/>
            <a:rect l="l" t="t" r="r" b="b"/>
            <a:pathLst>
              <a:path w="5392751" h="5392751">
                <a:moveTo>
                  <a:pt x="782166" y="50511"/>
                </a:moveTo>
                <a:lnTo>
                  <a:pt x="5342240" y="4610585"/>
                </a:lnTo>
                <a:cubicBezTo>
                  <a:pt x="5409588" y="4677933"/>
                  <a:pt x="5409588" y="4787126"/>
                  <a:pt x="5342240" y="4854475"/>
                </a:cubicBezTo>
                <a:lnTo>
                  <a:pt x="4854475" y="5342240"/>
                </a:lnTo>
                <a:cubicBezTo>
                  <a:pt x="4787126" y="5409588"/>
                  <a:pt x="4677934" y="5409588"/>
                  <a:pt x="4610585" y="5342240"/>
                </a:cubicBezTo>
                <a:lnTo>
                  <a:pt x="2517714" y="3249369"/>
                </a:lnTo>
                <a:lnTo>
                  <a:pt x="2227604" y="3249369"/>
                </a:lnTo>
                <a:cubicBezTo>
                  <a:pt x="2181090" y="3249369"/>
                  <a:pt x="2143383" y="3211662"/>
                  <a:pt x="2143383" y="3165148"/>
                </a:cubicBezTo>
                <a:lnTo>
                  <a:pt x="2143383" y="2875038"/>
                </a:lnTo>
                <a:lnTo>
                  <a:pt x="50511" y="782165"/>
                </a:lnTo>
                <a:cubicBezTo>
                  <a:pt x="-16837" y="714817"/>
                  <a:pt x="-16838" y="605624"/>
                  <a:pt x="50511" y="538276"/>
                </a:cubicBezTo>
                <a:lnTo>
                  <a:pt x="538276" y="50511"/>
                </a:lnTo>
                <a:cubicBezTo>
                  <a:pt x="605624" y="-16838"/>
                  <a:pt x="714817" y="-16838"/>
                  <a:pt x="782166" y="50511"/>
                </a:cubicBezTo>
                <a:close/>
              </a:path>
            </a:pathLst>
          </a:custGeom>
          <a:solidFill>
            <a:schemeClr val="accent3"/>
          </a:solidFill>
          <a:ln w="28575" cap="sq">
            <a:solidFill>
              <a:schemeClr val="accent3"/>
            </a:solidFill>
            <a:miter/>
          </a:ln>
        </p:spPr>
        <p:txBody>
          <a:bodyPr vert="horz" wrap="square" lIns="91440" tIns="45720" rIns="91440" bIns="45720" rtlCol="0" anchor="ctr"/>
          <a:lstStyle/>
          <a:p>
            <a:pPr algn="ctr"/>
            <a:endParaRPr kumimoji="1" lang="zh-CN" altLang="en-US"/>
          </a:p>
        </p:txBody>
      </p:sp>
      <p:sp>
        <p:nvSpPr>
          <p:cNvPr id="23" name="标题 1"/>
          <p:cNvSpPr txBox="1"/>
          <p:nvPr/>
        </p:nvSpPr>
        <p:spPr>
          <a:xfrm>
            <a:off x="9351745" y="1917773"/>
            <a:ext cx="1747463" cy="270864"/>
          </a:xfrm>
          <a:prstGeom prst="rect">
            <a:avLst/>
          </a:prstGeom>
          <a:noFill/>
          <a:ln cap="sq">
            <a:noFill/>
          </a:ln>
        </p:spPr>
        <p:txBody>
          <a:bodyPr vert="horz" wrap="square" lIns="0" tIns="0" rIns="0" bIns="0" rtlCol="0" anchor="ctr"/>
          <a:lstStyle/>
          <a:p>
            <a:pPr algn="ctr"/>
            <a:r>
              <a:rPr kumimoji="1" lang="en-US" altLang="zh-CN" sz="2400">
                <a:ln w="12700">
                  <a:noFill/>
                </a:ln>
                <a:solidFill>
                  <a:schemeClr val="bg1"/>
                </a:solidFill>
                <a:latin typeface="Source Han Sans" panose="020B0500000000000000" charset="-122"/>
                <a:ea typeface="Source Han Sans" panose="020B0500000000000000" charset="-122"/>
                <a:cs typeface="Source Han Sans" panose="020B0500000000000000" charset="-122"/>
              </a:rPr>
              <a:t>04</a:t>
            </a:r>
            <a:endParaRPr kumimoji="1" lang="zh-CN" altLang="en-US"/>
          </a:p>
        </p:txBody>
      </p:sp>
      <p:sp>
        <p:nvSpPr>
          <p:cNvPr id="24" name="标题 1"/>
          <p:cNvSpPr txBox="1"/>
          <p:nvPr/>
        </p:nvSpPr>
        <p:spPr>
          <a:xfrm>
            <a:off x="9131208" y="3085490"/>
            <a:ext cx="2188533" cy="1693677"/>
          </a:xfrm>
          <a:prstGeom prst="rect">
            <a:avLst/>
          </a:prstGeom>
          <a:noFill/>
          <a:ln cap="sq">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智能制造可以通过供应链的数字化和网络化，实现对供应链的实时监控和管理，提高供应链的灵活性和响应速度。</a:t>
            </a:r>
            <a:endParaRPr kumimoji="1" lang="zh-CN" altLang="en-US"/>
          </a:p>
        </p:txBody>
      </p:sp>
      <p:sp>
        <p:nvSpPr>
          <p:cNvPr id="25" name="标题 1"/>
          <p:cNvSpPr txBox="1"/>
          <p:nvPr/>
        </p:nvSpPr>
        <p:spPr>
          <a:xfrm>
            <a:off x="9131208" y="2414598"/>
            <a:ext cx="2188533" cy="611515"/>
          </a:xfrm>
          <a:prstGeom prst="rect">
            <a:avLst/>
          </a:prstGeom>
          <a:noFill/>
          <a:ln cap="sq">
            <a:noFill/>
          </a:ln>
        </p:spPr>
        <p:txBody>
          <a:bodyPr vert="horz" wrap="square" lIns="0" tIns="0" rIns="0" bIns="0" rtlCol="0" anchor="b"/>
          <a:lstStyle/>
          <a:p>
            <a:pPr algn="ctr"/>
            <a:r>
              <a:rPr kumimoji="1" lang="en-US" altLang="zh-CN" sz="1600">
                <a:ln w="12700">
                  <a:noFill/>
                </a:ln>
                <a:solidFill>
                  <a:schemeClr val="accent3"/>
                </a:solidFill>
                <a:latin typeface="Source Han Sans CN Bold" panose="020B0800000000000000" charset="-122"/>
                <a:ea typeface="Source Han Sans CN Bold" panose="020B0800000000000000" charset="-122"/>
                <a:cs typeface="Source Han Sans CN Bold" panose="020B0800000000000000" charset="-122"/>
              </a:rPr>
              <a:t>供应链管理的智能化</a:t>
            </a:r>
            <a:endParaRPr kumimoji="1" lang="zh-CN" altLang="en-US"/>
          </a:p>
        </p:txBody>
      </p:sp>
      <p:sp>
        <p:nvSpPr>
          <p:cNvPr id="26"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27"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8"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en-US" altLang="zh-CN"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智能制造的应用场景</a:t>
            </a:r>
            <a:endParaRPr kumimoji="1" lang="zh-CN" altLang="en-US"/>
          </a:p>
        </p:txBody>
      </p:sp>
      <p:pic>
        <p:nvPicPr>
          <p:cNvPr id="30" name="图片 29"/>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DNC</a:t>
            </a:r>
            <a:endParaRPr lang="zh-CN" altLang="en-US" dirty="0"/>
          </a:p>
        </p:txBody>
      </p:sp>
      <p:sp>
        <p:nvSpPr>
          <p:cNvPr id="6" name="Rectangle 3"/>
          <p:cNvSpPr>
            <a:spLocks noChangeArrowheads="1"/>
          </p:cNvSpPr>
          <p:nvPr/>
        </p:nvSpPr>
        <p:spPr bwMode="auto">
          <a:xfrm>
            <a:off x="950025" y="1039330"/>
            <a:ext cx="10087169" cy="2098206"/>
          </a:xfrm>
          <a:prstGeom prst="rect">
            <a:avLst/>
          </a:prstGeom>
          <a:noFill/>
          <a:ln w="9525">
            <a:solidFill>
              <a:schemeClr val="tx1"/>
            </a:solidFill>
            <a:prstDash val="dash"/>
            <a:miter lim="800000"/>
          </a:ln>
          <a:extLst>
            <a:ext uri="{909E8E84-426E-40DD-AFC4-6F175D3DCCD1}">
              <a14:hiddenFill xmlns:a14="http://schemas.microsoft.com/office/drawing/2010/main">
                <a:solidFill>
                  <a:srgbClr val="FFFFFF"/>
                </a:solidFill>
              </a14:hiddenFill>
            </a:ext>
          </a:extLst>
        </p:spPr>
        <p:txBody>
          <a:bodyPr lIns="108000" tIns="0" rIns="72000" bIns="0" anchor="t"/>
          <a:lstStyle/>
          <a:p>
            <a:pPr marL="0" marR="0" lvl="0" indent="0" algn="l" defTabSz="914400" rtl="0" eaLnBrk="1" fontAlgn="auto" latinLnBrk="0" hangingPunct="1">
              <a:lnSpc>
                <a:spcPct val="150000"/>
              </a:lnSpc>
              <a:spcBef>
                <a:spcPts val="0"/>
              </a:spcBef>
              <a:spcAft>
                <a:spcPts val="0"/>
              </a:spcAft>
              <a:buClr>
                <a:srgbClr val="0C7F5F"/>
              </a:buClr>
              <a:buSzPct val="80000"/>
              <a:buFontTx/>
              <a:buNone/>
              <a:defRPr/>
            </a:pPr>
            <a:r>
              <a:rPr kumimoji="0" lang="en-US" altLang="zh-CN"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DNC</a:t>
            </a:r>
            <a:r>
              <a:rPr kumimoji="0" lang="zh-CN" altLang="en-US"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a:t>
            </a:r>
            <a:endParaRPr kumimoji="0" lang="en-US" altLang="zh-CN"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Distributed Numerical Control</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：分布式数控，</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可实现数控程序的网络传输、数控机床在线加工等功能。借助软件技术、网络技术解决早期数控设备</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(NC)</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因使用纸带输入数控加工程序而引起的一系列问题。</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串口传输（</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RS232</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网口传输</a:t>
            </a:r>
            <a:endPar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9" name="Rectangle 3"/>
          <p:cNvSpPr>
            <a:spLocks noChangeArrowheads="1"/>
          </p:cNvSpPr>
          <p:nvPr/>
        </p:nvSpPr>
        <p:spPr bwMode="auto">
          <a:xfrm>
            <a:off x="950025" y="3304788"/>
            <a:ext cx="3668527" cy="58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auto" latinLnBrk="0" hangingPunct="1">
              <a:lnSpc>
                <a:spcPct val="150000"/>
              </a:lnSpc>
              <a:spcBef>
                <a:spcPct val="20000"/>
              </a:spcBef>
              <a:spcAft>
                <a:spcPts val="0"/>
              </a:spcAft>
              <a:buClr>
                <a:srgbClr val="003399"/>
              </a:buClr>
              <a:buSzPct val="80000"/>
              <a:buFontTx/>
              <a:buNone/>
              <a:defRPr/>
            </a:pPr>
            <a:r>
              <a:rPr kumimoji="0" lang="en-US" altLang="zh-CN" sz="20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NC</a:t>
            </a:r>
            <a:r>
              <a:rPr kumimoji="0" lang="zh-CN" altLang="en-US" sz="20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程序（</a:t>
            </a:r>
            <a:r>
              <a:rPr kumimoji="0" lang="en-US" altLang="zh-CN" sz="20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G</a:t>
            </a:r>
            <a:r>
              <a:rPr kumimoji="0" lang="zh-CN" altLang="en-US" sz="20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代码）网络化传输</a:t>
            </a:r>
            <a:endParaRPr kumimoji="0" lang="en-US" altLang="zh-CN" sz="20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ct val="20000"/>
              </a:spcBef>
              <a:spcAft>
                <a:spcPts val="0"/>
              </a:spcAft>
              <a:buClr>
                <a:srgbClr val="003399"/>
              </a:buClr>
              <a:buSzPct val="80000"/>
              <a:buFontTx/>
              <a:buNone/>
              <a:defRPr/>
            </a:pPr>
            <a:endParaRPr kumimoji="0" lang="zh-CN" altLang="en-US" sz="20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grpSp>
        <p:nvGrpSpPr>
          <p:cNvPr id="10" name="Group 1056"/>
          <p:cNvGrpSpPr>
            <a:grpSpLocks noChangeAspect="1"/>
          </p:cNvGrpSpPr>
          <p:nvPr/>
        </p:nvGrpSpPr>
        <p:grpSpPr bwMode="auto">
          <a:xfrm>
            <a:off x="1893194" y="3995536"/>
            <a:ext cx="1805681" cy="1872376"/>
            <a:chOff x="1043" y="2451"/>
            <a:chExt cx="701" cy="500"/>
          </a:xfrm>
        </p:grpSpPr>
        <p:grpSp>
          <p:nvGrpSpPr>
            <p:cNvPr id="11" name="Group 1057"/>
            <p:cNvGrpSpPr>
              <a:grpSpLocks noChangeAspect="1"/>
            </p:cNvGrpSpPr>
            <p:nvPr/>
          </p:nvGrpSpPr>
          <p:grpSpPr bwMode="auto">
            <a:xfrm flipH="1">
              <a:off x="1043" y="2554"/>
              <a:ext cx="661" cy="397"/>
              <a:chOff x="1977" y="2705"/>
              <a:chExt cx="897" cy="548"/>
            </a:xfrm>
          </p:grpSpPr>
          <p:sp>
            <p:nvSpPr>
              <p:cNvPr id="28" name="Freeform 1058"/>
              <p:cNvSpPr>
                <a:spLocks noChangeAspect="1"/>
              </p:cNvSpPr>
              <p:nvPr/>
            </p:nvSpPr>
            <p:spPr bwMode="gray">
              <a:xfrm>
                <a:off x="1977" y="2787"/>
                <a:ext cx="45" cy="321"/>
              </a:xfrm>
              <a:custGeom>
                <a:avLst/>
                <a:gdLst>
                  <a:gd name="T0" fmla="*/ 12 w 12"/>
                  <a:gd name="T1" fmla="*/ 87 h 87"/>
                  <a:gd name="T2" fmla="*/ 0 w 12"/>
                  <a:gd name="T3" fmla="*/ 83 h 87"/>
                  <a:gd name="T4" fmla="*/ 0 w 12"/>
                  <a:gd name="T5" fmla="*/ 0 h 87"/>
                  <a:gd name="T6" fmla="*/ 12 w 12"/>
                  <a:gd name="T7" fmla="*/ 3 h 87"/>
                  <a:gd name="T8" fmla="*/ 12 w 12"/>
                  <a:gd name="T9" fmla="*/ 87 h 87"/>
                </a:gdLst>
                <a:ahLst/>
                <a:cxnLst>
                  <a:cxn ang="0">
                    <a:pos x="T0" y="T1"/>
                  </a:cxn>
                  <a:cxn ang="0">
                    <a:pos x="T2" y="T3"/>
                  </a:cxn>
                  <a:cxn ang="0">
                    <a:pos x="T4" y="T5"/>
                  </a:cxn>
                  <a:cxn ang="0">
                    <a:pos x="T6" y="T7"/>
                  </a:cxn>
                  <a:cxn ang="0">
                    <a:pos x="T8" y="T9"/>
                  </a:cxn>
                </a:cxnLst>
                <a:rect l="0" t="0" r="r" b="b"/>
                <a:pathLst>
                  <a:path w="12" h="87">
                    <a:moveTo>
                      <a:pt x="12" y="87"/>
                    </a:moveTo>
                    <a:lnTo>
                      <a:pt x="0" y="83"/>
                    </a:lnTo>
                    <a:lnTo>
                      <a:pt x="0" y="0"/>
                    </a:lnTo>
                    <a:lnTo>
                      <a:pt x="12" y="3"/>
                    </a:lnTo>
                    <a:lnTo>
                      <a:pt x="12" y="87"/>
                    </a:lnTo>
                    <a:close/>
                  </a:path>
                </a:pathLst>
              </a:custGeom>
              <a:solidFill>
                <a:srgbClr val="6633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9" name="Freeform 1059"/>
              <p:cNvSpPr>
                <a:spLocks noChangeAspect="1"/>
              </p:cNvSpPr>
              <p:nvPr/>
            </p:nvSpPr>
            <p:spPr bwMode="gray">
              <a:xfrm>
                <a:off x="2022" y="2787"/>
                <a:ext cx="46" cy="321"/>
              </a:xfrm>
              <a:custGeom>
                <a:avLst/>
                <a:gdLst>
                  <a:gd name="T0" fmla="*/ 0 w 12"/>
                  <a:gd name="T1" fmla="*/ 87 h 87"/>
                  <a:gd name="T2" fmla="*/ 12 w 12"/>
                  <a:gd name="T3" fmla="*/ 83 h 87"/>
                  <a:gd name="T4" fmla="*/ 12 w 12"/>
                  <a:gd name="T5" fmla="*/ 0 h 87"/>
                  <a:gd name="T6" fmla="*/ 0 w 12"/>
                  <a:gd name="T7" fmla="*/ 3 h 87"/>
                  <a:gd name="T8" fmla="*/ 0 w 12"/>
                  <a:gd name="T9" fmla="*/ 87 h 87"/>
                </a:gdLst>
                <a:ahLst/>
                <a:cxnLst>
                  <a:cxn ang="0">
                    <a:pos x="T0" y="T1"/>
                  </a:cxn>
                  <a:cxn ang="0">
                    <a:pos x="T2" y="T3"/>
                  </a:cxn>
                  <a:cxn ang="0">
                    <a:pos x="T4" y="T5"/>
                  </a:cxn>
                  <a:cxn ang="0">
                    <a:pos x="T6" y="T7"/>
                  </a:cxn>
                  <a:cxn ang="0">
                    <a:pos x="T8" y="T9"/>
                  </a:cxn>
                </a:cxnLst>
                <a:rect l="0" t="0" r="r" b="b"/>
                <a:pathLst>
                  <a:path w="12" h="87">
                    <a:moveTo>
                      <a:pt x="0" y="87"/>
                    </a:moveTo>
                    <a:lnTo>
                      <a:pt x="12" y="83"/>
                    </a:lnTo>
                    <a:lnTo>
                      <a:pt x="12" y="0"/>
                    </a:lnTo>
                    <a:lnTo>
                      <a:pt x="0" y="3"/>
                    </a:lnTo>
                    <a:lnTo>
                      <a:pt x="0" y="87"/>
                    </a:lnTo>
                    <a:close/>
                  </a:path>
                </a:pathLst>
              </a:custGeom>
              <a:solidFill>
                <a:srgbClr val="4824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0" name="Freeform 1060"/>
              <p:cNvSpPr>
                <a:spLocks noChangeAspect="1"/>
              </p:cNvSpPr>
              <p:nvPr/>
            </p:nvSpPr>
            <p:spPr bwMode="gray">
              <a:xfrm>
                <a:off x="2574" y="2932"/>
                <a:ext cx="45" cy="321"/>
              </a:xfrm>
              <a:custGeom>
                <a:avLst/>
                <a:gdLst>
                  <a:gd name="T0" fmla="*/ 0 w 12"/>
                  <a:gd name="T1" fmla="*/ 87 h 87"/>
                  <a:gd name="T2" fmla="*/ 12 w 12"/>
                  <a:gd name="T3" fmla="*/ 84 h 87"/>
                  <a:gd name="T4" fmla="*/ 12 w 12"/>
                  <a:gd name="T5" fmla="*/ 0 h 87"/>
                  <a:gd name="T6" fmla="*/ 0 w 12"/>
                  <a:gd name="T7" fmla="*/ 3 h 87"/>
                  <a:gd name="T8" fmla="*/ 0 w 12"/>
                  <a:gd name="T9" fmla="*/ 87 h 87"/>
                </a:gdLst>
                <a:ahLst/>
                <a:cxnLst>
                  <a:cxn ang="0">
                    <a:pos x="T0" y="T1"/>
                  </a:cxn>
                  <a:cxn ang="0">
                    <a:pos x="T2" y="T3"/>
                  </a:cxn>
                  <a:cxn ang="0">
                    <a:pos x="T4" y="T5"/>
                  </a:cxn>
                  <a:cxn ang="0">
                    <a:pos x="T6" y="T7"/>
                  </a:cxn>
                  <a:cxn ang="0">
                    <a:pos x="T8" y="T9"/>
                  </a:cxn>
                </a:cxnLst>
                <a:rect l="0" t="0" r="r" b="b"/>
                <a:pathLst>
                  <a:path w="12" h="87">
                    <a:moveTo>
                      <a:pt x="0" y="87"/>
                    </a:moveTo>
                    <a:lnTo>
                      <a:pt x="12" y="84"/>
                    </a:lnTo>
                    <a:lnTo>
                      <a:pt x="12" y="0"/>
                    </a:lnTo>
                    <a:lnTo>
                      <a:pt x="0" y="3"/>
                    </a:lnTo>
                    <a:lnTo>
                      <a:pt x="0" y="87"/>
                    </a:lnTo>
                    <a:close/>
                  </a:path>
                </a:pathLst>
              </a:custGeom>
              <a:solidFill>
                <a:srgbClr val="6633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1" name="Freeform 1061"/>
              <p:cNvSpPr>
                <a:spLocks noChangeAspect="1"/>
              </p:cNvSpPr>
              <p:nvPr/>
            </p:nvSpPr>
            <p:spPr bwMode="gray">
              <a:xfrm>
                <a:off x="2529" y="2932"/>
                <a:ext cx="45" cy="321"/>
              </a:xfrm>
              <a:custGeom>
                <a:avLst/>
                <a:gdLst>
                  <a:gd name="T0" fmla="*/ 12 w 12"/>
                  <a:gd name="T1" fmla="*/ 87 h 87"/>
                  <a:gd name="T2" fmla="*/ 0 w 12"/>
                  <a:gd name="T3" fmla="*/ 84 h 87"/>
                  <a:gd name="T4" fmla="*/ 0 w 12"/>
                  <a:gd name="T5" fmla="*/ 0 h 87"/>
                  <a:gd name="T6" fmla="*/ 12 w 12"/>
                  <a:gd name="T7" fmla="*/ 3 h 87"/>
                  <a:gd name="T8" fmla="*/ 12 w 12"/>
                  <a:gd name="T9" fmla="*/ 87 h 87"/>
                </a:gdLst>
                <a:ahLst/>
                <a:cxnLst>
                  <a:cxn ang="0">
                    <a:pos x="T0" y="T1"/>
                  </a:cxn>
                  <a:cxn ang="0">
                    <a:pos x="T2" y="T3"/>
                  </a:cxn>
                  <a:cxn ang="0">
                    <a:pos x="T4" y="T5"/>
                  </a:cxn>
                  <a:cxn ang="0">
                    <a:pos x="T6" y="T7"/>
                  </a:cxn>
                  <a:cxn ang="0">
                    <a:pos x="T8" y="T9"/>
                  </a:cxn>
                </a:cxnLst>
                <a:rect l="0" t="0" r="r" b="b"/>
                <a:pathLst>
                  <a:path w="12" h="87">
                    <a:moveTo>
                      <a:pt x="12" y="87"/>
                    </a:moveTo>
                    <a:lnTo>
                      <a:pt x="0" y="84"/>
                    </a:lnTo>
                    <a:lnTo>
                      <a:pt x="0" y="0"/>
                    </a:lnTo>
                    <a:lnTo>
                      <a:pt x="12" y="3"/>
                    </a:lnTo>
                    <a:lnTo>
                      <a:pt x="12" y="87"/>
                    </a:lnTo>
                    <a:close/>
                  </a:path>
                </a:pathLst>
              </a:custGeom>
              <a:solidFill>
                <a:srgbClr val="6633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2" name="Freeform 1062"/>
              <p:cNvSpPr>
                <a:spLocks noChangeAspect="1"/>
              </p:cNvSpPr>
              <p:nvPr/>
            </p:nvSpPr>
            <p:spPr bwMode="gray">
              <a:xfrm>
                <a:off x="2829" y="2866"/>
                <a:ext cx="45" cy="321"/>
              </a:xfrm>
              <a:custGeom>
                <a:avLst/>
                <a:gdLst>
                  <a:gd name="T0" fmla="*/ 0 w 12"/>
                  <a:gd name="T1" fmla="*/ 87 h 87"/>
                  <a:gd name="T2" fmla="*/ 12 w 12"/>
                  <a:gd name="T3" fmla="*/ 84 h 87"/>
                  <a:gd name="T4" fmla="*/ 12 w 12"/>
                  <a:gd name="T5" fmla="*/ 0 h 87"/>
                  <a:gd name="T6" fmla="*/ 0 w 12"/>
                  <a:gd name="T7" fmla="*/ 4 h 87"/>
                  <a:gd name="T8" fmla="*/ 0 w 12"/>
                  <a:gd name="T9" fmla="*/ 87 h 87"/>
                </a:gdLst>
                <a:ahLst/>
                <a:cxnLst>
                  <a:cxn ang="0">
                    <a:pos x="T0" y="T1"/>
                  </a:cxn>
                  <a:cxn ang="0">
                    <a:pos x="T2" y="T3"/>
                  </a:cxn>
                  <a:cxn ang="0">
                    <a:pos x="T4" y="T5"/>
                  </a:cxn>
                  <a:cxn ang="0">
                    <a:pos x="T6" y="T7"/>
                  </a:cxn>
                  <a:cxn ang="0">
                    <a:pos x="T8" y="T9"/>
                  </a:cxn>
                </a:cxnLst>
                <a:rect l="0" t="0" r="r" b="b"/>
                <a:pathLst>
                  <a:path w="12" h="87">
                    <a:moveTo>
                      <a:pt x="0" y="87"/>
                    </a:moveTo>
                    <a:lnTo>
                      <a:pt x="12" y="84"/>
                    </a:lnTo>
                    <a:lnTo>
                      <a:pt x="12" y="0"/>
                    </a:lnTo>
                    <a:lnTo>
                      <a:pt x="0" y="4"/>
                    </a:lnTo>
                    <a:lnTo>
                      <a:pt x="0" y="87"/>
                    </a:lnTo>
                    <a:close/>
                  </a:path>
                </a:pathLst>
              </a:custGeom>
              <a:solidFill>
                <a:srgbClr val="6633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3" name="Freeform 1063"/>
              <p:cNvSpPr>
                <a:spLocks noChangeAspect="1"/>
              </p:cNvSpPr>
              <p:nvPr/>
            </p:nvSpPr>
            <p:spPr bwMode="gray">
              <a:xfrm>
                <a:off x="2780" y="2866"/>
                <a:ext cx="49" cy="321"/>
              </a:xfrm>
              <a:custGeom>
                <a:avLst/>
                <a:gdLst>
                  <a:gd name="T0" fmla="*/ 13 w 13"/>
                  <a:gd name="T1" fmla="*/ 87 h 87"/>
                  <a:gd name="T2" fmla="*/ 0 w 13"/>
                  <a:gd name="T3" fmla="*/ 84 h 87"/>
                  <a:gd name="T4" fmla="*/ 0 w 13"/>
                  <a:gd name="T5" fmla="*/ 0 h 87"/>
                  <a:gd name="T6" fmla="*/ 13 w 13"/>
                  <a:gd name="T7" fmla="*/ 4 h 87"/>
                  <a:gd name="T8" fmla="*/ 13 w 13"/>
                  <a:gd name="T9" fmla="*/ 87 h 87"/>
                </a:gdLst>
                <a:ahLst/>
                <a:cxnLst>
                  <a:cxn ang="0">
                    <a:pos x="T0" y="T1"/>
                  </a:cxn>
                  <a:cxn ang="0">
                    <a:pos x="T2" y="T3"/>
                  </a:cxn>
                  <a:cxn ang="0">
                    <a:pos x="T4" y="T5"/>
                  </a:cxn>
                  <a:cxn ang="0">
                    <a:pos x="T6" y="T7"/>
                  </a:cxn>
                  <a:cxn ang="0">
                    <a:pos x="T8" y="T9"/>
                  </a:cxn>
                </a:cxnLst>
                <a:rect l="0" t="0" r="r" b="b"/>
                <a:pathLst>
                  <a:path w="13" h="87">
                    <a:moveTo>
                      <a:pt x="13" y="87"/>
                    </a:moveTo>
                    <a:lnTo>
                      <a:pt x="0" y="84"/>
                    </a:lnTo>
                    <a:lnTo>
                      <a:pt x="0" y="0"/>
                    </a:lnTo>
                    <a:lnTo>
                      <a:pt x="13" y="4"/>
                    </a:lnTo>
                    <a:lnTo>
                      <a:pt x="13" y="87"/>
                    </a:lnTo>
                    <a:close/>
                  </a:path>
                </a:pathLst>
              </a:custGeom>
              <a:solidFill>
                <a:srgbClr val="4824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4" name="Freeform 1064"/>
              <p:cNvSpPr>
                <a:spLocks noChangeAspect="1"/>
              </p:cNvSpPr>
              <p:nvPr/>
            </p:nvSpPr>
            <p:spPr bwMode="gray">
              <a:xfrm>
                <a:off x="2277" y="2705"/>
                <a:ext cx="45" cy="322"/>
              </a:xfrm>
              <a:custGeom>
                <a:avLst/>
                <a:gdLst>
                  <a:gd name="T0" fmla="*/ 12 w 12"/>
                  <a:gd name="T1" fmla="*/ 87 h 87"/>
                  <a:gd name="T2" fmla="*/ 0 w 12"/>
                  <a:gd name="T3" fmla="*/ 84 h 87"/>
                  <a:gd name="T4" fmla="*/ 0 w 12"/>
                  <a:gd name="T5" fmla="*/ 0 h 87"/>
                  <a:gd name="T6" fmla="*/ 12 w 12"/>
                  <a:gd name="T7" fmla="*/ 3 h 87"/>
                  <a:gd name="T8" fmla="*/ 12 w 12"/>
                  <a:gd name="T9" fmla="*/ 87 h 87"/>
                </a:gdLst>
                <a:ahLst/>
                <a:cxnLst>
                  <a:cxn ang="0">
                    <a:pos x="T0" y="T1"/>
                  </a:cxn>
                  <a:cxn ang="0">
                    <a:pos x="T2" y="T3"/>
                  </a:cxn>
                  <a:cxn ang="0">
                    <a:pos x="T4" y="T5"/>
                  </a:cxn>
                  <a:cxn ang="0">
                    <a:pos x="T6" y="T7"/>
                  </a:cxn>
                  <a:cxn ang="0">
                    <a:pos x="T8" y="T9"/>
                  </a:cxn>
                </a:cxnLst>
                <a:rect l="0" t="0" r="r" b="b"/>
                <a:pathLst>
                  <a:path w="12" h="87">
                    <a:moveTo>
                      <a:pt x="12" y="87"/>
                    </a:moveTo>
                    <a:lnTo>
                      <a:pt x="0" y="84"/>
                    </a:lnTo>
                    <a:lnTo>
                      <a:pt x="0" y="0"/>
                    </a:lnTo>
                    <a:lnTo>
                      <a:pt x="12" y="3"/>
                    </a:lnTo>
                    <a:lnTo>
                      <a:pt x="12" y="87"/>
                    </a:lnTo>
                    <a:close/>
                  </a:path>
                </a:pathLst>
              </a:custGeom>
              <a:solidFill>
                <a:srgbClr val="FFFFFF"/>
              </a:solidFill>
              <a:ln w="6350" cap="flat" cmpd="sng">
                <a:solidFill>
                  <a:srgbClr val="000000"/>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5" name="Freeform 1065"/>
              <p:cNvSpPr>
                <a:spLocks noChangeAspect="1"/>
              </p:cNvSpPr>
              <p:nvPr/>
            </p:nvSpPr>
            <p:spPr bwMode="gray">
              <a:xfrm>
                <a:off x="2277" y="2717"/>
                <a:ext cx="45" cy="322"/>
              </a:xfrm>
              <a:custGeom>
                <a:avLst/>
                <a:gdLst>
                  <a:gd name="T0" fmla="*/ 0 w 12"/>
                  <a:gd name="T1" fmla="*/ 87 h 87"/>
                  <a:gd name="T2" fmla="*/ 12 w 12"/>
                  <a:gd name="T3" fmla="*/ 84 h 87"/>
                  <a:gd name="T4" fmla="*/ 12 w 12"/>
                  <a:gd name="T5" fmla="*/ 0 h 87"/>
                  <a:gd name="T6" fmla="*/ 0 w 12"/>
                  <a:gd name="T7" fmla="*/ 4 h 87"/>
                  <a:gd name="T8" fmla="*/ 0 w 12"/>
                  <a:gd name="T9" fmla="*/ 87 h 87"/>
                </a:gdLst>
                <a:ahLst/>
                <a:cxnLst>
                  <a:cxn ang="0">
                    <a:pos x="T0" y="T1"/>
                  </a:cxn>
                  <a:cxn ang="0">
                    <a:pos x="T2" y="T3"/>
                  </a:cxn>
                  <a:cxn ang="0">
                    <a:pos x="T4" y="T5"/>
                  </a:cxn>
                  <a:cxn ang="0">
                    <a:pos x="T6" y="T7"/>
                  </a:cxn>
                  <a:cxn ang="0">
                    <a:pos x="T8" y="T9"/>
                  </a:cxn>
                </a:cxnLst>
                <a:rect l="0" t="0" r="r" b="b"/>
                <a:pathLst>
                  <a:path w="12" h="87">
                    <a:moveTo>
                      <a:pt x="0" y="87"/>
                    </a:moveTo>
                    <a:lnTo>
                      <a:pt x="12" y="84"/>
                    </a:lnTo>
                    <a:lnTo>
                      <a:pt x="12" y="0"/>
                    </a:lnTo>
                    <a:lnTo>
                      <a:pt x="0" y="4"/>
                    </a:lnTo>
                    <a:lnTo>
                      <a:pt x="0" y="87"/>
                    </a:lnTo>
                    <a:close/>
                  </a:path>
                </a:pathLst>
              </a:custGeom>
              <a:solidFill>
                <a:srgbClr val="4824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6" name="Freeform 1066"/>
              <p:cNvSpPr>
                <a:spLocks noChangeAspect="1"/>
              </p:cNvSpPr>
              <p:nvPr/>
            </p:nvSpPr>
            <p:spPr bwMode="gray">
              <a:xfrm>
                <a:off x="2235" y="2717"/>
                <a:ext cx="42" cy="322"/>
              </a:xfrm>
              <a:custGeom>
                <a:avLst/>
                <a:gdLst>
                  <a:gd name="T0" fmla="*/ 12 w 12"/>
                  <a:gd name="T1" fmla="*/ 87 h 87"/>
                  <a:gd name="T2" fmla="*/ 0 w 12"/>
                  <a:gd name="T3" fmla="*/ 84 h 87"/>
                  <a:gd name="T4" fmla="*/ 0 w 12"/>
                  <a:gd name="T5" fmla="*/ 0 h 87"/>
                  <a:gd name="T6" fmla="*/ 12 w 12"/>
                  <a:gd name="T7" fmla="*/ 4 h 87"/>
                  <a:gd name="T8" fmla="*/ 12 w 12"/>
                  <a:gd name="T9" fmla="*/ 87 h 87"/>
                </a:gdLst>
                <a:ahLst/>
                <a:cxnLst>
                  <a:cxn ang="0">
                    <a:pos x="T0" y="T1"/>
                  </a:cxn>
                  <a:cxn ang="0">
                    <a:pos x="T2" y="T3"/>
                  </a:cxn>
                  <a:cxn ang="0">
                    <a:pos x="T4" y="T5"/>
                  </a:cxn>
                  <a:cxn ang="0">
                    <a:pos x="T6" y="T7"/>
                  </a:cxn>
                  <a:cxn ang="0">
                    <a:pos x="T8" y="T9"/>
                  </a:cxn>
                </a:cxnLst>
                <a:rect l="0" t="0" r="r" b="b"/>
                <a:pathLst>
                  <a:path w="12" h="87">
                    <a:moveTo>
                      <a:pt x="12" y="87"/>
                    </a:moveTo>
                    <a:lnTo>
                      <a:pt x="0" y="84"/>
                    </a:lnTo>
                    <a:lnTo>
                      <a:pt x="0" y="0"/>
                    </a:lnTo>
                    <a:lnTo>
                      <a:pt x="12" y="4"/>
                    </a:lnTo>
                    <a:lnTo>
                      <a:pt x="12" y="87"/>
                    </a:lnTo>
                    <a:close/>
                  </a:path>
                </a:pathLst>
              </a:custGeom>
              <a:solidFill>
                <a:srgbClr val="6633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7" name="Freeform 1067"/>
              <p:cNvSpPr>
                <a:spLocks noChangeAspect="1"/>
              </p:cNvSpPr>
              <p:nvPr/>
            </p:nvSpPr>
            <p:spPr bwMode="gray">
              <a:xfrm>
                <a:off x="1977" y="2787"/>
                <a:ext cx="597" cy="206"/>
              </a:xfrm>
              <a:custGeom>
                <a:avLst/>
                <a:gdLst>
                  <a:gd name="T0" fmla="*/ 161 w 161"/>
                  <a:gd name="T1" fmla="*/ 43 h 56"/>
                  <a:gd name="T2" fmla="*/ 161 w 161"/>
                  <a:gd name="T3" fmla="*/ 56 h 56"/>
                  <a:gd name="T4" fmla="*/ 0 w 161"/>
                  <a:gd name="T5" fmla="*/ 12 h 56"/>
                  <a:gd name="T6" fmla="*/ 0 w 161"/>
                  <a:gd name="T7" fmla="*/ 0 h 56"/>
                  <a:gd name="T8" fmla="*/ 161 w 161"/>
                  <a:gd name="T9" fmla="*/ 43 h 56"/>
                </a:gdLst>
                <a:ahLst/>
                <a:cxnLst>
                  <a:cxn ang="0">
                    <a:pos x="T0" y="T1"/>
                  </a:cxn>
                  <a:cxn ang="0">
                    <a:pos x="T2" y="T3"/>
                  </a:cxn>
                  <a:cxn ang="0">
                    <a:pos x="T4" y="T5"/>
                  </a:cxn>
                  <a:cxn ang="0">
                    <a:pos x="T6" y="T7"/>
                  </a:cxn>
                  <a:cxn ang="0">
                    <a:pos x="T8" y="T9"/>
                  </a:cxn>
                </a:cxnLst>
                <a:rect l="0" t="0" r="r" b="b"/>
                <a:pathLst>
                  <a:path w="161" h="56">
                    <a:moveTo>
                      <a:pt x="161" y="43"/>
                    </a:moveTo>
                    <a:lnTo>
                      <a:pt x="161" y="56"/>
                    </a:lnTo>
                    <a:lnTo>
                      <a:pt x="0" y="12"/>
                    </a:lnTo>
                    <a:lnTo>
                      <a:pt x="0" y="0"/>
                    </a:lnTo>
                    <a:lnTo>
                      <a:pt x="161" y="43"/>
                    </a:lnTo>
                    <a:close/>
                  </a:path>
                </a:pathLst>
              </a:custGeom>
              <a:solidFill>
                <a:srgbClr val="6633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8" name="Freeform 1068"/>
              <p:cNvSpPr>
                <a:spLocks noChangeAspect="1"/>
              </p:cNvSpPr>
              <p:nvPr/>
            </p:nvSpPr>
            <p:spPr bwMode="gray">
              <a:xfrm>
                <a:off x="2574" y="2866"/>
                <a:ext cx="300" cy="127"/>
              </a:xfrm>
              <a:custGeom>
                <a:avLst/>
                <a:gdLst>
                  <a:gd name="T0" fmla="*/ 81 w 81"/>
                  <a:gd name="T1" fmla="*/ 0 h 35"/>
                  <a:gd name="T2" fmla="*/ 81 w 81"/>
                  <a:gd name="T3" fmla="*/ 13 h 35"/>
                  <a:gd name="T4" fmla="*/ 0 w 81"/>
                  <a:gd name="T5" fmla="*/ 35 h 35"/>
                  <a:gd name="T6" fmla="*/ 0 w 81"/>
                  <a:gd name="T7" fmla="*/ 22 h 35"/>
                  <a:gd name="T8" fmla="*/ 81 w 81"/>
                  <a:gd name="T9" fmla="*/ 0 h 35"/>
                </a:gdLst>
                <a:ahLst/>
                <a:cxnLst>
                  <a:cxn ang="0">
                    <a:pos x="T0" y="T1"/>
                  </a:cxn>
                  <a:cxn ang="0">
                    <a:pos x="T2" y="T3"/>
                  </a:cxn>
                  <a:cxn ang="0">
                    <a:pos x="T4" y="T5"/>
                  </a:cxn>
                  <a:cxn ang="0">
                    <a:pos x="T6" y="T7"/>
                  </a:cxn>
                  <a:cxn ang="0">
                    <a:pos x="T8" y="T9"/>
                  </a:cxn>
                </a:cxnLst>
                <a:rect l="0" t="0" r="r" b="b"/>
                <a:pathLst>
                  <a:path w="81" h="35">
                    <a:moveTo>
                      <a:pt x="81" y="0"/>
                    </a:moveTo>
                    <a:lnTo>
                      <a:pt x="81" y="13"/>
                    </a:lnTo>
                    <a:lnTo>
                      <a:pt x="0" y="35"/>
                    </a:lnTo>
                    <a:lnTo>
                      <a:pt x="0" y="22"/>
                    </a:lnTo>
                    <a:lnTo>
                      <a:pt x="81" y="0"/>
                    </a:lnTo>
                    <a:close/>
                  </a:path>
                </a:pathLst>
              </a:custGeom>
              <a:solidFill>
                <a:srgbClr val="6633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9" name="Freeform 1069"/>
              <p:cNvSpPr>
                <a:spLocks noChangeAspect="1"/>
              </p:cNvSpPr>
              <p:nvPr/>
            </p:nvSpPr>
            <p:spPr bwMode="gray">
              <a:xfrm>
                <a:off x="1977" y="2705"/>
                <a:ext cx="897" cy="240"/>
              </a:xfrm>
              <a:custGeom>
                <a:avLst/>
                <a:gdLst>
                  <a:gd name="T0" fmla="*/ 242 w 242"/>
                  <a:gd name="T1" fmla="*/ 43 h 65"/>
                  <a:gd name="T2" fmla="*/ 161 w 242"/>
                  <a:gd name="T3" fmla="*/ 22 h 65"/>
                  <a:gd name="T4" fmla="*/ 161 w 242"/>
                  <a:gd name="T5" fmla="*/ 22 h 65"/>
                  <a:gd name="T6" fmla="*/ 81 w 242"/>
                  <a:gd name="T7" fmla="*/ 0 h 65"/>
                  <a:gd name="T8" fmla="*/ 0 w 242"/>
                  <a:gd name="T9" fmla="*/ 22 h 65"/>
                  <a:gd name="T10" fmla="*/ 81 w 242"/>
                  <a:gd name="T11" fmla="*/ 44 h 65"/>
                  <a:gd name="T12" fmla="*/ 81 w 242"/>
                  <a:gd name="T13" fmla="*/ 44 h 65"/>
                  <a:gd name="T14" fmla="*/ 161 w 242"/>
                  <a:gd name="T15" fmla="*/ 65 h 65"/>
                  <a:gd name="T16" fmla="*/ 242 w 242"/>
                  <a:gd name="T17"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65">
                    <a:moveTo>
                      <a:pt x="242" y="43"/>
                    </a:moveTo>
                    <a:lnTo>
                      <a:pt x="161" y="22"/>
                    </a:lnTo>
                    <a:lnTo>
                      <a:pt x="161" y="22"/>
                    </a:lnTo>
                    <a:lnTo>
                      <a:pt x="81" y="0"/>
                    </a:lnTo>
                    <a:lnTo>
                      <a:pt x="0" y="22"/>
                    </a:lnTo>
                    <a:lnTo>
                      <a:pt x="81" y="44"/>
                    </a:lnTo>
                    <a:lnTo>
                      <a:pt x="81" y="44"/>
                    </a:lnTo>
                    <a:lnTo>
                      <a:pt x="161" y="65"/>
                    </a:lnTo>
                    <a:lnTo>
                      <a:pt x="242" y="43"/>
                    </a:lnTo>
                    <a:close/>
                  </a:path>
                </a:pathLst>
              </a:custGeom>
              <a:solidFill>
                <a:srgbClr val="8E4700"/>
              </a:solidFill>
              <a:ln w="6350" cap="flat" cmpd="sng">
                <a:solidFill>
                  <a:srgbClr val="6633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grpSp>
        <p:grpSp>
          <p:nvGrpSpPr>
            <p:cNvPr id="12" name="Group 1070"/>
            <p:cNvGrpSpPr>
              <a:grpSpLocks noChangeAspect="1"/>
            </p:cNvGrpSpPr>
            <p:nvPr/>
          </p:nvGrpSpPr>
          <p:grpSpPr bwMode="auto">
            <a:xfrm flipH="1">
              <a:off x="1257" y="2481"/>
              <a:ext cx="270" cy="209"/>
              <a:chOff x="2155" y="1811"/>
              <a:chExt cx="675" cy="523"/>
            </a:xfrm>
          </p:grpSpPr>
          <p:sp>
            <p:nvSpPr>
              <p:cNvPr id="20" name="Freeform 1071"/>
              <p:cNvSpPr>
                <a:spLocks noChangeAspect="1"/>
              </p:cNvSpPr>
              <p:nvPr/>
            </p:nvSpPr>
            <p:spPr bwMode="gray">
              <a:xfrm>
                <a:off x="2490" y="1818"/>
                <a:ext cx="314" cy="433"/>
              </a:xfrm>
              <a:custGeom>
                <a:avLst/>
                <a:gdLst>
                  <a:gd name="T0" fmla="*/ 0 w 4460"/>
                  <a:gd name="T1" fmla="*/ 0 h 6160"/>
                  <a:gd name="T2" fmla="*/ 0 w 4460"/>
                  <a:gd name="T3" fmla="*/ 4972 h 6160"/>
                  <a:gd name="T4" fmla="*/ 4460 w 4460"/>
                  <a:gd name="T5" fmla="*/ 6160 h 6160"/>
                  <a:gd name="T6" fmla="*/ 4460 w 4460"/>
                  <a:gd name="T7" fmla="*/ 1188 h 6160"/>
                  <a:gd name="T8" fmla="*/ 0 w 4460"/>
                  <a:gd name="T9" fmla="*/ 0 h 6160"/>
                </a:gdLst>
                <a:ahLst/>
                <a:cxnLst>
                  <a:cxn ang="0">
                    <a:pos x="T0" y="T1"/>
                  </a:cxn>
                  <a:cxn ang="0">
                    <a:pos x="T2" y="T3"/>
                  </a:cxn>
                  <a:cxn ang="0">
                    <a:pos x="T4" y="T5"/>
                  </a:cxn>
                  <a:cxn ang="0">
                    <a:pos x="T6" y="T7"/>
                  </a:cxn>
                  <a:cxn ang="0">
                    <a:pos x="T8" y="T9"/>
                  </a:cxn>
                </a:cxnLst>
                <a:rect l="0" t="0" r="r" b="b"/>
                <a:pathLst>
                  <a:path w="4460" h="6160">
                    <a:moveTo>
                      <a:pt x="0" y="0"/>
                    </a:moveTo>
                    <a:lnTo>
                      <a:pt x="0" y="4972"/>
                    </a:lnTo>
                    <a:lnTo>
                      <a:pt x="4460" y="6160"/>
                    </a:lnTo>
                    <a:lnTo>
                      <a:pt x="4460" y="1188"/>
                    </a:lnTo>
                    <a:lnTo>
                      <a:pt x="0" y="0"/>
                    </a:lnTo>
                    <a:close/>
                  </a:path>
                </a:pathLst>
              </a:custGeom>
              <a:solidFill>
                <a:srgbClr val="969696"/>
              </a:solidFill>
              <a:ln w="6350" cap="flat" cmpd="sng">
                <a:solidFill>
                  <a:srgbClr val="96969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1" name="Freeform 1072"/>
              <p:cNvSpPr>
                <a:spLocks noChangeAspect="1"/>
              </p:cNvSpPr>
              <p:nvPr/>
            </p:nvSpPr>
            <p:spPr bwMode="gray">
              <a:xfrm>
                <a:off x="2513" y="1850"/>
                <a:ext cx="268" cy="332"/>
              </a:xfrm>
              <a:custGeom>
                <a:avLst/>
                <a:gdLst>
                  <a:gd name="T0" fmla="*/ 0 w 3803"/>
                  <a:gd name="T1" fmla="*/ 0 h 4725"/>
                  <a:gd name="T2" fmla="*/ 0 w 3803"/>
                  <a:gd name="T3" fmla="*/ 3711 h 4725"/>
                  <a:gd name="T4" fmla="*/ 3803 w 3803"/>
                  <a:gd name="T5" fmla="*/ 4725 h 4725"/>
                  <a:gd name="T6" fmla="*/ 3803 w 3803"/>
                  <a:gd name="T7" fmla="*/ 1014 h 4725"/>
                  <a:gd name="T8" fmla="*/ 0 w 3803"/>
                  <a:gd name="T9" fmla="*/ 0 h 4725"/>
                </a:gdLst>
                <a:ahLst/>
                <a:cxnLst>
                  <a:cxn ang="0">
                    <a:pos x="T0" y="T1"/>
                  </a:cxn>
                  <a:cxn ang="0">
                    <a:pos x="T2" y="T3"/>
                  </a:cxn>
                  <a:cxn ang="0">
                    <a:pos x="T4" y="T5"/>
                  </a:cxn>
                  <a:cxn ang="0">
                    <a:pos x="T6" y="T7"/>
                  </a:cxn>
                  <a:cxn ang="0">
                    <a:pos x="T8" y="T9"/>
                  </a:cxn>
                </a:cxnLst>
                <a:rect l="0" t="0" r="r" b="b"/>
                <a:pathLst>
                  <a:path w="3803" h="4725">
                    <a:moveTo>
                      <a:pt x="0" y="0"/>
                    </a:moveTo>
                    <a:lnTo>
                      <a:pt x="0" y="3711"/>
                    </a:lnTo>
                    <a:lnTo>
                      <a:pt x="3803" y="4725"/>
                    </a:lnTo>
                    <a:lnTo>
                      <a:pt x="3803" y="1014"/>
                    </a:lnTo>
                    <a:lnTo>
                      <a:pt x="0" y="0"/>
                    </a:lnTo>
                    <a:close/>
                  </a:path>
                </a:pathLst>
              </a:custGeom>
              <a:solidFill>
                <a:srgbClr val="FFFFFF"/>
              </a:solidFill>
              <a:ln w="6350" cap="flat" cmpd="sng">
                <a:solidFill>
                  <a:srgbClr val="000000"/>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2" name="Freeform 1073"/>
              <p:cNvSpPr>
                <a:spLocks noChangeAspect="1"/>
              </p:cNvSpPr>
              <p:nvPr/>
            </p:nvSpPr>
            <p:spPr bwMode="gray">
              <a:xfrm>
                <a:off x="2490" y="1811"/>
                <a:ext cx="340" cy="90"/>
              </a:xfrm>
              <a:custGeom>
                <a:avLst/>
                <a:gdLst>
                  <a:gd name="T0" fmla="*/ 4831 w 4831"/>
                  <a:gd name="T1" fmla="*/ 1189 h 1288"/>
                  <a:gd name="T2" fmla="*/ 4460 w 4831"/>
                  <a:gd name="T3" fmla="*/ 1288 h 1288"/>
                  <a:gd name="T4" fmla="*/ 0 w 4831"/>
                  <a:gd name="T5" fmla="*/ 100 h 1288"/>
                  <a:gd name="T6" fmla="*/ 368 w 4831"/>
                  <a:gd name="T7" fmla="*/ 0 h 1288"/>
                  <a:gd name="T8" fmla="*/ 4831 w 4831"/>
                  <a:gd name="T9" fmla="*/ 1189 h 1288"/>
                </a:gdLst>
                <a:ahLst/>
                <a:cxnLst>
                  <a:cxn ang="0">
                    <a:pos x="T0" y="T1"/>
                  </a:cxn>
                  <a:cxn ang="0">
                    <a:pos x="T2" y="T3"/>
                  </a:cxn>
                  <a:cxn ang="0">
                    <a:pos x="T4" y="T5"/>
                  </a:cxn>
                  <a:cxn ang="0">
                    <a:pos x="T6" y="T7"/>
                  </a:cxn>
                  <a:cxn ang="0">
                    <a:pos x="T8" y="T9"/>
                  </a:cxn>
                </a:cxnLst>
                <a:rect l="0" t="0" r="r" b="b"/>
                <a:pathLst>
                  <a:path w="4831" h="1288">
                    <a:moveTo>
                      <a:pt x="4831" y="1189"/>
                    </a:moveTo>
                    <a:lnTo>
                      <a:pt x="4460" y="1288"/>
                    </a:lnTo>
                    <a:lnTo>
                      <a:pt x="0" y="100"/>
                    </a:lnTo>
                    <a:lnTo>
                      <a:pt x="368" y="0"/>
                    </a:lnTo>
                    <a:lnTo>
                      <a:pt x="4831" y="1189"/>
                    </a:lnTo>
                    <a:close/>
                  </a:path>
                </a:pathLst>
              </a:custGeom>
              <a:solidFill>
                <a:srgbClr val="B2B2B2"/>
              </a:solidFill>
              <a:ln w="6350" cap="flat" cmpd="sng">
                <a:solidFill>
                  <a:srgbClr val="B2B2B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3" name="Freeform 1074"/>
              <p:cNvSpPr>
                <a:spLocks noChangeAspect="1"/>
              </p:cNvSpPr>
              <p:nvPr/>
            </p:nvSpPr>
            <p:spPr bwMode="gray">
              <a:xfrm>
                <a:off x="2155" y="2127"/>
                <a:ext cx="675" cy="181"/>
              </a:xfrm>
              <a:custGeom>
                <a:avLst/>
                <a:gdLst>
                  <a:gd name="T0" fmla="*/ 0 w 9603"/>
                  <a:gd name="T1" fmla="*/ 1287 h 2577"/>
                  <a:gd name="T2" fmla="*/ 4802 w 9603"/>
                  <a:gd name="T3" fmla="*/ 0 h 2577"/>
                  <a:gd name="T4" fmla="*/ 9603 w 9603"/>
                  <a:gd name="T5" fmla="*/ 1287 h 2577"/>
                  <a:gd name="T6" fmla="*/ 4802 w 9603"/>
                  <a:gd name="T7" fmla="*/ 2577 h 2577"/>
                  <a:gd name="T8" fmla="*/ 0 w 9603"/>
                  <a:gd name="T9" fmla="*/ 1287 h 2577"/>
                </a:gdLst>
                <a:ahLst/>
                <a:cxnLst>
                  <a:cxn ang="0">
                    <a:pos x="T0" y="T1"/>
                  </a:cxn>
                  <a:cxn ang="0">
                    <a:pos x="T2" y="T3"/>
                  </a:cxn>
                  <a:cxn ang="0">
                    <a:pos x="T4" y="T5"/>
                  </a:cxn>
                  <a:cxn ang="0">
                    <a:pos x="T6" y="T7"/>
                  </a:cxn>
                  <a:cxn ang="0">
                    <a:pos x="T8" y="T9"/>
                  </a:cxn>
                </a:cxnLst>
                <a:rect l="0" t="0" r="r" b="b"/>
                <a:pathLst>
                  <a:path w="9603" h="2577">
                    <a:moveTo>
                      <a:pt x="0" y="1287"/>
                    </a:moveTo>
                    <a:lnTo>
                      <a:pt x="4802" y="0"/>
                    </a:lnTo>
                    <a:lnTo>
                      <a:pt x="9603" y="1287"/>
                    </a:lnTo>
                    <a:lnTo>
                      <a:pt x="4802" y="2577"/>
                    </a:lnTo>
                    <a:lnTo>
                      <a:pt x="0" y="1287"/>
                    </a:lnTo>
                    <a:close/>
                  </a:path>
                </a:pathLst>
              </a:custGeom>
              <a:solidFill>
                <a:srgbClr val="969696"/>
              </a:solidFill>
              <a:ln w="6350" cap="flat" cmpd="sng">
                <a:solidFill>
                  <a:srgbClr val="96969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4" name="Freeform 1075"/>
              <p:cNvSpPr>
                <a:spLocks noChangeAspect="1"/>
              </p:cNvSpPr>
              <p:nvPr/>
            </p:nvSpPr>
            <p:spPr bwMode="gray">
              <a:xfrm>
                <a:off x="2493" y="2218"/>
                <a:ext cx="337" cy="116"/>
              </a:xfrm>
              <a:custGeom>
                <a:avLst/>
                <a:gdLst>
                  <a:gd name="T0" fmla="*/ 0 w 4801"/>
                  <a:gd name="T1" fmla="*/ 1290 h 1656"/>
                  <a:gd name="T2" fmla="*/ 0 w 4801"/>
                  <a:gd name="T3" fmla="*/ 1656 h 1656"/>
                  <a:gd name="T4" fmla="*/ 4801 w 4801"/>
                  <a:gd name="T5" fmla="*/ 369 h 1656"/>
                  <a:gd name="T6" fmla="*/ 4801 w 4801"/>
                  <a:gd name="T7" fmla="*/ 0 h 1656"/>
                  <a:gd name="T8" fmla="*/ 0 w 4801"/>
                  <a:gd name="T9" fmla="*/ 1290 h 1656"/>
                </a:gdLst>
                <a:ahLst/>
                <a:cxnLst>
                  <a:cxn ang="0">
                    <a:pos x="T0" y="T1"/>
                  </a:cxn>
                  <a:cxn ang="0">
                    <a:pos x="T2" y="T3"/>
                  </a:cxn>
                  <a:cxn ang="0">
                    <a:pos x="T4" y="T5"/>
                  </a:cxn>
                  <a:cxn ang="0">
                    <a:pos x="T6" y="T7"/>
                  </a:cxn>
                  <a:cxn ang="0">
                    <a:pos x="T8" y="T9"/>
                  </a:cxn>
                </a:cxnLst>
                <a:rect l="0" t="0" r="r" b="b"/>
                <a:pathLst>
                  <a:path w="4801" h="1656">
                    <a:moveTo>
                      <a:pt x="0" y="1290"/>
                    </a:moveTo>
                    <a:lnTo>
                      <a:pt x="0" y="1656"/>
                    </a:lnTo>
                    <a:lnTo>
                      <a:pt x="4801" y="369"/>
                    </a:lnTo>
                    <a:lnTo>
                      <a:pt x="4801" y="0"/>
                    </a:lnTo>
                    <a:lnTo>
                      <a:pt x="0" y="1290"/>
                    </a:lnTo>
                    <a:close/>
                  </a:path>
                </a:pathLst>
              </a:custGeom>
              <a:solidFill>
                <a:srgbClr val="C0C0C0"/>
              </a:solidFill>
              <a:ln w="6350" cap="flat" cmpd="sng">
                <a:solidFill>
                  <a:srgbClr val="C0C0C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5" name="Freeform 1076"/>
              <p:cNvSpPr>
                <a:spLocks noChangeAspect="1"/>
              </p:cNvSpPr>
              <p:nvPr/>
            </p:nvSpPr>
            <p:spPr bwMode="gray">
              <a:xfrm>
                <a:off x="2155" y="2218"/>
                <a:ext cx="338" cy="116"/>
              </a:xfrm>
              <a:custGeom>
                <a:avLst/>
                <a:gdLst>
                  <a:gd name="T0" fmla="*/ 4802 w 4802"/>
                  <a:gd name="T1" fmla="*/ 1656 h 1656"/>
                  <a:gd name="T2" fmla="*/ 0 w 4802"/>
                  <a:gd name="T3" fmla="*/ 369 h 1656"/>
                  <a:gd name="T4" fmla="*/ 0 w 4802"/>
                  <a:gd name="T5" fmla="*/ 0 h 1656"/>
                  <a:gd name="T6" fmla="*/ 4802 w 4802"/>
                  <a:gd name="T7" fmla="*/ 1290 h 1656"/>
                  <a:gd name="T8" fmla="*/ 4802 w 4802"/>
                  <a:gd name="T9" fmla="*/ 1656 h 1656"/>
                </a:gdLst>
                <a:ahLst/>
                <a:cxnLst>
                  <a:cxn ang="0">
                    <a:pos x="T0" y="T1"/>
                  </a:cxn>
                  <a:cxn ang="0">
                    <a:pos x="T2" y="T3"/>
                  </a:cxn>
                  <a:cxn ang="0">
                    <a:pos x="T4" y="T5"/>
                  </a:cxn>
                  <a:cxn ang="0">
                    <a:pos x="T6" y="T7"/>
                  </a:cxn>
                  <a:cxn ang="0">
                    <a:pos x="T8" y="T9"/>
                  </a:cxn>
                </a:cxnLst>
                <a:rect l="0" t="0" r="r" b="b"/>
                <a:pathLst>
                  <a:path w="4802" h="1656">
                    <a:moveTo>
                      <a:pt x="4802" y="1656"/>
                    </a:moveTo>
                    <a:lnTo>
                      <a:pt x="0" y="369"/>
                    </a:lnTo>
                    <a:lnTo>
                      <a:pt x="0" y="0"/>
                    </a:lnTo>
                    <a:lnTo>
                      <a:pt x="4802" y="1290"/>
                    </a:lnTo>
                    <a:lnTo>
                      <a:pt x="4802" y="1656"/>
                    </a:lnTo>
                    <a:close/>
                  </a:path>
                </a:pathLst>
              </a:custGeom>
              <a:solidFill>
                <a:srgbClr val="B2B2B2"/>
              </a:solidFill>
              <a:ln w="6350" cap="flat" cmpd="sng">
                <a:solidFill>
                  <a:srgbClr val="B2B2B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6" name="Freeform 1077"/>
              <p:cNvSpPr>
                <a:spLocks noChangeAspect="1"/>
              </p:cNvSpPr>
              <p:nvPr/>
            </p:nvSpPr>
            <p:spPr bwMode="gray">
              <a:xfrm>
                <a:off x="2251" y="2157"/>
                <a:ext cx="457" cy="122"/>
              </a:xfrm>
              <a:custGeom>
                <a:avLst/>
                <a:gdLst>
                  <a:gd name="T0" fmla="*/ 0 w 6492"/>
                  <a:gd name="T1" fmla="*/ 654 h 1743"/>
                  <a:gd name="T2" fmla="*/ 4061 w 6492"/>
                  <a:gd name="T3" fmla="*/ 1743 h 1743"/>
                  <a:gd name="T4" fmla="*/ 6492 w 6492"/>
                  <a:gd name="T5" fmla="*/ 1091 h 1743"/>
                  <a:gd name="T6" fmla="*/ 2431 w 6492"/>
                  <a:gd name="T7" fmla="*/ 0 h 1743"/>
                  <a:gd name="T8" fmla="*/ 0 w 6492"/>
                  <a:gd name="T9" fmla="*/ 654 h 1743"/>
                </a:gdLst>
                <a:ahLst/>
                <a:cxnLst>
                  <a:cxn ang="0">
                    <a:pos x="T0" y="T1"/>
                  </a:cxn>
                  <a:cxn ang="0">
                    <a:pos x="T2" y="T3"/>
                  </a:cxn>
                  <a:cxn ang="0">
                    <a:pos x="T4" y="T5"/>
                  </a:cxn>
                  <a:cxn ang="0">
                    <a:pos x="T6" y="T7"/>
                  </a:cxn>
                  <a:cxn ang="0">
                    <a:pos x="T8" y="T9"/>
                  </a:cxn>
                </a:cxnLst>
                <a:rect l="0" t="0" r="r" b="b"/>
                <a:pathLst>
                  <a:path w="6492" h="1743">
                    <a:moveTo>
                      <a:pt x="0" y="654"/>
                    </a:moveTo>
                    <a:lnTo>
                      <a:pt x="4061" y="1743"/>
                    </a:lnTo>
                    <a:lnTo>
                      <a:pt x="6492" y="1091"/>
                    </a:lnTo>
                    <a:lnTo>
                      <a:pt x="2431" y="0"/>
                    </a:lnTo>
                    <a:lnTo>
                      <a:pt x="0" y="654"/>
                    </a:lnTo>
                    <a:close/>
                  </a:path>
                </a:pathLst>
              </a:custGeom>
              <a:solidFill>
                <a:srgbClr val="C0C0C0"/>
              </a:solidFill>
              <a:ln w="6350" cap="flat" cmpd="sng">
                <a:solidFill>
                  <a:srgbClr val="C0C0C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27" name="Freeform 1078"/>
              <p:cNvSpPr>
                <a:spLocks noChangeAspect="1"/>
              </p:cNvSpPr>
              <p:nvPr/>
            </p:nvSpPr>
            <p:spPr bwMode="gray">
              <a:xfrm>
                <a:off x="2804" y="1894"/>
                <a:ext cx="26" cy="357"/>
              </a:xfrm>
              <a:custGeom>
                <a:avLst/>
                <a:gdLst>
                  <a:gd name="T0" fmla="*/ 0 w 371"/>
                  <a:gd name="T1" fmla="*/ 5071 h 5071"/>
                  <a:gd name="T2" fmla="*/ 371 w 371"/>
                  <a:gd name="T3" fmla="*/ 4972 h 5071"/>
                  <a:gd name="T4" fmla="*/ 371 w 371"/>
                  <a:gd name="T5" fmla="*/ 0 h 5071"/>
                  <a:gd name="T6" fmla="*/ 0 w 371"/>
                  <a:gd name="T7" fmla="*/ 99 h 5071"/>
                  <a:gd name="T8" fmla="*/ 0 w 371"/>
                  <a:gd name="T9" fmla="*/ 5071 h 5071"/>
                </a:gdLst>
                <a:ahLst/>
                <a:cxnLst>
                  <a:cxn ang="0">
                    <a:pos x="T0" y="T1"/>
                  </a:cxn>
                  <a:cxn ang="0">
                    <a:pos x="T2" y="T3"/>
                  </a:cxn>
                  <a:cxn ang="0">
                    <a:pos x="T4" y="T5"/>
                  </a:cxn>
                  <a:cxn ang="0">
                    <a:pos x="T6" y="T7"/>
                  </a:cxn>
                  <a:cxn ang="0">
                    <a:pos x="T8" y="T9"/>
                  </a:cxn>
                </a:cxnLst>
                <a:rect l="0" t="0" r="r" b="b"/>
                <a:pathLst>
                  <a:path w="371" h="5071">
                    <a:moveTo>
                      <a:pt x="0" y="5071"/>
                    </a:moveTo>
                    <a:lnTo>
                      <a:pt x="371" y="4972"/>
                    </a:lnTo>
                    <a:lnTo>
                      <a:pt x="371" y="0"/>
                    </a:lnTo>
                    <a:lnTo>
                      <a:pt x="0" y="99"/>
                    </a:lnTo>
                    <a:lnTo>
                      <a:pt x="0" y="5071"/>
                    </a:lnTo>
                    <a:close/>
                  </a:path>
                </a:pathLst>
              </a:custGeom>
              <a:solidFill>
                <a:srgbClr val="C0C0C0"/>
              </a:solidFill>
              <a:ln w="6350" cap="flat" cmpd="sng">
                <a:solidFill>
                  <a:srgbClr val="C0C0C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grpSp>
        <p:grpSp>
          <p:nvGrpSpPr>
            <p:cNvPr id="13" name="Group 1079"/>
            <p:cNvGrpSpPr>
              <a:grpSpLocks noChangeAspect="1"/>
            </p:cNvGrpSpPr>
            <p:nvPr/>
          </p:nvGrpSpPr>
          <p:grpSpPr bwMode="auto">
            <a:xfrm>
              <a:off x="1430" y="2451"/>
              <a:ext cx="314" cy="485"/>
              <a:chOff x="2257" y="2736"/>
              <a:chExt cx="314" cy="485"/>
            </a:xfrm>
          </p:grpSpPr>
          <p:sp>
            <p:nvSpPr>
              <p:cNvPr id="14" name="Freeform 1080"/>
              <p:cNvSpPr>
                <a:spLocks noChangeAspect="1"/>
              </p:cNvSpPr>
              <p:nvPr/>
            </p:nvSpPr>
            <p:spPr bwMode="gray">
              <a:xfrm flipH="1">
                <a:off x="2337" y="3027"/>
                <a:ext cx="132" cy="173"/>
              </a:xfrm>
              <a:custGeom>
                <a:avLst/>
                <a:gdLst>
                  <a:gd name="T0" fmla="*/ 108 w 108"/>
                  <a:gd name="T1" fmla="*/ 36 h 140"/>
                  <a:gd name="T2" fmla="*/ 108 w 108"/>
                  <a:gd name="T3" fmla="*/ 35 h 140"/>
                  <a:gd name="T4" fmla="*/ 108 w 108"/>
                  <a:gd name="T5" fmla="*/ 28 h 140"/>
                  <a:gd name="T6" fmla="*/ 108 w 108"/>
                  <a:gd name="T7" fmla="*/ 23 h 140"/>
                  <a:gd name="T8" fmla="*/ 108 w 108"/>
                  <a:gd name="T9" fmla="*/ 22 h 140"/>
                  <a:gd name="T10" fmla="*/ 108 w 108"/>
                  <a:gd name="T11" fmla="*/ 17 h 140"/>
                  <a:gd name="T12" fmla="*/ 108 w 108"/>
                  <a:gd name="T13" fmla="*/ 16 h 140"/>
                  <a:gd name="T14" fmla="*/ 108 w 108"/>
                  <a:gd name="T15" fmla="*/ 16 h 140"/>
                  <a:gd name="T16" fmla="*/ 89 w 108"/>
                  <a:gd name="T17" fmla="*/ 7 h 140"/>
                  <a:gd name="T18" fmla="*/ 64 w 108"/>
                  <a:gd name="T19" fmla="*/ 2 h 140"/>
                  <a:gd name="T20" fmla="*/ 57 w 108"/>
                  <a:gd name="T21" fmla="*/ 4 h 140"/>
                  <a:gd name="T22" fmla="*/ 49 w 108"/>
                  <a:gd name="T23" fmla="*/ 6 h 140"/>
                  <a:gd name="T24" fmla="*/ 49 w 108"/>
                  <a:gd name="T25" fmla="*/ 6 h 140"/>
                  <a:gd name="T26" fmla="*/ 0 w 108"/>
                  <a:gd name="T27" fmla="*/ 18 h 140"/>
                  <a:gd name="T28" fmla="*/ 29 w 108"/>
                  <a:gd name="T29" fmla="*/ 47 h 140"/>
                  <a:gd name="T30" fmla="*/ 62 w 108"/>
                  <a:gd name="T31" fmla="*/ 40 h 140"/>
                  <a:gd name="T32" fmla="*/ 62 w 108"/>
                  <a:gd name="T33" fmla="*/ 118 h 140"/>
                  <a:gd name="T34" fmla="*/ 101 w 108"/>
                  <a:gd name="T35" fmla="*/ 129 h 140"/>
                  <a:gd name="T36" fmla="*/ 108 w 108"/>
                  <a:gd name="T37" fmla="*/ 117 h 140"/>
                  <a:gd name="T38" fmla="*/ 108 w 108"/>
                  <a:gd name="T39" fmla="*/ 3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140">
                    <a:moveTo>
                      <a:pt x="108" y="36"/>
                    </a:moveTo>
                    <a:cubicBezTo>
                      <a:pt x="108" y="36"/>
                      <a:pt x="108" y="36"/>
                      <a:pt x="108" y="35"/>
                    </a:cubicBezTo>
                    <a:cubicBezTo>
                      <a:pt x="108" y="33"/>
                      <a:pt x="108" y="30"/>
                      <a:pt x="108" y="28"/>
                    </a:cubicBezTo>
                    <a:cubicBezTo>
                      <a:pt x="108" y="28"/>
                      <a:pt x="108" y="26"/>
                      <a:pt x="108" y="23"/>
                    </a:cubicBezTo>
                    <a:cubicBezTo>
                      <a:pt x="108" y="23"/>
                      <a:pt x="108" y="22"/>
                      <a:pt x="108" y="22"/>
                    </a:cubicBezTo>
                    <a:cubicBezTo>
                      <a:pt x="108" y="21"/>
                      <a:pt x="108" y="19"/>
                      <a:pt x="108" y="17"/>
                    </a:cubicBezTo>
                    <a:cubicBezTo>
                      <a:pt x="108" y="17"/>
                      <a:pt x="108" y="17"/>
                      <a:pt x="108" y="16"/>
                    </a:cubicBezTo>
                    <a:cubicBezTo>
                      <a:pt x="108" y="16"/>
                      <a:pt x="108" y="16"/>
                      <a:pt x="108" y="16"/>
                    </a:cubicBezTo>
                    <a:cubicBezTo>
                      <a:pt x="105" y="4"/>
                      <a:pt x="95" y="8"/>
                      <a:pt x="89" y="7"/>
                    </a:cubicBezTo>
                    <a:cubicBezTo>
                      <a:pt x="85" y="6"/>
                      <a:pt x="73" y="0"/>
                      <a:pt x="64" y="2"/>
                    </a:cubicBezTo>
                    <a:cubicBezTo>
                      <a:pt x="60" y="3"/>
                      <a:pt x="57" y="4"/>
                      <a:pt x="57" y="4"/>
                    </a:cubicBezTo>
                    <a:cubicBezTo>
                      <a:pt x="49" y="6"/>
                      <a:pt x="49" y="6"/>
                      <a:pt x="49" y="6"/>
                    </a:cubicBezTo>
                    <a:cubicBezTo>
                      <a:pt x="49" y="6"/>
                      <a:pt x="49" y="6"/>
                      <a:pt x="49" y="6"/>
                    </a:cubicBezTo>
                    <a:cubicBezTo>
                      <a:pt x="0" y="18"/>
                      <a:pt x="0" y="18"/>
                      <a:pt x="0" y="18"/>
                    </a:cubicBezTo>
                    <a:cubicBezTo>
                      <a:pt x="29" y="47"/>
                      <a:pt x="29" y="47"/>
                      <a:pt x="29" y="47"/>
                    </a:cubicBezTo>
                    <a:cubicBezTo>
                      <a:pt x="62" y="40"/>
                      <a:pt x="62" y="40"/>
                      <a:pt x="62" y="40"/>
                    </a:cubicBezTo>
                    <a:cubicBezTo>
                      <a:pt x="62" y="67"/>
                      <a:pt x="62" y="109"/>
                      <a:pt x="62" y="118"/>
                    </a:cubicBezTo>
                    <a:cubicBezTo>
                      <a:pt x="63" y="138"/>
                      <a:pt x="89" y="140"/>
                      <a:pt x="101" y="129"/>
                    </a:cubicBezTo>
                    <a:cubicBezTo>
                      <a:pt x="105" y="126"/>
                      <a:pt x="108" y="122"/>
                      <a:pt x="108" y="117"/>
                    </a:cubicBezTo>
                    <a:cubicBezTo>
                      <a:pt x="108" y="101"/>
                      <a:pt x="107" y="69"/>
                      <a:pt x="108" y="36"/>
                    </a:cubicBezTo>
                    <a:close/>
                  </a:path>
                </a:pathLst>
              </a:custGeom>
              <a:gradFill rotWithShape="1">
                <a:gsLst>
                  <a:gs pos="0">
                    <a:schemeClr val="tx1"/>
                  </a:gs>
                  <a:gs pos="50000">
                    <a:schemeClr val="tx1">
                      <a:gamma/>
                      <a:tint val="74118"/>
                      <a:invGamma/>
                    </a:schemeClr>
                  </a:gs>
                  <a:gs pos="100000">
                    <a:schemeClr val="tx1"/>
                  </a:gs>
                </a:gsLst>
                <a:lin ang="0" scaled="1"/>
              </a:gradFill>
              <a:ln w="635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15" name="Freeform 1081"/>
              <p:cNvSpPr>
                <a:spLocks noChangeAspect="1"/>
              </p:cNvSpPr>
              <p:nvPr/>
            </p:nvSpPr>
            <p:spPr bwMode="gray">
              <a:xfrm flipH="1">
                <a:off x="2276" y="3014"/>
                <a:ext cx="245" cy="207"/>
              </a:xfrm>
              <a:custGeom>
                <a:avLst/>
                <a:gdLst>
                  <a:gd name="T0" fmla="*/ 196 w 197"/>
                  <a:gd name="T1" fmla="*/ 44 h 167"/>
                  <a:gd name="T2" fmla="*/ 196 w 197"/>
                  <a:gd name="T3" fmla="*/ 37 h 167"/>
                  <a:gd name="T4" fmla="*/ 177 w 197"/>
                  <a:gd name="T5" fmla="*/ 18 h 167"/>
                  <a:gd name="T6" fmla="*/ 137 w 197"/>
                  <a:gd name="T7" fmla="*/ 25 h 167"/>
                  <a:gd name="T8" fmla="*/ 99 w 197"/>
                  <a:gd name="T9" fmla="*/ 35 h 167"/>
                  <a:gd name="T10" fmla="*/ 99 w 197"/>
                  <a:gd name="T11" fmla="*/ 52 h 167"/>
                  <a:gd name="T12" fmla="*/ 99 w 197"/>
                  <a:gd name="T13" fmla="*/ 35 h 167"/>
                  <a:gd name="T14" fmla="*/ 99 w 197"/>
                  <a:gd name="T15" fmla="*/ 35 h 167"/>
                  <a:gd name="T16" fmla="*/ 99 w 197"/>
                  <a:gd name="T17" fmla="*/ 2 h 167"/>
                  <a:gd name="T18" fmla="*/ 89 w 197"/>
                  <a:gd name="T19" fmla="*/ 14 h 167"/>
                  <a:gd name="T20" fmla="*/ 2 w 197"/>
                  <a:gd name="T21" fmla="*/ 8 h 167"/>
                  <a:gd name="T22" fmla="*/ 2 w 197"/>
                  <a:gd name="T23" fmla="*/ 10 h 167"/>
                  <a:gd name="T24" fmla="*/ 2 w 197"/>
                  <a:gd name="T25" fmla="*/ 31 h 167"/>
                  <a:gd name="T26" fmla="*/ 12 w 197"/>
                  <a:gd name="T27" fmla="*/ 67 h 167"/>
                  <a:gd name="T28" fmla="*/ 70 w 197"/>
                  <a:gd name="T29" fmla="*/ 83 h 167"/>
                  <a:gd name="T30" fmla="*/ 83 w 197"/>
                  <a:gd name="T31" fmla="*/ 82 h 167"/>
                  <a:gd name="T32" fmla="*/ 149 w 197"/>
                  <a:gd name="T33" fmla="*/ 65 h 167"/>
                  <a:gd name="T34" fmla="*/ 150 w 197"/>
                  <a:gd name="T35" fmla="*/ 137 h 167"/>
                  <a:gd name="T36" fmla="*/ 150 w 197"/>
                  <a:gd name="T37" fmla="*/ 141 h 167"/>
                  <a:gd name="T38" fmla="*/ 197 w 197"/>
                  <a:gd name="T39" fmla="*/ 140 h 167"/>
                  <a:gd name="T40" fmla="*/ 196 w 197"/>
                  <a:gd name="T41" fmla="*/ 4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7" h="167">
                    <a:moveTo>
                      <a:pt x="196" y="44"/>
                    </a:moveTo>
                    <a:cubicBezTo>
                      <a:pt x="196" y="44"/>
                      <a:pt x="196" y="40"/>
                      <a:pt x="196" y="37"/>
                    </a:cubicBezTo>
                    <a:cubicBezTo>
                      <a:pt x="193" y="23"/>
                      <a:pt x="183" y="19"/>
                      <a:pt x="177" y="18"/>
                    </a:cubicBezTo>
                    <a:cubicBezTo>
                      <a:pt x="168" y="17"/>
                      <a:pt x="137" y="25"/>
                      <a:pt x="137" y="25"/>
                    </a:cubicBezTo>
                    <a:cubicBezTo>
                      <a:pt x="99" y="35"/>
                      <a:pt x="99" y="35"/>
                      <a:pt x="99" y="35"/>
                    </a:cubicBezTo>
                    <a:cubicBezTo>
                      <a:pt x="99" y="52"/>
                      <a:pt x="99" y="52"/>
                      <a:pt x="99" y="52"/>
                    </a:cubicBezTo>
                    <a:cubicBezTo>
                      <a:pt x="99" y="35"/>
                      <a:pt x="99" y="35"/>
                      <a:pt x="99" y="35"/>
                    </a:cubicBezTo>
                    <a:cubicBezTo>
                      <a:pt x="99" y="35"/>
                      <a:pt x="99" y="35"/>
                      <a:pt x="99" y="35"/>
                    </a:cubicBezTo>
                    <a:cubicBezTo>
                      <a:pt x="99" y="20"/>
                      <a:pt x="99" y="4"/>
                      <a:pt x="99" y="2"/>
                    </a:cubicBezTo>
                    <a:cubicBezTo>
                      <a:pt x="98" y="8"/>
                      <a:pt x="95" y="13"/>
                      <a:pt x="89" y="14"/>
                    </a:cubicBezTo>
                    <a:cubicBezTo>
                      <a:pt x="80" y="16"/>
                      <a:pt x="0" y="0"/>
                      <a:pt x="2" y="8"/>
                    </a:cubicBezTo>
                    <a:cubicBezTo>
                      <a:pt x="2" y="9"/>
                      <a:pt x="2" y="9"/>
                      <a:pt x="2" y="10"/>
                    </a:cubicBezTo>
                    <a:cubicBezTo>
                      <a:pt x="2" y="31"/>
                      <a:pt x="2" y="31"/>
                      <a:pt x="2" y="31"/>
                    </a:cubicBezTo>
                    <a:cubicBezTo>
                      <a:pt x="2" y="55"/>
                      <a:pt x="0" y="64"/>
                      <a:pt x="12" y="67"/>
                    </a:cubicBezTo>
                    <a:cubicBezTo>
                      <a:pt x="18" y="69"/>
                      <a:pt x="66" y="82"/>
                      <a:pt x="70" y="83"/>
                    </a:cubicBezTo>
                    <a:cubicBezTo>
                      <a:pt x="73" y="83"/>
                      <a:pt x="78" y="84"/>
                      <a:pt x="83" y="82"/>
                    </a:cubicBezTo>
                    <a:cubicBezTo>
                      <a:pt x="97" y="78"/>
                      <a:pt x="127" y="71"/>
                      <a:pt x="149" y="65"/>
                    </a:cubicBezTo>
                    <a:cubicBezTo>
                      <a:pt x="150" y="137"/>
                      <a:pt x="150" y="137"/>
                      <a:pt x="150" y="137"/>
                    </a:cubicBezTo>
                    <a:cubicBezTo>
                      <a:pt x="150" y="138"/>
                      <a:pt x="150" y="140"/>
                      <a:pt x="150" y="141"/>
                    </a:cubicBezTo>
                    <a:cubicBezTo>
                      <a:pt x="151" y="167"/>
                      <a:pt x="196" y="163"/>
                      <a:pt x="197" y="140"/>
                    </a:cubicBezTo>
                    <a:cubicBezTo>
                      <a:pt x="196" y="125"/>
                      <a:pt x="196" y="60"/>
                      <a:pt x="196" y="44"/>
                    </a:cubicBezTo>
                    <a:close/>
                  </a:path>
                </a:pathLst>
              </a:custGeom>
              <a:gradFill rotWithShape="1">
                <a:gsLst>
                  <a:gs pos="0">
                    <a:schemeClr val="tx1"/>
                  </a:gs>
                  <a:gs pos="50000">
                    <a:schemeClr val="tx1">
                      <a:gamma/>
                      <a:tint val="74118"/>
                      <a:invGamma/>
                    </a:schemeClr>
                  </a:gs>
                  <a:gs pos="100000">
                    <a:schemeClr val="tx1"/>
                  </a:gs>
                </a:gsLst>
                <a:lin ang="0" scaled="1"/>
              </a:gradFill>
              <a:ln w="635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16" name="Freeform 1082"/>
              <p:cNvSpPr>
                <a:spLocks noChangeAspect="1"/>
              </p:cNvSpPr>
              <p:nvPr/>
            </p:nvSpPr>
            <p:spPr bwMode="gray">
              <a:xfrm flipH="1">
                <a:off x="2257" y="2825"/>
                <a:ext cx="314" cy="247"/>
              </a:xfrm>
              <a:custGeom>
                <a:avLst/>
                <a:gdLst>
                  <a:gd name="T0" fmla="*/ 209 w 254"/>
                  <a:gd name="T1" fmla="*/ 119 h 200"/>
                  <a:gd name="T2" fmla="*/ 184 w 254"/>
                  <a:gd name="T3" fmla="*/ 127 h 200"/>
                  <a:gd name="T4" fmla="*/ 173 w 254"/>
                  <a:gd name="T5" fmla="*/ 55 h 200"/>
                  <a:gd name="T6" fmla="*/ 144 w 254"/>
                  <a:gd name="T7" fmla="*/ 27 h 200"/>
                  <a:gd name="T8" fmla="*/ 96 w 254"/>
                  <a:gd name="T9" fmla="*/ 14 h 200"/>
                  <a:gd name="T10" fmla="*/ 51 w 254"/>
                  <a:gd name="T11" fmla="*/ 2 h 200"/>
                  <a:gd name="T12" fmla="*/ 18 w 254"/>
                  <a:gd name="T13" fmla="*/ 13 h 200"/>
                  <a:gd name="T14" fmla="*/ 3 w 254"/>
                  <a:gd name="T15" fmla="*/ 96 h 200"/>
                  <a:gd name="T16" fmla="*/ 3 w 254"/>
                  <a:gd name="T17" fmla="*/ 96 h 200"/>
                  <a:gd name="T18" fmla="*/ 2 w 254"/>
                  <a:gd name="T19" fmla="*/ 99 h 200"/>
                  <a:gd name="T20" fmla="*/ 2 w 254"/>
                  <a:gd name="T21" fmla="*/ 99 h 200"/>
                  <a:gd name="T22" fmla="*/ 9 w 254"/>
                  <a:gd name="T23" fmla="*/ 118 h 200"/>
                  <a:gd name="T24" fmla="*/ 26 w 254"/>
                  <a:gd name="T25" fmla="*/ 119 h 200"/>
                  <a:gd name="T26" fmla="*/ 33 w 254"/>
                  <a:gd name="T27" fmla="*/ 117 h 200"/>
                  <a:gd name="T28" fmla="*/ 33 w 254"/>
                  <a:gd name="T29" fmla="*/ 117 h 200"/>
                  <a:gd name="T30" fmla="*/ 36 w 254"/>
                  <a:gd name="T31" fmla="*/ 116 h 200"/>
                  <a:gd name="T32" fmla="*/ 43 w 254"/>
                  <a:gd name="T33" fmla="*/ 114 h 200"/>
                  <a:gd name="T34" fmla="*/ 44 w 254"/>
                  <a:gd name="T35" fmla="*/ 76 h 200"/>
                  <a:gd name="T36" fmla="*/ 41 w 254"/>
                  <a:gd name="T37" fmla="*/ 77 h 200"/>
                  <a:gd name="T38" fmla="*/ 44 w 254"/>
                  <a:gd name="T39" fmla="*/ 53 h 200"/>
                  <a:gd name="T40" fmla="*/ 43 w 254"/>
                  <a:gd name="T41" fmla="*/ 171 h 200"/>
                  <a:gd name="T42" fmla="*/ 53 w 254"/>
                  <a:gd name="T43" fmla="*/ 183 h 200"/>
                  <a:gd name="T44" fmla="*/ 111 w 254"/>
                  <a:gd name="T45" fmla="*/ 199 h 200"/>
                  <a:gd name="T46" fmla="*/ 140 w 254"/>
                  <a:gd name="T47" fmla="*/ 177 h 200"/>
                  <a:gd name="T48" fmla="*/ 140 w 254"/>
                  <a:gd name="T49" fmla="*/ 171 h 200"/>
                  <a:gd name="T50" fmla="*/ 140 w 254"/>
                  <a:gd name="T51" fmla="*/ 139 h 200"/>
                  <a:gd name="T52" fmla="*/ 139 w 254"/>
                  <a:gd name="T53" fmla="*/ 98 h 200"/>
                  <a:gd name="T54" fmla="*/ 137 w 254"/>
                  <a:gd name="T55" fmla="*/ 84 h 200"/>
                  <a:gd name="T56" fmla="*/ 136 w 254"/>
                  <a:gd name="T57" fmla="*/ 79 h 200"/>
                  <a:gd name="T58" fmla="*/ 137 w 254"/>
                  <a:gd name="T59" fmla="*/ 84 h 200"/>
                  <a:gd name="T60" fmla="*/ 139 w 254"/>
                  <a:gd name="T61" fmla="*/ 98 h 200"/>
                  <a:gd name="T62" fmla="*/ 145 w 254"/>
                  <a:gd name="T63" fmla="*/ 136 h 200"/>
                  <a:gd name="T64" fmla="*/ 145 w 254"/>
                  <a:gd name="T65" fmla="*/ 137 h 200"/>
                  <a:gd name="T66" fmla="*/ 145 w 254"/>
                  <a:gd name="T67" fmla="*/ 137 h 200"/>
                  <a:gd name="T68" fmla="*/ 145 w 254"/>
                  <a:gd name="T69" fmla="*/ 142 h 200"/>
                  <a:gd name="T70" fmla="*/ 155 w 254"/>
                  <a:gd name="T71" fmla="*/ 165 h 200"/>
                  <a:gd name="T72" fmla="*/ 170 w 254"/>
                  <a:gd name="T73" fmla="*/ 171 h 200"/>
                  <a:gd name="T74" fmla="*/ 223 w 254"/>
                  <a:gd name="T75" fmla="*/ 155 h 200"/>
                  <a:gd name="T76" fmla="*/ 209 w 254"/>
                  <a:gd name="T77"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4" h="200">
                    <a:moveTo>
                      <a:pt x="209" y="119"/>
                    </a:moveTo>
                    <a:cubicBezTo>
                      <a:pt x="207" y="121"/>
                      <a:pt x="197" y="123"/>
                      <a:pt x="184" y="127"/>
                    </a:cubicBezTo>
                    <a:cubicBezTo>
                      <a:pt x="179" y="94"/>
                      <a:pt x="175" y="64"/>
                      <a:pt x="173" y="55"/>
                    </a:cubicBezTo>
                    <a:cubicBezTo>
                      <a:pt x="170" y="36"/>
                      <a:pt x="153" y="30"/>
                      <a:pt x="144" y="27"/>
                    </a:cubicBezTo>
                    <a:cubicBezTo>
                      <a:pt x="136" y="23"/>
                      <a:pt x="110" y="18"/>
                      <a:pt x="96" y="14"/>
                    </a:cubicBezTo>
                    <a:cubicBezTo>
                      <a:pt x="83" y="10"/>
                      <a:pt x="61" y="4"/>
                      <a:pt x="51" y="2"/>
                    </a:cubicBezTo>
                    <a:cubicBezTo>
                      <a:pt x="41" y="0"/>
                      <a:pt x="21" y="4"/>
                      <a:pt x="18" y="13"/>
                    </a:cubicBezTo>
                    <a:cubicBezTo>
                      <a:pt x="16" y="16"/>
                      <a:pt x="10" y="56"/>
                      <a:pt x="3" y="96"/>
                    </a:cubicBezTo>
                    <a:cubicBezTo>
                      <a:pt x="3" y="96"/>
                      <a:pt x="3" y="96"/>
                      <a:pt x="3" y="96"/>
                    </a:cubicBezTo>
                    <a:cubicBezTo>
                      <a:pt x="2" y="99"/>
                      <a:pt x="2" y="99"/>
                      <a:pt x="2" y="99"/>
                    </a:cubicBezTo>
                    <a:cubicBezTo>
                      <a:pt x="2" y="99"/>
                      <a:pt x="2" y="99"/>
                      <a:pt x="2" y="99"/>
                    </a:cubicBezTo>
                    <a:cubicBezTo>
                      <a:pt x="0" y="109"/>
                      <a:pt x="4" y="116"/>
                      <a:pt x="9" y="118"/>
                    </a:cubicBezTo>
                    <a:cubicBezTo>
                      <a:pt x="14" y="121"/>
                      <a:pt x="20" y="120"/>
                      <a:pt x="26" y="119"/>
                    </a:cubicBezTo>
                    <a:cubicBezTo>
                      <a:pt x="33" y="117"/>
                      <a:pt x="33" y="117"/>
                      <a:pt x="33" y="117"/>
                    </a:cubicBezTo>
                    <a:cubicBezTo>
                      <a:pt x="33" y="117"/>
                      <a:pt x="33" y="117"/>
                      <a:pt x="33" y="117"/>
                    </a:cubicBezTo>
                    <a:cubicBezTo>
                      <a:pt x="34" y="117"/>
                      <a:pt x="35" y="117"/>
                      <a:pt x="36" y="116"/>
                    </a:cubicBezTo>
                    <a:cubicBezTo>
                      <a:pt x="38" y="116"/>
                      <a:pt x="41" y="115"/>
                      <a:pt x="43" y="114"/>
                    </a:cubicBezTo>
                    <a:cubicBezTo>
                      <a:pt x="44" y="76"/>
                      <a:pt x="44" y="76"/>
                      <a:pt x="44" y="76"/>
                    </a:cubicBezTo>
                    <a:cubicBezTo>
                      <a:pt x="43" y="76"/>
                      <a:pt x="42" y="77"/>
                      <a:pt x="41" y="77"/>
                    </a:cubicBezTo>
                    <a:cubicBezTo>
                      <a:pt x="43" y="60"/>
                      <a:pt x="44" y="49"/>
                      <a:pt x="44" y="53"/>
                    </a:cubicBezTo>
                    <a:cubicBezTo>
                      <a:pt x="44" y="59"/>
                      <a:pt x="43" y="123"/>
                      <a:pt x="43" y="171"/>
                    </a:cubicBezTo>
                    <a:cubicBezTo>
                      <a:pt x="44" y="177"/>
                      <a:pt x="47" y="182"/>
                      <a:pt x="53" y="183"/>
                    </a:cubicBezTo>
                    <a:cubicBezTo>
                      <a:pt x="67" y="186"/>
                      <a:pt x="102" y="197"/>
                      <a:pt x="111" y="199"/>
                    </a:cubicBezTo>
                    <a:cubicBezTo>
                      <a:pt x="120" y="200"/>
                      <a:pt x="138" y="190"/>
                      <a:pt x="140" y="177"/>
                    </a:cubicBezTo>
                    <a:cubicBezTo>
                      <a:pt x="140" y="175"/>
                      <a:pt x="140" y="173"/>
                      <a:pt x="140" y="171"/>
                    </a:cubicBezTo>
                    <a:cubicBezTo>
                      <a:pt x="140" y="139"/>
                      <a:pt x="140" y="139"/>
                      <a:pt x="140" y="139"/>
                    </a:cubicBezTo>
                    <a:cubicBezTo>
                      <a:pt x="140" y="124"/>
                      <a:pt x="140" y="111"/>
                      <a:pt x="139" y="98"/>
                    </a:cubicBezTo>
                    <a:cubicBezTo>
                      <a:pt x="138" y="92"/>
                      <a:pt x="137" y="87"/>
                      <a:pt x="137" y="84"/>
                    </a:cubicBezTo>
                    <a:cubicBezTo>
                      <a:pt x="136" y="82"/>
                      <a:pt x="136" y="80"/>
                      <a:pt x="136" y="79"/>
                    </a:cubicBezTo>
                    <a:cubicBezTo>
                      <a:pt x="136" y="80"/>
                      <a:pt x="136" y="82"/>
                      <a:pt x="137" y="84"/>
                    </a:cubicBezTo>
                    <a:cubicBezTo>
                      <a:pt x="138" y="88"/>
                      <a:pt x="138" y="93"/>
                      <a:pt x="139" y="98"/>
                    </a:cubicBezTo>
                    <a:cubicBezTo>
                      <a:pt x="140" y="108"/>
                      <a:pt x="142" y="120"/>
                      <a:pt x="145" y="136"/>
                    </a:cubicBezTo>
                    <a:cubicBezTo>
                      <a:pt x="145" y="136"/>
                      <a:pt x="145" y="137"/>
                      <a:pt x="145" y="137"/>
                    </a:cubicBezTo>
                    <a:cubicBezTo>
                      <a:pt x="145" y="137"/>
                      <a:pt x="145" y="137"/>
                      <a:pt x="145" y="137"/>
                    </a:cubicBezTo>
                    <a:cubicBezTo>
                      <a:pt x="145" y="142"/>
                      <a:pt x="145" y="142"/>
                      <a:pt x="145" y="142"/>
                    </a:cubicBezTo>
                    <a:cubicBezTo>
                      <a:pt x="148" y="154"/>
                      <a:pt x="151" y="161"/>
                      <a:pt x="155" y="165"/>
                    </a:cubicBezTo>
                    <a:cubicBezTo>
                      <a:pt x="159" y="169"/>
                      <a:pt x="164" y="170"/>
                      <a:pt x="170" y="171"/>
                    </a:cubicBezTo>
                    <a:cubicBezTo>
                      <a:pt x="186" y="167"/>
                      <a:pt x="204" y="161"/>
                      <a:pt x="223" y="155"/>
                    </a:cubicBezTo>
                    <a:cubicBezTo>
                      <a:pt x="254" y="147"/>
                      <a:pt x="236" y="110"/>
                      <a:pt x="209" y="119"/>
                    </a:cubicBezTo>
                    <a:close/>
                  </a:path>
                </a:pathLst>
              </a:custGeom>
              <a:gradFill rotWithShape="1">
                <a:gsLst>
                  <a:gs pos="0">
                    <a:schemeClr val="tx1"/>
                  </a:gs>
                  <a:gs pos="50000">
                    <a:schemeClr val="tx1">
                      <a:gamma/>
                      <a:tint val="74118"/>
                      <a:invGamma/>
                    </a:schemeClr>
                  </a:gs>
                  <a:gs pos="100000">
                    <a:schemeClr val="tx1"/>
                  </a:gs>
                </a:gsLst>
                <a:lin ang="0" scaled="1"/>
              </a:gradFill>
              <a:ln w="635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18" name="Freeform 1083"/>
              <p:cNvSpPr>
                <a:spLocks noChangeAspect="1"/>
              </p:cNvSpPr>
              <p:nvPr/>
            </p:nvSpPr>
            <p:spPr bwMode="gray">
              <a:xfrm flipH="1">
                <a:off x="2419" y="2811"/>
                <a:ext cx="82" cy="52"/>
              </a:xfrm>
              <a:custGeom>
                <a:avLst/>
                <a:gdLst>
                  <a:gd name="T0" fmla="*/ 30 w 66"/>
                  <a:gd name="T1" fmla="*/ 39 h 41"/>
                  <a:gd name="T2" fmla="*/ 10 w 66"/>
                  <a:gd name="T3" fmla="*/ 23 h 41"/>
                  <a:gd name="T4" fmla="*/ 16 w 66"/>
                  <a:gd name="T5" fmla="*/ 13 h 41"/>
                  <a:gd name="T6" fmla="*/ 54 w 66"/>
                  <a:gd name="T7" fmla="*/ 16 h 41"/>
                  <a:gd name="T8" fmla="*/ 57 w 66"/>
                  <a:gd name="T9" fmla="*/ 29 h 41"/>
                  <a:gd name="T10" fmla="*/ 30 w 66"/>
                  <a:gd name="T11" fmla="*/ 39 h 41"/>
                </a:gdLst>
                <a:ahLst/>
                <a:cxnLst>
                  <a:cxn ang="0">
                    <a:pos x="T0" y="T1"/>
                  </a:cxn>
                  <a:cxn ang="0">
                    <a:pos x="T2" y="T3"/>
                  </a:cxn>
                  <a:cxn ang="0">
                    <a:pos x="T4" y="T5"/>
                  </a:cxn>
                  <a:cxn ang="0">
                    <a:pos x="T6" y="T7"/>
                  </a:cxn>
                  <a:cxn ang="0">
                    <a:pos x="T8" y="T9"/>
                  </a:cxn>
                  <a:cxn ang="0">
                    <a:pos x="T10" y="T11"/>
                  </a:cxn>
                </a:cxnLst>
                <a:rect l="0" t="0" r="r" b="b"/>
                <a:pathLst>
                  <a:path w="66" h="41">
                    <a:moveTo>
                      <a:pt x="30" y="39"/>
                    </a:moveTo>
                    <a:cubicBezTo>
                      <a:pt x="14" y="37"/>
                      <a:pt x="0" y="25"/>
                      <a:pt x="10" y="23"/>
                    </a:cubicBezTo>
                    <a:cubicBezTo>
                      <a:pt x="17" y="21"/>
                      <a:pt x="13" y="16"/>
                      <a:pt x="16" y="13"/>
                    </a:cubicBezTo>
                    <a:cubicBezTo>
                      <a:pt x="18" y="10"/>
                      <a:pt x="54" y="0"/>
                      <a:pt x="54" y="16"/>
                    </a:cubicBezTo>
                    <a:cubicBezTo>
                      <a:pt x="54" y="21"/>
                      <a:pt x="47" y="25"/>
                      <a:pt x="57" y="29"/>
                    </a:cubicBezTo>
                    <a:cubicBezTo>
                      <a:pt x="66" y="33"/>
                      <a:pt x="46" y="41"/>
                      <a:pt x="30" y="39"/>
                    </a:cubicBezTo>
                    <a:close/>
                  </a:path>
                </a:pathLst>
              </a:custGeom>
              <a:solidFill>
                <a:srgbClr val="FFFFFF"/>
              </a:solidFill>
              <a:ln w="6350" cap="flat">
                <a:solidFill>
                  <a:srgbClr val="000000"/>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19" name="Oval 1084"/>
              <p:cNvSpPr>
                <a:spLocks noChangeAspect="1" noChangeArrowheads="1"/>
              </p:cNvSpPr>
              <p:nvPr/>
            </p:nvSpPr>
            <p:spPr bwMode="gray">
              <a:xfrm>
                <a:off x="2402" y="2736"/>
                <a:ext cx="109" cy="109"/>
              </a:xfrm>
              <a:prstGeom prst="ellipse">
                <a:avLst/>
              </a:prstGeom>
              <a:solidFill>
                <a:schemeClr val="bg1"/>
              </a:solidFill>
              <a:ln w="6350" algn="ctr">
                <a:solidFill>
                  <a:srgbClr val="0000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grpSp>
      </p:grpSp>
      <p:sp>
        <p:nvSpPr>
          <p:cNvPr id="40" name="右箭头 39"/>
          <p:cNvSpPr/>
          <p:nvPr/>
        </p:nvSpPr>
        <p:spPr>
          <a:xfrm>
            <a:off x="4189257" y="4875033"/>
            <a:ext cx="747350" cy="228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41" name="Picture 4"/>
          <p:cNvPicPr>
            <a:picLocks noChangeAspect="1" noChangeArrowheads="1"/>
          </p:cNvPicPr>
          <p:nvPr/>
        </p:nvPicPr>
        <p:blipFill>
          <a:blip r:embed="rId1"/>
          <a:srcRect/>
          <a:stretch>
            <a:fillRect/>
          </a:stretch>
        </p:blipFill>
        <p:spPr bwMode="auto">
          <a:xfrm>
            <a:off x="5313541" y="4000278"/>
            <a:ext cx="1446315" cy="1867634"/>
          </a:xfrm>
          <a:prstGeom prst="rect">
            <a:avLst/>
          </a:prstGeom>
          <a:ln w="19050">
            <a:solidFill>
              <a:schemeClr val="bg2">
                <a:lumMod val="10000"/>
              </a:schemeClr>
            </a:solidFill>
          </a:ln>
        </p:spPr>
      </p:pic>
      <p:sp>
        <p:nvSpPr>
          <p:cNvPr id="42" name="右箭头 41"/>
          <p:cNvSpPr/>
          <p:nvPr/>
        </p:nvSpPr>
        <p:spPr>
          <a:xfrm>
            <a:off x="7250238" y="4875034"/>
            <a:ext cx="747350" cy="228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43" name="Picture 2"/>
          <p:cNvPicPr>
            <a:picLocks noChangeAspect="1" noChangeArrowheads="1"/>
          </p:cNvPicPr>
          <p:nvPr/>
        </p:nvPicPr>
        <p:blipFill>
          <a:blip r:embed="rId2"/>
          <a:srcRect/>
          <a:stretch>
            <a:fillRect/>
          </a:stretch>
        </p:blipFill>
        <p:spPr bwMode="auto">
          <a:xfrm>
            <a:off x="8374522" y="3995535"/>
            <a:ext cx="2517958" cy="1872376"/>
          </a:xfrm>
          <a:prstGeom prst="rect">
            <a:avLst/>
          </a:prstGeom>
          <a:ln w="19050">
            <a:solidFill>
              <a:schemeClr val="bg2">
                <a:lumMod val="10000"/>
              </a:schemeClr>
            </a:solidFill>
          </a:ln>
        </p:spPr>
      </p:pic>
      <p:pic>
        <p:nvPicPr>
          <p:cNvPr id="17" name="图片 16"/>
          <p:cNvPicPr>
            <a:picLocks noChangeAspect="1"/>
          </p:cNvPicPr>
          <p:nvPr/>
        </p:nvPicPr>
        <p:blipFill>
          <a:blip r:embed="rId3"/>
          <a:stretch>
            <a:fillRect/>
          </a:stretch>
        </p:blipFill>
        <p:spPr>
          <a:xfrm>
            <a:off x="9840595" y="44450"/>
            <a:ext cx="2351405" cy="80454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程序传输（</a:t>
            </a:r>
            <a:r>
              <a:rPr lang="en-US" altLang="zh-CN" dirty="0"/>
              <a:t>DNC</a:t>
            </a:r>
            <a:r>
              <a:rPr lang="zh-CN" altLang="en-US" dirty="0"/>
              <a:t>）</a:t>
            </a:r>
            <a:endParaRPr lang="zh-CN" altLang="en-US" dirty="0"/>
          </a:p>
        </p:txBody>
      </p:sp>
      <p:pic>
        <p:nvPicPr>
          <p:cNvPr id="5" name="图片 4"/>
          <p:cNvPicPr>
            <a:picLocks noChangeAspect="1"/>
          </p:cNvPicPr>
          <p:nvPr/>
        </p:nvPicPr>
        <p:blipFill>
          <a:blip r:embed="rId1"/>
          <a:stretch>
            <a:fillRect/>
          </a:stretch>
        </p:blipFill>
        <p:spPr>
          <a:xfrm>
            <a:off x="798657" y="1269105"/>
            <a:ext cx="5344566" cy="3255598"/>
          </a:xfrm>
          <a:prstGeom prst="rect">
            <a:avLst/>
          </a:prstGeom>
          <a:ln w="19050">
            <a:solidFill>
              <a:schemeClr val="bg2">
                <a:lumMod val="10000"/>
              </a:schemeClr>
            </a:solidFill>
          </a:ln>
        </p:spPr>
      </p:pic>
      <p:sp>
        <p:nvSpPr>
          <p:cNvPr id="6" name="Rectangle 29"/>
          <p:cNvSpPr>
            <a:spLocks noChangeArrowheads="1"/>
          </p:cNvSpPr>
          <p:nvPr/>
        </p:nvSpPr>
        <p:spPr bwMode="auto">
          <a:xfrm>
            <a:off x="798657" y="4627124"/>
            <a:ext cx="10251416" cy="1615827"/>
          </a:xfrm>
          <a:prstGeom prst="rect">
            <a:avLst/>
          </a:prstGeom>
          <a:noFill/>
          <a:ln w="9525">
            <a:solidFill>
              <a:schemeClr val="tx1"/>
            </a:solidFill>
            <a:prstDash val="dash"/>
            <a:miter lim="800000"/>
          </a:ln>
        </p:spPr>
        <p:txBody>
          <a:bodyPr lIns="108000" tIns="0" rIns="72000" bIns="0" anchor="t"/>
          <a:lstStyle/>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远程查询，在机床控制面板上能够直接查询</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DNC</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服务器上的程序清单、程序大小、编程日期等。</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远程请求，机床操作员直接在机床控制面板上可以下载所需要的加工程序。</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远程比较，在机床控制面板上可以直接将机床内的程序和服务器的程序进行比较，并将比较结果显示在机床上。</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自动接收，程序上传时，服务器能够自动接收、自动命名、自动保存数控程序，服务器无须专人值守。</a:t>
            </a:r>
            <a:endPar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pic>
        <p:nvPicPr>
          <p:cNvPr id="7" name="Picture 1"/>
          <p:cNvPicPr>
            <a:picLocks noChangeAspect="1" noChangeArrowheads="1"/>
          </p:cNvPicPr>
          <p:nvPr/>
        </p:nvPicPr>
        <p:blipFill>
          <a:blip r:embed="rId2"/>
          <a:srcRect/>
          <a:stretch>
            <a:fillRect/>
          </a:stretch>
        </p:blipFill>
        <p:spPr bwMode="auto">
          <a:xfrm>
            <a:off x="6234316" y="1269105"/>
            <a:ext cx="4815757" cy="3255598"/>
          </a:xfrm>
          <a:prstGeom prst="rect">
            <a:avLst/>
          </a:prstGeom>
          <a:ln w="19050">
            <a:solidFill>
              <a:schemeClr val="bg2">
                <a:lumMod val="10000"/>
              </a:schemeClr>
            </a:solidFill>
          </a:ln>
        </p:spPr>
      </p:pic>
      <p:pic>
        <p:nvPicPr>
          <p:cNvPr id="17" name="图片 16"/>
          <p:cNvPicPr>
            <a:picLocks noChangeAspect="1"/>
          </p:cNvPicPr>
          <p:nvPr/>
        </p:nvPicPr>
        <p:blipFill>
          <a:blip r:embed="rId3"/>
          <a:stretch>
            <a:fillRect/>
          </a:stretch>
        </p:blipFill>
        <p:spPr>
          <a:xfrm>
            <a:off x="9840595" y="44450"/>
            <a:ext cx="2351405" cy="804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MDC</a:t>
            </a:r>
            <a:endParaRPr lang="zh-CN" altLang="en-US" dirty="0"/>
          </a:p>
        </p:txBody>
      </p:sp>
      <p:sp>
        <p:nvSpPr>
          <p:cNvPr id="6" name="Rectangle 3"/>
          <p:cNvSpPr>
            <a:spLocks noChangeArrowheads="1"/>
          </p:cNvSpPr>
          <p:nvPr/>
        </p:nvSpPr>
        <p:spPr bwMode="auto">
          <a:xfrm>
            <a:off x="622613" y="966628"/>
            <a:ext cx="10664110" cy="2047028"/>
          </a:xfrm>
          <a:prstGeom prst="rect">
            <a:avLst/>
          </a:prstGeom>
          <a:noFill/>
          <a:ln w="9525">
            <a:solidFill>
              <a:schemeClr val="tx1"/>
            </a:solidFill>
            <a:prstDash val="dash"/>
            <a:miter lim="800000"/>
          </a:ln>
          <a:extLst>
            <a:ext uri="{909E8E84-426E-40DD-AFC4-6F175D3DCCD1}">
              <a14:hiddenFill xmlns:a14="http://schemas.microsoft.com/office/drawing/2010/main">
                <a:solidFill>
                  <a:srgbClr val="FFFFFF"/>
                </a:solidFill>
              </a14:hiddenFill>
            </a:ext>
          </a:extLst>
        </p:spPr>
        <p:txBody>
          <a:bodyPr lIns="108000" tIns="0" rIns="72000" bIns="0" anchor="t"/>
          <a:lstStyle/>
          <a:p>
            <a:pPr marL="0" marR="0" lvl="0" indent="0" algn="l" defTabSz="914400" rtl="0" eaLnBrk="1" fontAlgn="auto" latinLnBrk="0" hangingPunct="1">
              <a:lnSpc>
                <a:spcPct val="150000"/>
              </a:lnSpc>
              <a:spcBef>
                <a:spcPts val="0"/>
              </a:spcBef>
              <a:spcAft>
                <a:spcPts val="0"/>
              </a:spcAft>
              <a:buClr>
                <a:srgbClr val="0C7F5F"/>
              </a:buClr>
              <a:buSzPct val="80000"/>
              <a:buFontTx/>
              <a:buNone/>
              <a:defRPr/>
            </a:pPr>
            <a:r>
              <a:rPr kumimoji="0" lang="en-US" altLang="zh-CN"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MDC</a:t>
            </a:r>
            <a:r>
              <a:rPr kumimoji="0" lang="zh-CN" altLang="en-US"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a:t>
            </a:r>
            <a:endParaRPr kumimoji="0" lang="en-US" altLang="zh-CN" sz="16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Manufacturing Data Collection : </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设备制造数据实时采集</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通过多种灵活的方法获取生产设备的实时数据，已图表形式，直观反映当前或过去某段时间的生产状况，为管理者决策时提供参考数据。</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ct val="2000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设备开机时间、停机时间、运行时间、故障时间、关键件运转时间、工艺参数、报警信息等。</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1"/>
          <a:stretch>
            <a:fillRect/>
          </a:stretch>
        </p:blipFill>
        <p:spPr>
          <a:xfrm>
            <a:off x="622613" y="3078051"/>
            <a:ext cx="5563875" cy="3206839"/>
          </a:xfrm>
          <a:prstGeom prst="rect">
            <a:avLst/>
          </a:prstGeom>
          <a:ln w="19050">
            <a:solidFill>
              <a:schemeClr val="bg2">
                <a:lumMod val="10000"/>
              </a:schemeClr>
            </a:solidFill>
          </a:ln>
        </p:spPr>
      </p:pic>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9519" y="3078051"/>
            <a:ext cx="4997204" cy="3206839"/>
          </a:xfrm>
          <a:prstGeom prst="rect">
            <a:avLst/>
          </a:prstGeom>
          <a:ln w="19050">
            <a:solidFill>
              <a:schemeClr val="bg2">
                <a:lumMod val="10000"/>
              </a:schemeClr>
            </a:solidFill>
          </a:ln>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3"/>
          <a:stretch>
            <a:fillRect/>
          </a:stretch>
        </p:blipFill>
        <p:spPr>
          <a:xfrm>
            <a:off x="9840595" y="44450"/>
            <a:ext cx="2351405" cy="80454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机床监控（</a:t>
            </a:r>
            <a:r>
              <a:rPr lang="en-US" altLang="zh-CN" dirty="0"/>
              <a:t>MDC</a:t>
            </a:r>
            <a:r>
              <a:rPr lang="zh-CN" altLang="en-US" dirty="0"/>
              <a:t>）</a:t>
            </a:r>
            <a:endParaRPr lang="zh-CN" altLang="en-US" dirty="0"/>
          </a:p>
        </p:txBody>
      </p:sp>
      <p:sp>
        <p:nvSpPr>
          <p:cNvPr id="4" name="AutoShape 3"/>
          <p:cNvSpPr>
            <a:spLocks noChangeArrowheads="1"/>
          </p:cNvSpPr>
          <p:nvPr/>
        </p:nvSpPr>
        <p:spPr bwMode="gray">
          <a:xfrm rot="5400000">
            <a:off x="937464" y="1482118"/>
            <a:ext cx="2022675" cy="2260849"/>
          </a:xfrm>
          <a:prstGeom prst="roundRect">
            <a:avLst>
              <a:gd name="adj" fmla="val 19894"/>
            </a:avLst>
          </a:prstGeom>
          <a:gradFill rotWithShape="1">
            <a:gsLst>
              <a:gs pos="0">
                <a:srgbClr val="FFFFFF">
                  <a:gamma/>
                  <a:shade val="78824"/>
                  <a:invGamma/>
                  <a:alpha val="98000"/>
                </a:srgbClr>
              </a:gs>
              <a:gs pos="50000">
                <a:srgbClr val="FFFFFF"/>
              </a:gs>
              <a:gs pos="100000">
                <a:srgbClr val="FFFFFF">
                  <a:gamma/>
                  <a:shade val="78824"/>
                  <a:invGamma/>
                  <a:alpha val="98000"/>
                </a:srgbClr>
              </a:gs>
            </a:gsLst>
            <a:lin ang="5400000" scaled="1"/>
          </a:gradFill>
          <a:ln w="38100" algn="ctr">
            <a:solidFill>
              <a:srgbClr val="DDDDDD"/>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5" name="Freeform 4"/>
          <p:cNvSpPr/>
          <p:nvPr/>
        </p:nvSpPr>
        <p:spPr bwMode="gray">
          <a:xfrm>
            <a:off x="828189" y="1599893"/>
            <a:ext cx="2236082" cy="446048"/>
          </a:xfrm>
          <a:custGeom>
            <a:avLst/>
            <a:gdLst>
              <a:gd name="T0" fmla="*/ 2147483647 w 1270"/>
              <a:gd name="T1" fmla="*/ 2147483647 h 303"/>
              <a:gd name="T2" fmla="*/ 2147483647 w 1270"/>
              <a:gd name="T3" fmla="*/ 2147483647 h 303"/>
              <a:gd name="T4" fmla="*/ 2147483647 w 1270"/>
              <a:gd name="T5" fmla="*/ 2147483647 h 303"/>
              <a:gd name="T6" fmla="*/ 2147483647 w 1270"/>
              <a:gd name="T7" fmla="*/ 2147483647 h 303"/>
              <a:gd name="T8" fmla="*/ 2147483647 w 1270"/>
              <a:gd name="T9" fmla="*/ 2147483647 h 303"/>
              <a:gd name="T10" fmla="*/ 2147483647 w 1270"/>
              <a:gd name="T11" fmla="*/ 2147483647 h 303"/>
              <a:gd name="T12" fmla="*/ 2147483647 w 1270"/>
              <a:gd name="T13" fmla="*/ 2147483647 h 303"/>
              <a:gd name="T14" fmla="*/ 2147483647 w 1270"/>
              <a:gd name="T15" fmla="*/ 2147483647 h 303"/>
              <a:gd name="T16" fmla="*/ 2147483647 w 1270"/>
              <a:gd name="T17" fmla="*/ 2147483647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0"/>
              <a:gd name="T28" fmla="*/ 0 h 303"/>
              <a:gd name="T29" fmla="*/ 1270 w 1270"/>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0" h="303">
                <a:moveTo>
                  <a:pt x="5" y="303"/>
                </a:moveTo>
                <a:cubicBezTo>
                  <a:pt x="5" y="303"/>
                  <a:pt x="0" y="253"/>
                  <a:pt x="21" y="177"/>
                </a:cubicBezTo>
                <a:cubicBezTo>
                  <a:pt x="48" y="130"/>
                  <a:pt x="69" y="44"/>
                  <a:pt x="172" y="22"/>
                </a:cubicBezTo>
                <a:cubicBezTo>
                  <a:pt x="275" y="0"/>
                  <a:pt x="235" y="13"/>
                  <a:pt x="361" y="11"/>
                </a:cubicBezTo>
                <a:cubicBezTo>
                  <a:pt x="487" y="9"/>
                  <a:pt x="813" y="12"/>
                  <a:pt x="932" y="12"/>
                </a:cubicBezTo>
                <a:cubicBezTo>
                  <a:pt x="1050" y="12"/>
                  <a:pt x="998" y="2"/>
                  <a:pt x="1070" y="14"/>
                </a:cubicBezTo>
                <a:cubicBezTo>
                  <a:pt x="1143" y="26"/>
                  <a:pt x="1215" y="84"/>
                  <a:pt x="1260" y="189"/>
                </a:cubicBezTo>
                <a:cubicBezTo>
                  <a:pt x="1270" y="262"/>
                  <a:pt x="1266" y="302"/>
                  <a:pt x="1266" y="302"/>
                </a:cubicBezTo>
                <a:lnTo>
                  <a:pt x="5" y="303"/>
                </a:lnTo>
                <a:close/>
              </a:path>
            </a:pathLst>
          </a:custGeom>
          <a:solidFill>
            <a:srgbClr val="93C052">
              <a:alpha val="50195"/>
            </a:srgbClr>
          </a:solidFill>
          <a:ln w="38100">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6" name="Text Box 6"/>
          <p:cNvSpPr txBox="1">
            <a:spLocks noChangeArrowheads="1"/>
          </p:cNvSpPr>
          <p:nvPr/>
        </p:nvSpPr>
        <p:spPr bwMode="gray">
          <a:xfrm>
            <a:off x="859948" y="2942721"/>
            <a:ext cx="2110893" cy="523220"/>
          </a:xfrm>
          <a:prstGeom prst="rect">
            <a:avLst/>
          </a:prstGeom>
          <a:noFill/>
          <a:ln w="9525" algn="ctr">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rPr>
              <a:t>FANUC</a:t>
            </a:r>
            <a:r>
              <a:rPr kumimoji="0" lang="zh-CN" altLang="en-US"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rPr>
              <a:t>、</a:t>
            </a:r>
            <a:r>
              <a:rPr kumimoji="0" lang="en-US" altLang="zh-CN"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rPr>
              <a:t>SIEMENS</a:t>
            </a:r>
            <a:r>
              <a:rPr kumimoji="0" lang="zh-CN" altLang="en-US"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rPr>
              <a:t>、</a:t>
            </a:r>
            <a:r>
              <a:rPr kumimoji="0" lang="en-US" altLang="zh-CN"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rPr>
              <a:t>HEIDENHAIN</a:t>
            </a:r>
            <a:endParaRPr kumimoji="0" lang="en-US" altLang="zh-CN"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endParaRPr>
          </a:p>
        </p:txBody>
      </p:sp>
      <p:sp>
        <p:nvSpPr>
          <p:cNvPr id="7" name="AutoShape 7"/>
          <p:cNvSpPr>
            <a:spLocks noChangeArrowheads="1"/>
          </p:cNvSpPr>
          <p:nvPr/>
        </p:nvSpPr>
        <p:spPr bwMode="gray">
          <a:xfrm rot="5400000">
            <a:off x="3402891" y="1499147"/>
            <a:ext cx="2022674" cy="2260849"/>
          </a:xfrm>
          <a:prstGeom prst="roundRect">
            <a:avLst>
              <a:gd name="adj" fmla="val 19894"/>
            </a:avLst>
          </a:prstGeom>
          <a:gradFill rotWithShape="1">
            <a:gsLst>
              <a:gs pos="0">
                <a:srgbClr val="FFFFFF">
                  <a:gamma/>
                  <a:shade val="78824"/>
                  <a:invGamma/>
                  <a:alpha val="98000"/>
                </a:srgbClr>
              </a:gs>
              <a:gs pos="50000">
                <a:srgbClr val="FFFFFF"/>
              </a:gs>
              <a:gs pos="100000">
                <a:srgbClr val="FFFFFF">
                  <a:gamma/>
                  <a:shade val="78824"/>
                  <a:invGamma/>
                  <a:alpha val="98000"/>
                </a:srgbClr>
              </a:gs>
            </a:gsLst>
            <a:lin ang="5400000" scaled="1"/>
          </a:gradFill>
          <a:ln w="38100" algn="ctr">
            <a:solidFill>
              <a:srgbClr val="DDDDDD"/>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8" name="Freeform 8"/>
          <p:cNvSpPr/>
          <p:nvPr/>
        </p:nvSpPr>
        <p:spPr bwMode="gray">
          <a:xfrm>
            <a:off x="3297820" y="1615610"/>
            <a:ext cx="2230774" cy="446049"/>
          </a:xfrm>
          <a:custGeom>
            <a:avLst/>
            <a:gdLst>
              <a:gd name="T0" fmla="*/ 2147483647 w 1261"/>
              <a:gd name="T1" fmla="*/ 2147483647 h 303"/>
              <a:gd name="T2" fmla="*/ 2147483647 w 1261"/>
              <a:gd name="T3" fmla="*/ 2147483647 h 303"/>
              <a:gd name="T4" fmla="*/ 2147483647 w 1261"/>
              <a:gd name="T5" fmla="*/ 2147483647 h 303"/>
              <a:gd name="T6" fmla="*/ 2147483647 w 1261"/>
              <a:gd name="T7" fmla="*/ 2147483647 h 303"/>
              <a:gd name="T8" fmla="*/ 2147483647 w 1261"/>
              <a:gd name="T9" fmla="*/ 2147483647 h 303"/>
              <a:gd name="T10" fmla="*/ 2147483647 w 1261"/>
              <a:gd name="T11" fmla="*/ 2147483647 h 303"/>
              <a:gd name="T12" fmla="*/ 2147483647 w 1261"/>
              <a:gd name="T13" fmla="*/ 2147483647 h 303"/>
              <a:gd name="T14" fmla="*/ 2147483647 w 1261"/>
              <a:gd name="T15" fmla="*/ 2147483647 h 303"/>
              <a:gd name="T16" fmla="*/ 2147483647 w 1261"/>
              <a:gd name="T17" fmla="*/ 2147483647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1"/>
              <a:gd name="T28" fmla="*/ 0 h 303"/>
              <a:gd name="T29" fmla="*/ 1261 w 1261"/>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rgbClr val="4EA7EA">
              <a:alpha val="50195"/>
            </a:srgbClr>
          </a:solidFill>
          <a:ln w="38100">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9" name="Text Box 10"/>
          <p:cNvSpPr txBox="1">
            <a:spLocks noChangeArrowheads="1"/>
          </p:cNvSpPr>
          <p:nvPr/>
        </p:nvSpPr>
        <p:spPr bwMode="gray">
          <a:xfrm>
            <a:off x="3356678" y="3062919"/>
            <a:ext cx="2110893" cy="307777"/>
          </a:xfrm>
          <a:prstGeom prst="rect">
            <a:avLst/>
          </a:prstGeom>
          <a:noFill/>
          <a:ln w="9525" algn="ctr">
            <a:noFill/>
            <a:miter lim="800000"/>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Tahoma" panose="020B0604030504040204" pitchFamily="34" charset="0"/>
              </a:rPr>
              <a:t>远程</a:t>
            </a:r>
            <a:r>
              <a:rPr kumimoji="0" lang="en-US" altLang="zh-CN" sz="1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Tahoma" panose="020B0604030504040204" pitchFamily="34" charset="0"/>
              </a:rPr>
              <a:t>IO+</a:t>
            </a:r>
            <a:r>
              <a:rPr kumimoji="0" lang="zh-CN" altLang="en-US" sz="14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Tahoma" panose="020B0604030504040204" pitchFamily="34" charset="0"/>
              </a:rPr>
              <a:t>传感器</a:t>
            </a:r>
            <a:endParaRPr kumimoji="0" lang="en-US" altLang="zh-CN"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grpSp>
        <p:nvGrpSpPr>
          <p:cNvPr id="10" name="Group 15"/>
          <p:cNvGrpSpPr/>
          <p:nvPr/>
        </p:nvGrpSpPr>
        <p:grpSpPr bwMode="auto">
          <a:xfrm>
            <a:off x="3283804" y="1029034"/>
            <a:ext cx="2260850" cy="499044"/>
            <a:chOff x="2251" y="1126"/>
            <a:chExt cx="1501" cy="339"/>
          </a:xfrm>
        </p:grpSpPr>
        <p:sp>
          <p:nvSpPr>
            <p:cNvPr id="18" name="AutoShape 16"/>
            <p:cNvSpPr>
              <a:spLocks noChangeArrowheads="1"/>
            </p:cNvSpPr>
            <p:nvPr/>
          </p:nvSpPr>
          <p:spPr bwMode="gray">
            <a:xfrm>
              <a:off x="2251" y="1126"/>
              <a:ext cx="1501"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19" name="AutoShape 17"/>
            <p:cNvSpPr>
              <a:spLocks noChangeArrowheads="1"/>
            </p:cNvSpPr>
            <p:nvPr/>
          </p:nvSpPr>
          <p:spPr bwMode="gray">
            <a:xfrm>
              <a:off x="2269" y="1145"/>
              <a:ext cx="1465" cy="303"/>
            </a:xfrm>
            <a:prstGeom prst="roundRect">
              <a:avLst>
                <a:gd name="adj" fmla="val 50000"/>
              </a:avLst>
            </a:prstGeom>
            <a:gradFill rotWithShape="1">
              <a:gsLst>
                <a:gs pos="0">
                  <a:srgbClr val="4EA7EA">
                    <a:alpha val="89999"/>
                  </a:srgbClr>
                </a:gs>
                <a:gs pos="50000">
                  <a:srgbClr val="4EA7EA">
                    <a:gamma/>
                    <a:tint val="33725"/>
                    <a:invGamma/>
                  </a:srgbClr>
                </a:gs>
                <a:gs pos="100000">
                  <a:srgbClr val="4EA7EA">
                    <a:alpha val="89999"/>
                  </a:srgbClr>
                </a:gs>
              </a:gsLst>
              <a:lin ang="0" scaled="1"/>
            </a:gradFill>
            <a:ln w="9525" algn="ctr">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grpSp>
      <p:sp>
        <p:nvSpPr>
          <p:cNvPr id="11" name="Rectangle 18"/>
          <p:cNvSpPr>
            <a:spLocks noChangeArrowheads="1"/>
          </p:cNvSpPr>
          <p:nvPr/>
        </p:nvSpPr>
        <p:spPr bwMode="gray">
          <a:xfrm>
            <a:off x="3631881" y="1118369"/>
            <a:ext cx="1647334" cy="307777"/>
          </a:xfrm>
          <a:prstGeom prst="rect">
            <a:avLst/>
          </a:prstGeom>
          <a:noFill/>
          <a:ln w="9525" algn="ctr">
            <a:noFill/>
            <a:miter lim="800000"/>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rPr>
              <a:t>硬件采集</a:t>
            </a:r>
            <a:endParaRPr kumimoji="0" lang="en-US" altLang="zh-CN"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endParaRPr>
          </a:p>
        </p:txBody>
      </p:sp>
      <p:grpSp>
        <p:nvGrpSpPr>
          <p:cNvPr id="12" name="Group 23"/>
          <p:cNvGrpSpPr/>
          <p:nvPr/>
        </p:nvGrpSpPr>
        <p:grpSpPr bwMode="auto">
          <a:xfrm>
            <a:off x="818378" y="1012005"/>
            <a:ext cx="2245894" cy="499044"/>
            <a:chOff x="555" y="1126"/>
            <a:chExt cx="1502" cy="339"/>
          </a:xfrm>
        </p:grpSpPr>
        <p:sp>
          <p:nvSpPr>
            <p:cNvPr id="16" name="AutoShape 24"/>
            <p:cNvSpPr>
              <a:spLocks noChangeArrowheads="1"/>
            </p:cNvSpPr>
            <p:nvPr/>
          </p:nvSpPr>
          <p:spPr bwMode="gray">
            <a:xfrm>
              <a:off x="555" y="1126"/>
              <a:ext cx="1502" cy="339"/>
            </a:xfrm>
            <a:prstGeom prst="roundRect">
              <a:avLst>
                <a:gd name="adj" fmla="val 50000"/>
              </a:avLst>
            </a:prstGeom>
            <a:gradFill rotWithShape="1">
              <a:gsLst>
                <a:gs pos="0">
                  <a:srgbClr val="93C052">
                    <a:gamma/>
                    <a:shade val="36078"/>
                    <a:invGamma/>
                  </a:srgbClr>
                </a:gs>
                <a:gs pos="50000">
                  <a:srgbClr val="93C052"/>
                </a:gs>
                <a:gs pos="100000">
                  <a:srgbClr val="93C052">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17" name="AutoShape 25"/>
            <p:cNvSpPr>
              <a:spLocks noChangeArrowheads="1"/>
            </p:cNvSpPr>
            <p:nvPr/>
          </p:nvSpPr>
          <p:spPr bwMode="gray">
            <a:xfrm>
              <a:off x="566" y="1138"/>
              <a:ext cx="1464" cy="303"/>
            </a:xfrm>
            <a:prstGeom prst="roundRect">
              <a:avLst>
                <a:gd name="adj" fmla="val 50000"/>
              </a:avLst>
            </a:prstGeom>
            <a:gradFill rotWithShape="1">
              <a:gsLst>
                <a:gs pos="0">
                  <a:srgbClr val="93C052">
                    <a:alpha val="89999"/>
                  </a:srgbClr>
                </a:gs>
                <a:gs pos="50000">
                  <a:srgbClr val="93C052">
                    <a:gamma/>
                    <a:tint val="33725"/>
                    <a:invGamma/>
                  </a:srgbClr>
                </a:gs>
                <a:gs pos="100000">
                  <a:srgbClr val="93C052">
                    <a:alpha val="89999"/>
                  </a:srgbClr>
                </a:gs>
              </a:gsLst>
              <a:lin ang="0" scaled="1"/>
            </a:gradFill>
            <a:ln w="9525" algn="ctr">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a:ln>
                  <a:noFill/>
                </a:ln>
                <a:solidFill>
                  <a:srgbClr val="0C7F5F"/>
                </a:solidFill>
                <a:effectLst/>
                <a:uLnTx/>
                <a:uFillTx/>
                <a:latin typeface="微软雅黑" panose="020B0503020204020204" charset="-122"/>
                <a:ea typeface="微软雅黑" panose="020B0503020204020204" charset="-122"/>
                <a:cs typeface="+mn-cs"/>
              </a:endParaRPr>
            </a:p>
          </p:txBody>
        </p:sp>
      </p:grpSp>
      <p:sp>
        <p:nvSpPr>
          <p:cNvPr id="13" name="Rectangle 26"/>
          <p:cNvSpPr>
            <a:spLocks noChangeArrowheads="1"/>
          </p:cNvSpPr>
          <p:nvPr/>
        </p:nvSpPr>
        <p:spPr bwMode="gray">
          <a:xfrm>
            <a:off x="863477" y="1098197"/>
            <a:ext cx="2131845" cy="307777"/>
          </a:xfrm>
          <a:prstGeom prst="rect">
            <a:avLst/>
          </a:prstGeom>
          <a:noFill/>
          <a:ln w="9525" algn="ctr">
            <a:noFill/>
            <a:miter lim="800000"/>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C7F5F"/>
                </a:solidFill>
                <a:effectLst>
                  <a:outerShdw blurRad="38100" dist="38100" dir="2700000" algn="tl">
                    <a:srgbClr val="C0C0C0"/>
                  </a:outerShdw>
                </a:effectLst>
                <a:uLnTx/>
                <a:uFillTx/>
                <a:latin typeface="微软雅黑" panose="020B0503020204020204" charset="-122"/>
                <a:ea typeface="微软雅黑" panose="020B0503020204020204" charset="-122"/>
                <a:cs typeface="Tahoma" panose="020B0604030504040204" pitchFamily="34" charset="0"/>
              </a:rPr>
              <a:t>网卡采集</a:t>
            </a:r>
            <a:endParaRPr kumimoji="0" lang="en-US" altLang="zh-CN" sz="1400" b="1" i="0" u="none" strike="noStrike" kern="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pic>
        <p:nvPicPr>
          <p:cNvPr id="14" name="Picture 3" descr="hsc500xp3"/>
          <p:cNvPicPr>
            <a:picLocks noChangeAspect="1" noChangeArrowheads="1"/>
          </p:cNvPicPr>
          <p:nvPr/>
        </p:nvPicPr>
        <p:blipFill>
          <a:blip r:embed="rId1"/>
          <a:srcRect/>
          <a:stretch>
            <a:fillRect/>
          </a:stretch>
        </p:blipFill>
        <p:spPr bwMode="auto">
          <a:xfrm>
            <a:off x="1250538" y="1510201"/>
            <a:ext cx="1391383" cy="1398669"/>
          </a:xfrm>
          <a:prstGeom prst="rect">
            <a:avLst/>
          </a:prstGeom>
          <a:noFill/>
          <a:ln w="9525">
            <a:noFill/>
            <a:miter lim="800000"/>
            <a:headEnd/>
            <a:tailEnd/>
          </a:ln>
        </p:spPr>
      </p:pic>
      <p:pic>
        <p:nvPicPr>
          <p:cNvPr id="15" name="Picture 4" descr="p1_11_s"/>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670740" y="1701115"/>
            <a:ext cx="1494210" cy="1224784"/>
          </a:xfrm>
          <a:prstGeom prst="rect">
            <a:avLst/>
          </a:prstGeom>
          <a:noFill/>
          <a:ln w="9525">
            <a:noFill/>
            <a:miter lim="800000"/>
            <a:headEnd/>
            <a:tailEnd/>
          </a:ln>
        </p:spPr>
      </p:pic>
      <p:sp>
        <p:nvSpPr>
          <p:cNvPr id="22" name="Rectangle 3"/>
          <p:cNvSpPr>
            <a:spLocks noChangeArrowheads="1"/>
          </p:cNvSpPr>
          <p:nvPr/>
        </p:nvSpPr>
        <p:spPr bwMode="auto">
          <a:xfrm>
            <a:off x="6041663" y="1057004"/>
            <a:ext cx="4894404" cy="1913687"/>
          </a:xfrm>
          <a:prstGeom prst="rect">
            <a:avLst/>
          </a:prstGeom>
          <a:noFill/>
          <a:ln w="9525">
            <a:solidFill>
              <a:schemeClr val="tx1"/>
            </a:solidFill>
            <a:prstDash val="dash"/>
            <a:miter lim="800000"/>
          </a:ln>
          <a:extLst>
            <a:ext uri="{909E8E84-426E-40DD-AFC4-6F175D3DCCD1}">
              <a14:hiddenFill xmlns:a14="http://schemas.microsoft.com/office/drawing/2010/main">
                <a:solidFill>
                  <a:srgbClr val="FFFFFF"/>
                </a:solidFill>
              </a14:hiddenFill>
            </a:ext>
          </a:extLst>
        </p:spPr>
        <p:txBody>
          <a:bodyPr lIns="108000" tIns="0" rIns="72000" bIns="0" anchor="t"/>
          <a:lstStyle/>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单服务器支持数百台设备信息采集、实时监控；</a:t>
            </a:r>
            <a:endPar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支持</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FANUC</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SIEMENS</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a:t>
            </a:r>
            <a:r>
              <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HEIDENHAIN</a:t>
            </a: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等多种数控系统；</a:t>
            </a:r>
            <a:endPar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通过客户端可实时查看各机床运行的相关信息；</a:t>
            </a:r>
            <a:endPar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
                <a:srgbClr val="0C7F5F"/>
              </a:buClr>
              <a:buSzPct val="80000"/>
              <a:buFont typeface="Arial" panose="020B0604020202020204" pitchFamily="34" charset="0"/>
              <a:buChar char="•"/>
              <a:defRPr/>
            </a:pPr>
            <a:r>
              <a:rPr kumimoji="0" lang="zh-CN" altLang="en-US"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各类统计报表，提供生产设备的应用情况分析；</a:t>
            </a:r>
            <a:endParaRPr kumimoji="0" lang="en-US" altLang="zh-CN" sz="1600" b="0"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pic>
        <p:nvPicPr>
          <p:cNvPr id="23" name="d5abe984-4abd-4c53-a144-a2f7a467a799" descr="C89206FD-BB60-4801-9BA1-4B38FB21A101@cim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 y="3777929"/>
            <a:ext cx="4835094" cy="2703403"/>
          </a:xfrm>
          <a:prstGeom prst="rect">
            <a:avLst/>
          </a:prstGeom>
          <a:ln w="19050">
            <a:solidFill>
              <a:schemeClr val="tx2"/>
            </a:solidFill>
          </a:ln>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4"/>
          <a:stretch>
            <a:fillRect/>
          </a:stretch>
        </p:blipFill>
        <p:spPr>
          <a:xfrm>
            <a:off x="6041663" y="3167822"/>
            <a:ext cx="4894404" cy="3354520"/>
          </a:xfrm>
          <a:prstGeom prst="rect">
            <a:avLst/>
          </a:prstGeom>
          <a:ln w="19050">
            <a:solidFill>
              <a:schemeClr val="tx2"/>
            </a:solidFill>
          </a:ln>
        </p:spPr>
      </p:pic>
      <p:pic>
        <p:nvPicPr>
          <p:cNvPr id="3" name="图片 2"/>
          <p:cNvPicPr>
            <a:picLocks noChangeAspect="1"/>
          </p:cNvPicPr>
          <p:nvPr/>
        </p:nvPicPr>
        <p:blipFill>
          <a:blip r:embed="rId5"/>
          <a:stretch>
            <a:fillRect/>
          </a:stretch>
        </p:blipFill>
        <p:spPr>
          <a:xfrm>
            <a:off x="9840595" y="44450"/>
            <a:ext cx="2351405" cy="8045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程序管理（</a:t>
            </a:r>
            <a:r>
              <a:rPr lang="en-US" altLang="zh-CN" dirty="0"/>
              <a:t>MDM</a:t>
            </a:r>
            <a:r>
              <a:rPr lang="zh-CN" altLang="en-US" dirty="0"/>
              <a:t>）</a:t>
            </a:r>
            <a:endParaRPr lang="zh-CN" altLang="en-US" dirty="0"/>
          </a:p>
        </p:txBody>
      </p:sp>
      <p:cxnSp>
        <p:nvCxnSpPr>
          <p:cNvPr id="4" name="AutoShape 4"/>
          <p:cNvCxnSpPr>
            <a:cxnSpLocks noChangeShapeType="1"/>
          </p:cNvCxnSpPr>
          <p:nvPr/>
        </p:nvCxnSpPr>
        <p:spPr bwMode="auto">
          <a:xfrm rot="16200000" flipH="1">
            <a:off x="1342574" y="4197827"/>
            <a:ext cx="623668" cy="118054"/>
          </a:xfrm>
          <a:prstGeom prst="bentConnector3">
            <a:avLst>
              <a:gd name="adj1" fmla="val 50000"/>
            </a:avLst>
          </a:prstGeom>
          <a:noFill/>
          <a:ln w="28575" cap="rnd">
            <a:solidFill>
              <a:srgbClr val="336699"/>
            </a:solidFill>
            <a:prstDash val="sysDot"/>
            <a:miter lim="800000"/>
          </a:ln>
        </p:spPr>
      </p:cxnSp>
      <p:sp>
        <p:nvSpPr>
          <p:cNvPr id="6" name="Rectangle 2"/>
          <p:cNvSpPr txBox="1">
            <a:spLocks noChangeArrowheads="1"/>
          </p:cNvSpPr>
          <p:nvPr/>
        </p:nvSpPr>
        <p:spPr>
          <a:xfrm>
            <a:off x="847667" y="1195468"/>
            <a:ext cx="9293115" cy="4908003"/>
          </a:xfrm>
          <a:prstGeom prst="rect">
            <a:avLst/>
          </a:prstGeom>
        </p:spPr>
        <p:txBody>
          <a:bodyPr/>
          <a:lstStyle/>
          <a:p>
            <a:pPr marL="342900" marR="0" lvl="0" indent="-342900" algn="l" defTabSz="914400" rtl="0" eaLnBrk="1" fontAlgn="auto" latinLnBrk="0" hangingPunct="1">
              <a:lnSpc>
                <a:spcPct val="150000"/>
              </a:lnSpc>
              <a:spcBef>
                <a:spcPct val="20000"/>
              </a:spcBef>
              <a:spcAft>
                <a:spcPts val="0"/>
              </a:spcAft>
              <a:buClrTx/>
              <a:buSzTx/>
              <a:buFontTx/>
              <a:buNone/>
              <a:defRPr/>
            </a:pPr>
            <a:r>
              <a:rPr kumimoji="1" lang="en-US" altLang="zh-CN" sz="2000" b="1"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rPr>
              <a:t>        </a:t>
            </a:r>
            <a:endParaRPr kumimoji="1" lang="en-US" altLang="zh-CN" sz="2000" b="1" i="0" u="none" strike="noStrike" kern="0" cap="none" spc="0" normalizeH="0" baseline="0" noProof="0" dirty="0">
              <a:ln>
                <a:noFill/>
              </a:ln>
              <a:solidFill>
                <a:sysClr val="windowText" lastClr="000000"/>
              </a:solidFill>
              <a:effectLst/>
              <a:uLnTx/>
              <a:uFillTx/>
              <a:latin typeface="Calibri" panose="020F0502020204030204"/>
              <a:ea typeface="微软雅黑" panose="020B0503020204020204" charset="-122"/>
              <a:cs typeface="+mn-cs"/>
            </a:endParaRPr>
          </a:p>
        </p:txBody>
      </p:sp>
      <p:grpSp>
        <p:nvGrpSpPr>
          <p:cNvPr id="8" name="组合 49"/>
          <p:cNvGrpSpPr/>
          <p:nvPr/>
        </p:nvGrpSpPr>
        <p:grpSpPr bwMode="auto">
          <a:xfrm>
            <a:off x="1452506" y="995444"/>
            <a:ext cx="1966952" cy="5012147"/>
            <a:chOff x="928662" y="1828805"/>
            <a:chExt cx="1798647" cy="4202143"/>
          </a:xfrm>
        </p:grpSpPr>
        <p:sp>
          <p:nvSpPr>
            <p:cNvPr id="9" name="AutoShape 6"/>
            <p:cNvSpPr>
              <a:spLocks noChangeArrowheads="1"/>
            </p:cNvSpPr>
            <p:nvPr/>
          </p:nvSpPr>
          <p:spPr bwMode="gray">
            <a:xfrm>
              <a:off x="944537" y="4660925"/>
              <a:ext cx="1782772" cy="1370023"/>
            </a:xfrm>
            <a:prstGeom prst="can">
              <a:avLst>
                <a:gd name="adj" fmla="val 32083"/>
              </a:avLst>
            </a:prstGeom>
            <a:gradFill rotWithShape="1">
              <a:gsLst>
                <a:gs pos="0">
                  <a:srgbClr val="C0CDB3"/>
                </a:gs>
                <a:gs pos="50000">
                  <a:srgbClr val="C0CDB3">
                    <a:gamma/>
                    <a:tint val="0"/>
                    <a:invGamma/>
                  </a:srgbClr>
                </a:gs>
                <a:gs pos="100000">
                  <a:srgbClr val="C0CDB3"/>
                </a:gs>
              </a:gsLst>
              <a:lin ang="0" scaled="1"/>
            </a:gradFill>
            <a:ln w="9525" algn="ctr">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0" name="Oval 7"/>
            <p:cNvSpPr>
              <a:spLocks noChangeArrowheads="1"/>
            </p:cNvSpPr>
            <p:nvPr/>
          </p:nvSpPr>
          <p:spPr bwMode="gray">
            <a:xfrm>
              <a:off x="944537" y="4684738"/>
              <a:ext cx="1782772" cy="412753"/>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1" name="Oval 8"/>
            <p:cNvSpPr>
              <a:spLocks noChangeArrowheads="1"/>
            </p:cNvSpPr>
            <p:nvPr/>
          </p:nvSpPr>
          <p:spPr bwMode="gray">
            <a:xfrm>
              <a:off x="1038200" y="4689500"/>
              <a:ext cx="1581159" cy="403228"/>
            </a:xfrm>
            <a:prstGeom prst="ellipse">
              <a:avLst/>
            </a:prstGeom>
            <a:solidFill>
              <a:srgbClr val="E1C797"/>
            </a:solidFill>
            <a:ln w="28575">
              <a:solidFill>
                <a:srgbClr val="FEFEFE"/>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2" name="Rectangle 9"/>
            <p:cNvSpPr>
              <a:spLocks noChangeArrowheads="1"/>
            </p:cNvSpPr>
            <p:nvPr/>
          </p:nvSpPr>
          <p:spPr bwMode="gray">
            <a:xfrm>
              <a:off x="1047725" y="1828805"/>
              <a:ext cx="1557347" cy="3060722"/>
            </a:xfrm>
            <a:prstGeom prst="rect">
              <a:avLst/>
            </a:prstGeom>
            <a:gradFill rotWithShape="1">
              <a:gsLst>
                <a:gs pos="0">
                  <a:srgbClr val="E1C797">
                    <a:gamma/>
                    <a:tint val="0"/>
                    <a:invGamma/>
                    <a:alpha val="0"/>
                  </a:srgbClr>
                </a:gs>
                <a:gs pos="100000">
                  <a:srgbClr val="E1C797"/>
                </a:gs>
              </a:gsLst>
              <a:lin ang="5400000" scaled="1"/>
            </a:gradFill>
            <a:ln w="12700" algn="ctr">
              <a:noFill/>
              <a:prstDash val="dash"/>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3" name="Rectangle 10"/>
            <p:cNvSpPr>
              <a:spLocks noChangeArrowheads="1"/>
            </p:cNvSpPr>
            <p:nvPr/>
          </p:nvSpPr>
          <p:spPr bwMode="black">
            <a:xfrm>
              <a:off x="1081496" y="2427444"/>
              <a:ext cx="1524008" cy="2283631"/>
            </a:xfrm>
            <a:prstGeom prst="rect">
              <a:avLst/>
            </a:prstGeom>
            <a:noFill/>
            <a:ln w="9525" algn="ctr">
              <a:noFill/>
              <a:miter lim="800000"/>
            </a:ln>
            <a:effectLst/>
          </p:spPr>
          <p:txBody>
            <a:bodyPr>
              <a:spAutoFit/>
            </a:bodyPr>
            <a:lstStyle/>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角色管理功能：</a:t>
              </a:r>
              <a:endPar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如编程员、编程主管、检验员、技术主任等；</a:t>
              </a:r>
              <a:endPar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对加工程序进行可靠的权限管理，不同的人员设置不同的权限</a:t>
              </a:r>
              <a:r>
                <a:rPr kumimoji="0" lang="zh-CN" altLang="en-US" sz="16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a:t>
              </a:r>
              <a:endParaRPr kumimoji="0" lang="en-US" altLang="zh-CN" sz="16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14" name="Text Box 29"/>
            <p:cNvSpPr txBox="1">
              <a:spLocks noChangeArrowheads="1"/>
            </p:cNvSpPr>
            <p:nvPr/>
          </p:nvSpPr>
          <p:spPr bwMode="auto">
            <a:xfrm>
              <a:off x="928662" y="5317125"/>
              <a:ext cx="1785950" cy="335449"/>
            </a:xfrm>
            <a:prstGeom prst="rect">
              <a:avLst/>
            </a:prstGeom>
            <a:noFill/>
            <a:ln w="9525" algn="ctr">
              <a:noFill/>
              <a:miter lim="800000"/>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
                  <a:srgbClr val="FF3300"/>
                </a:buClr>
                <a:buSzTx/>
                <a:buFontTx/>
                <a:buNone/>
                <a:defRPr/>
              </a:pPr>
              <a:r>
                <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rPr>
                <a:t>权限管理</a:t>
              </a:r>
              <a:endParaRPr kumimoji="0" lang="en-US" altLang="zh-CN"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微软雅黑" panose="020B0503020204020204" charset="-122"/>
                <a:ea typeface="微软雅黑" panose="020B0503020204020204" charset="-122"/>
                <a:cs typeface="+mn-cs"/>
              </a:endParaRPr>
            </a:p>
          </p:txBody>
        </p:sp>
      </p:grpSp>
      <p:grpSp>
        <p:nvGrpSpPr>
          <p:cNvPr id="15" name="组合 56"/>
          <p:cNvGrpSpPr/>
          <p:nvPr/>
        </p:nvGrpSpPr>
        <p:grpSpPr bwMode="auto">
          <a:xfrm>
            <a:off x="3568814" y="995444"/>
            <a:ext cx="1960008" cy="5161735"/>
            <a:chOff x="2840022" y="1828805"/>
            <a:chExt cx="1792287" cy="4327529"/>
          </a:xfrm>
        </p:grpSpPr>
        <p:sp>
          <p:nvSpPr>
            <p:cNvPr id="16" name="AutoShape 11"/>
            <p:cNvSpPr>
              <a:spLocks noChangeArrowheads="1"/>
            </p:cNvSpPr>
            <p:nvPr/>
          </p:nvSpPr>
          <p:spPr bwMode="gray">
            <a:xfrm>
              <a:off x="2840022" y="4786321"/>
              <a:ext cx="1792287" cy="1370013"/>
            </a:xfrm>
            <a:prstGeom prst="can">
              <a:avLst>
                <a:gd name="adj" fmla="val 32083"/>
              </a:avLst>
            </a:prstGeom>
            <a:gradFill rotWithShape="1">
              <a:gsLst>
                <a:gs pos="0">
                  <a:srgbClr val="C0C0C0"/>
                </a:gs>
                <a:gs pos="50000">
                  <a:srgbClr val="C0C0C0">
                    <a:gamma/>
                    <a:tint val="0"/>
                    <a:invGamma/>
                  </a:srgbClr>
                </a:gs>
                <a:gs pos="100000">
                  <a:srgbClr val="C0C0C0"/>
                </a:gs>
              </a:gsLst>
              <a:lin ang="0" scaled="1"/>
            </a:gradFill>
            <a:ln w="9525" algn="ctr">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grpSp>
          <p:nvGrpSpPr>
            <p:cNvPr id="17" name="Group 12"/>
            <p:cNvGrpSpPr/>
            <p:nvPr/>
          </p:nvGrpSpPr>
          <p:grpSpPr bwMode="auto">
            <a:xfrm>
              <a:off x="2840022" y="4684748"/>
              <a:ext cx="1792287" cy="412750"/>
              <a:chOff x="2029" y="2178"/>
              <a:chExt cx="1600" cy="474"/>
            </a:xfrm>
          </p:grpSpPr>
          <p:sp>
            <p:nvSpPr>
              <p:cNvPr id="21" name="Oval 13"/>
              <p:cNvSpPr>
                <a:spLocks noChangeArrowheads="1"/>
              </p:cNvSpPr>
              <p:nvPr/>
            </p:nvSpPr>
            <p:spPr bwMode="gray">
              <a:xfrm>
                <a:off x="2029" y="2178"/>
                <a:ext cx="1600" cy="474"/>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22" name="Oval 14"/>
              <p:cNvSpPr>
                <a:spLocks noChangeArrowheads="1"/>
              </p:cNvSpPr>
              <p:nvPr/>
            </p:nvSpPr>
            <p:spPr bwMode="gray">
              <a:xfrm>
                <a:off x="2117" y="2183"/>
                <a:ext cx="1419" cy="463"/>
              </a:xfrm>
              <a:prstGeom prst="ellipse">
                <a:avLst/>
              </a:prstGeom>
              <a:solidFill>
                <a:srgbClr val="C9DE9A"/>
              </a:solidFill>
              <a:ln w="28575">
                <a:solidFill>
                  <a:srgbClr val="FEFEFE"/>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grpSp>
        <p:sp>
          <p:nvSpPr>
            <p:cNvPr id="18" name="Rectangle 15"/>
            <p:cNvSpPr>
              <a:spLocks noChangeArrowheads="1"/>
            </p:cNvSpPr>
            <p:nvPr/>
          </p:nvSpPr>
          <p:spPr bwMode="gray">
            <a:xfrm>
              <a:off x="2943209" y="1828805"/>
              <a:ext cx="1566863" cy="3060703"/>
            </a:xfrm>
            <a:prstGeom prst="rect">
              <a:avLst/>
            </a:prstGeom>
            <a:gradFill rotWithShape="1">
              <a:gsLst>
                <a:gs pos="0">
                  <a:srgbClr val="C9DE9A">
                    <a:gamma/>
                    <a:tint val="0"/>
                    <a:invGamma/>
                    <a:alpha val="0"/>
                  </a:srgbClr>
                </a:gs>
                <a:gs pos="100000">
                  <a:srgbClr val="C9DE9A"/>
                </a:gs>
              </a:gsLst>
              <a:lin ang="5400000" scaled="1"/>
            </a:gradFill>
            <a:ln w="12700" algn="ctr">
              <a:noFill/>
              <a:prstDash val="dash"/>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19" name="Rectangle 16"/>
            <p:cNvSpPr>
              <a:spLocks noChangeArrowheads="1"/>
            </p:cNvSpPr>
            <p:nvPr/>
          </p:nvSpPr>
          <p:spPr bwMode="black">
            <a:xfrm>
              <a:off x="3012149" y="2426741"/>
              <a:ext cx="1484313" cy="2212979"/>
            </a:xfrm>
            <a:prstGeom prst="rect">
              <a:avLst/>
            </a:prstGeom>
            <a:noFill/>
            <a:ln w="9525" algn="ctr">
              <a:noFill/>
              <a:miter lim="800000"/>
            </a:ln>
            <a:effectLst/>
          </p:spPr>
          <p:txBody>
            <a:bodyPr>
              <a:spAutoFit/>
            </a:bodyPr>
            <a:lstStyle/>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对程序有流程签审管理；</a:t>
              </a:r>
              <a:endPar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完全支持编制、校对、审核、批准等流程；</a:t>
              </a:r>
              <a:endPar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用户并可以根据企业实际情况进行流程的自定义。</a:t>
              </a:r>
              <a:endPar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p:txBody>
        </p:sp>
        <p:sp>
          <p:nvSpPr>
            <p:cNvPr id="20" name="Text Box 30"/>
            <p:cNvSpPr txBox="1">
              <a:spLocks noChangeArrowheads="1"/>
            </p:cNvSpPr>
            <p:nvPr/>
          </p:nvSpPr>
          <p:spPr bwMode="auto">
            <a:xfrm>
              <a:off x="2857488" y="5317125"/>
              <a:ext cx="1714512" cy="335447"/>
            </a:xfrm>
            <a:prstGeom prst="rect">
              <a:avLst/>
            </a:prstGeom>
            <a:noFill/>
            <a:ln w="9525" algn="ctr">
              <a:noFill/>
              <a:miter lim="800000"/>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
                  <a:srgbClr val="FF3300"/>
                </a:buClr>
                <a:buSzTx/>
                <a:buFontTx/>
                <a:buNone/>
                <a:defRPr/>
              </a:pPr>
              <a:r>
                <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rPr>
                <a:t>流程管理</a:t>
              </a:r>
              <a:endPar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endParaRPr>
            </a:p>
          </p:txBody>
        </p:sp>
      </p:grpSp>
      <p:grpSp>
        <p:nvGrpSpPr>
          <p:cNvPr id="23" name="组合 64"/>
          <p:cNvGrpSpPr/>
          <p:nvPr/>
        </p:nvGrpSpPr>
        <p:grpSpPr bwMode="auto">
          <a:xfrm>
            <a:off x="5743418" y="995444"/>
            <a:ext cx="1927024" cy="5146586"/>
            <a:chOff x="4746609" y="1828804"/>
            <a:chExt cx="1762125" cy="4314840"/>
          </a:xfrm>
        </p:grpSpPr>
        <p:sp>
          <p:nvSpPr>
            <p:cNvPr id="24" name="AutoShape 17"/>
            <p:cNvSpPr>
              <a:spLocks noChangeArrowheads="1"/>
            </p:cNvSpPr>
            <p:nvPr/>
          </p:nvSpPr>
          <p:spPr bwMode="gray">
            <a:xfrm>
              <a:off x="4746609" y="4773627"/>
              <a:ext cx="1762125" cy="1370017"/>
            </a:xfrm>
            <a:prstGeom prst="can">
              <a:avLst>
                <a:gd name="adj" fmla="val 32083"/>
              </a:avLst>
            </a:prstGeom>
            <a:gradFill rotWithShape="1">
              <a:gsLst>
                <a:gs pos="0">
                  <a:srgbClr val="C0CDB3"/>
                </a:gs>
                <a:gs pos="50000">
                  <a:srgbClr val="C0CDB3">
                    <a:gamma/>
                    <a:tint val="0"/>
                    <a:invGamma/>
                  </a:srgbClr>
                </a:gs>
                <a:gs pos="100000">
                  <a:srgbClr val="C0CDB3"/>
                </a:gs>
              </a:gsLst>
              <a:lin ang="0" scaled="1"/>
            </a:gradFill>
            <a:ln w="9525" algn="ctr">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25" name="Oval 18"/>
            <p:cNvSpPr>
              <a:spLocks noChangeArrowheads="1"/>
            </p:cNvSpPr>
            <p:nvPr/>
          </p:nvSpPr>
          <p:spPr bwMode="gray">
            <a:xfrm>
              <a:off x="4746609" y="4684727"/>
              <a:ext cx="1762125" cy="412751"/>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grpSp>
          <p:nvGrpSpPr>
            <p:cNvPr id="26" name="Group 19"/>
            <p:cNvGrpSpPr/>
            <p:nvPr/>
          </p:nvGrpSpPr>
          <p:grpSpPr bwMode="auto">
            <a:xfrm>
              <a:off x="4838684" y="1828804"/>
              <a:ext cx="1565275" cy="3263930"/>
              <a:chOff x="3017" y="856"/>
              <a:chExt cx="1052" cy="1906"/>
            </a:xfrm>
          </p:grpSpPr>
          <p:sp>
            <p:nvSpPr>
              <p:cNvPr id="29" name="Oval 20"/>
              <p:cNvSpPr>
                <a:spLocks noChangeArrowheads="1"/>
              </p:cNvSpPr>
              <p:nvPr/>
            </p:nvSpPr>
            <p:spPr bwMode="gray">
              <a:xfrm>
                <a:off x="3017" y="2480"/>
                <a:ext cx="1052" cy="282"/>
              </a:xfrm>
              <a:prstGeom prst="ellipse">
                <a:avLst/>
              </a:prstGeom>
              <a:solidFill>
                <a:srgbClr val="E1C797"/>
              </a:solidFill>
              <a:ln w="28575">
                <a:solidFill>
                  <a:srgbClr val="FEFEFE"/>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30" name="Rectangle 21"/>
              <p:cNvSpPr>
                <a:spLocks noChangeArrowheads="1"/>
              </p:cNvSpPr>
              <p:nvPr/>
            </p:nvSpPr>
            <p:spPr bwMode="gray">
              <a:xfrm>
                <a:off x="3024" y="856"/>
                <a:ext cx="1036" cy="1764"/>
              </a:xfrm>
              <a:prstGeom prst="rect">
                <a:avLst/>
              </a:prstGeom>
              <a:gradFill rotWithShape="1">
                <a:gsLst>
                  <a:gs pos="0">
                    <a:srgbClr val="E1C797">
                      <a:gamma/>
                      <a:tint val="0"/>
                      <a:invGamma/>
                    </a:srgbClr>
                  </a:gs>
                  <a:gs pos="100000">
                    <a:srgbClr val="E1C797"/>
                  </a:gs>
                </a:gsLst>
                <a:lin ang="5400000" scaled="1"/>
              </a:gradFill>
              <a:ln w="12700" algn="ctr">
                <a:noFill/>
                <a:prstDash val="dash"/>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grpSp>
        <p:sp>
          <p:nvSpPr>
            <p:cNvPr id="27" name="Rectangle 22"/>
            <p:cNvSpPr>
              <a:spLocks noChangeArrowheads="1"/>
            </p:cNvSpPr>
            <p:nvPr/>
          </p:nvSpPr>
          <p:spPr bwMode="black">
            <a:xfrm>
              <a:off x="4875372" y="2426741"/>
              <a:ext cx="1570935" cy="2212985"/>
            </a:xfrm>
            <a:prstGeom prst="rect">
              <a:avLst/>
            </a:prstGeom>
            <a:noFill/>
            <a:ln w="9525" algn="ctr">
              <a:noFill/>
              <a:miter lim="800000"/>
            </a:ln>
            <a:effectLst/>
          </p:spPr>
          <p:txBody>
            <a:bodyPr>
              <a:spAutoFit/>
            </a:bodyPr>
            <a:lstStyle/>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具有版本管理功能，每次更改均产生新版本；</a:t>
              </a:r>
              <a:endPar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可自动跟踪、记录程序文件的所有变更；</a:t>
              </a:r>
              <a:endPar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允许用户比较</a:t>
              </a:r>
              <a:r>
                <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a:t>
              </a: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恢复老版本。</a:t>
              </a:r>
              <a:endParaRPr kumimoji="0" lang="en-US" altLang="zh-CN"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p:txBody>
        </p:sp>
        <p:sp>
          <p:nvSpPr>
            <p:cNvPr id="28" name="Text Box 31"/>
            <p:cNvSpPr txBox="1">
              <a:spLocks noChangeArrowheads="1"/>
            </p:cNvSpPr>
            <p:nvPr/>
          </p:nvSpPr>
          <p:spPr bwMode="auto">
            <a:xfrm>
              <a:off x="4786314" y="5317125"/>
              <a:ext cx="1714512" cy="335448"/>
            </a:xfrm>
            <a:prstGeom prst="rect">
              <a:avLst/>
            </a:prstGeom>
            <a:noFill/>
            <a:ln w="9525" algn="ctr">
              <a:noFill/>
              <a:miter lim="800000"/>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
                  <a:srgbClr val="FF3300"/>
                </a:buClr>
                <a:buSzTx/>
                <a:buFontTx/>
                <a:buNone/>
                <a:defRPr/>
              </a:pPr>
              <a:r>
                <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rPr>
                <a:t>版本管理</a:t>
              </a:r>
              <a:endPar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endParaRPr>
            </a:p>
          </p:txBody>
        </p:sp>
      </p:grpSp>
      <p:grpSp>
        <p:nvGrpSpPr>
          <p:cNvPr id="31" name="组合 72"/>
          <p:cNvGrpSpPr/>
          <p:nvPr/>
        </p:nvGrpSpPr>
        <p:grpSpPr bwMode="auto">
          <a:xfrm>
            <a:off x="7953982" y="924007"/>
            <a:ext cx="1911400" cy="5231794"/>
            <a:chOff x="6610334" y="1757367"/>
            <a:chExt cx="1747880" cy="4386277"/>
          </a:xfrm>
        </p:grpSpPr>
        <p:sp>
          <p:nvSpPr>
            <p:cNvPr id="32" name="AutoShape 23"/>
            <p:cNvSpPr>
              <a:spLocks noChangeArrowheads="1"/>
            </p:cNvSpPr>
            <p:nvPr/>
          </p:nvSpPr>
          <p:spPr bwMode="gray">
            <a:xfrm>
              <a:off x="6610334" y="4773627"/>
              <a:ext cx="1746292" cy="1370017"/>
            </a:xfrm>
            <a:prstGeom prst="can">
              <a:avLst>
                <a:gd name="adj" fmla="val 32083"/>
              </a:avLst>
            </a:prstGeom>
            <a:gradFill rotWithShape="1">
              <a:gsLst>
                <a:gs pos="0">
                  <a:srgbClr val="C0C0C0"/>
                </a:gs>
                <a:gs pos="50000">
                  <a:srgbClr val="C0C0C0">
                    <a:gamma/>
                    <a:tint val="0"/>
                    <a:invGamma/>
                  </a:srgbClr>
                </a:gs>
                <a:gs pos="100000">
                  <a:srgbClr val="C0C0C0"/>
                </a:gs>
              </a:gsLst>
              <a:lin ang="0" scaled="1"/>
            </a:gradFill>
            <a:ln w="9525" algn="ctr">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grpSp>
          <p:nvGrpSpPr>
            <p:cNvPr id="33" name="Group 24"/>
            <p:cNvGrpSpPr/>
            <p:nvPr/>
          </p:nvGrpSpPr>
          <p:grpSpPr bwMode="auto">
            <a:xfrm>
              <a:off x="6610334" y="4684748"/>
              <a:ext cx="1746250" cy="412750"/>
              <a:chOff x="2029" y="2178"/>
              <a:chExt cx="1600" cy="474"/>
            </a:xfrm>
          </p:grpSpPr>
          <p:sp>
            <p:nvSpPr>
              <p:cNvPr id="37" name="Oval 25"/>
              <p:cNvSpPr>
                <a:spLocks noChangeArrowheads="1"/>
              </p:cNvSpPr>
              <p:nvPr/>
            </p:nvSpPr>
            <p:spPr bwMode="gray">
              <a:xfrm>
                <a:off x="2029" y="2178"/>
                <a:ext cx="1600" cy="474"/>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38" name="Oval 26"/>
              <p:cNvSpPr>
                <a:spLocks noChangeArrowheads="1"/>
              </p:cNvSpPr>
              <p:nvPr/>
            </p:nvSpPr>
            <p:spPr bwMode="gray">
              <a:xfrm>
                <a:off x="2118" y="2183"/>
                <a:ext cx="1418" cy="463"/>
              </a:xfrm>
              <a:prstGeom prst="ellipse">
                <a:avLst/>
              </a:prstGeom>
              <a:solidFill>
                <a:srgbClr val="C9DE9A"/>
              </a:solidFill>
              <a:ln w="28575">
                <a:solidFill>
                  <a:srgbClr val="FEFEFE"/>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grpSp>
        <p:sp>
          <p:nvSpPr>
            <p:cNvPr id="34" name="Rectangle 27"/>
            <p:cNvSpPr>
              <a:spLocks noChangeArrowheads="1"/>
            </p:cNvSpPr>
            <p:nvPr/>
          </p:nvSpPr>
          <p:spPr bwMode="gray">
            <a:xfrm>
              <a:off x="6715112" y="1757367"/>
              <a:ext cx="1525625" cy="3060710"/>
            </a:xfrm>
            <a:prstGeom prst="rect">
              <a:avLst/>
            </a:prstGeom>
            <a:gradFill rotWithShape="1">
              <a:gsLst>
                <a:gs pos="0">
                  <a:srgbClr val="C9DE9A">
                    <a:gamma/>
                    <a:tint val="0"/>
                    <a:invGamma/>
                    <a:alpha val="0"/>
                  </a:srgbClr>
                </a:gs>
                <a:gs pos="100000">
                  <a:srgbClr val="C9DE9A"/>
                </a:gs>
              </a:gsLst>
              <a:lin ang="5400000" scaled="1"/>
            </a:gradFill>
            <a:ln w="12700" algn="ctr">
              <a:noFill/>
              <a:prstDash val="dash"/>
              <a:miter lim="800000"/>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35" name="Rectangle 28"/>
            <p:cNvSpPr>
              <a:spLocks noChangeArrowheads="1"/>
            </p:cNvSpPr>
            <p:nvPr/>
          </p:nvSpPr>
          <p:spPr bwMode="black">
            <a:xfrm>
              <a:off x="6766489" y="2418687"/>
              <a:ext cx="1564082" cy="2012684"/>
            </a:xfrm>
            <a:prstGeom prst="rect">
              <a:avLst/>
            </a:prstGeom>
            <a:noFill/>
            <a:ln w="9525" algn="ctr">
              <a:noFill/>
              <a:miter lim="800000"/>
            </a:ln>
            <a:effectLst/>
          </p:spPr>
          <p:txBody>
            <a:bodyPr>
              <a:spAutoFit/>
            </a:bodyPr>
            <a:lstStyle/>
            <a:p>
              <a:pPr marL="0" marR="0" lvl="0" indent="0" algn="l" defTabSz="914400" rtl="0" eaLnBrk="1" fontAlgn="auto" latinLnBrk="0" hangingPunct="1">
                <a:lnSpc>
                  <a:spcPct val="150000"/>
                </a:lnSpc>
                <a:spcBef>
                  <a:spcPts val="0"/>
                </a:spcBef>
                <a:spcAft>
                  <a:spcPts val="0"/>
                </a:spcAft>
                <a:buClr>
                  <a:srgbClr val="FF3300"/>
                </a:buClr>
                <a:buSzTx/>
                <a:buFontTx/>
                <a:buNone/>
                <a:defRPr/>
              </a:pPr>
              <a:r>
                <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rPr>
                <a:t>可对程序注释、刀具清单、工艺卡、模型图、工程图、加工状态图片等相关文件进行关联管理。</a:t>
              </a:r>
              <a:endPar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
                  <a:srgbClr val="FF3300"/>
                </a:buClr>
                <a:buSzTx/>
                <a:buFontTx/>
                <a:buNone/>
                <a:defRPr/>
              </a:pPr>
              <a:endParaRPr kumimoji="0" lang="zh-CN" altLang="en-US" sz="1400" b="1" i="0" u="none" strike="noStrike" kern="0" cap="none" spc="0" normalizeH="0" baseline="0" noProof="0" dirty="0">
                <a:ln>
                  <a:noFill/>
                </a:ln>
                <a:solidFill>
                  <a:srgbClr val="DBEFF9">
                    <a:lumMod val="25000"/>
                  </a:srgbClr>
                </a:solidFill>
                <a:effectLst/>
                <a:uLnTx/>
                <a:uFillTx/>
                <a:latin typeface="微软雅黑" panose="020B0503020204020204" charset="-122"/>
                <a:ea typeface="微软雅黑" panose="020B0503020204020204" charset="-122"/>
                <a:cs typeface="+mn-cs"/>
              </a:endParaRPr>
            </a:p>
          </p:txBody>
        </p:sp>
        <p:sp>
          <p:nvSpPr>
            <p:cNvPr id="36" name="Text Box 32"/>
            <p:cNvSpPr txBox="1">
              <a:spLocks noChangeArrowheads="1"/>
            </p:cNvSpPr>
            <p:nvPr/>
          </p:nvSpPr>
          <p:spPr bwMode="auto">
            <a:xfrm>
              <a:off x="6643701" y="5317125"/>
              <a:ext cx="1714513" cy="335448"/>
            </a:xfrm>
            <a:prstGeom prst="rect">
              <a:avLst/>
            </a:prstGeom>
            <a:noFill/>
            <a:ln w="9525" algn="ctr">
              <a:noFill/>
              <a:miter lim="800000"/>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
                  <a:srgbClr val="FF3300"/>
                </a:buClr>
                <a:buSzTx/>
                <a:buFontTx/>
                <a:buNone/>
                <a:defRPr/>
              </a:pPr>
              <a:r>
                <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rPr>
                <a:t>信息管理</a:t>
              </a:r>
              <a:endPar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endParaRPr>
            </a:p>
          </p:txBody>
        </p:sp>
      </p:grpSp>
      <p:sp>
        <p:nvSpPr>
          <p:cNvPr id="39" name="Text Box 5"/>
          <p:cNvSpPr txBox="1">
            <a:spLocks noChangeArrowheads="1"/>
          </p:cNvSpPr>
          <p:nvPr/>
        </p:nvSpPr>
        <p:spPr bwMode="white">
          <a:xfrm>
            <a:off x="1452505" y="1083562"/>
            <a:ext cx="8688277" cy="581047"/>
          </a:xfrm>
          <a:prstGeom prst="rect">
            <a:avLst/>
          </a:prstGeom>
          <a:gradFill rotWithShape="1">
            <a:gsLst>
              <a:gs pos="0">
                <a:srgbClr val="C0C0C0"/>
              </a:gs>
              <a:gs pos="50000">
                <a:srgbClr val="C0C0C0">
                  <a:gamma/>
                  <a:tint val="0"/>
                  <a:invGamma/>
                </a:srgbClr>
              </a:gs>
              <a:gs pos="100000">
                <a:srgbClr val="C0C0C0"/>
              </a:gs>
            </a:gsLst>
            <a:lin ang="0" scaled="1"/>
          </a:gradFill>
          <a:ln w="9525" algn="ctr">
            <a:noFill/>
            <a:round/>
          </a:ln>
          <a:effectLst/>
        </p:spPr>
        <p:txBody>
          <a:bodyPr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50" normalizeH="0" baseline="0" noProof="0" dirty="0">
                <a:ln w="11430"/>
                <a:solidFill>
                  <a:srgbClr val="1673A2"/>
                </a:solidFill>
                <a:effectLst>
                  <a:outerShdw blurRad="76200" dist="50800" dir="5400000" algn="tl" rotWithShape="0">
                    <a:srgbClr val="000000">
                      <a:alpha val="65000"/>
                    </a:srgbClr>
                  </a:outerShdw>
                </a:effectLst>
                <a:uLnTx/>
                <a:uFillTx/>
                <a:latin typeface="微软雅黑" panose="020B0503020204020204" charset="-122"/>
                <a:ea typeface="微软雅黑" panose="020B0503020204020204" charset="-122"/>
                <a:cs typeface="+mn-cs"/>
              </a:rPr>
              <a:t>程序作为数控车间最重要的技术文件，是数字化车间里面重要的一环。</a:t>
            </a:r>
            <a:endParaRPr kumimoji="0" lang="en-US" altLang="zh-CN" sz="2000" b="1" i="0" u="none" strike="noStrike" kern="0" cap="none" spc="50" normalizeH="0" baseline="0" noProof="0" dirty="0">
              <a:ln w="11430"/>
              <a:solidFill>
                <a:srgbClr val="1673A2"/>
              </a:solidFill>
              <a:effectLst>
                <a:outerShdw blurRad="76200" dist="50800" dir="5400000" algn="tl" rotWithShape="0">
                  <a:srgbClr val="000000">
                    <a:alpha val="65000"/>
                  </a:srgbClr>
                </a:outerShdw>
              </a:effectLst>
              <a:uLnTx/>
              <a:uFillTx/>
              <a:latin typeface="微软雅黑" panose="020B0503020204020204" charset="-122"/>
              <a:ea typeface="微软雅黑" panose="020B0503020204020204" charset="-122"/>
              <a:cs typeface="+mn-cs"/>
            </a:endParaRPr>
          </a:p>
        </p:txBody>
      </p:sp>
      <p:grpSp>
        <p:nvGrpSpPr>
          <p:cNvPr id="41" name="组合 49"/>
          <p:cNvGrpSpPr/>
          <p:nvPr/>
        </p:nvGrpSpPr>
        <p:grpSpPr bwMode="auto">
          <a:xfrm>
            <a:off x="1452506" y="4430459"/>
            <a:ext cx="1966952" cy="1721209"/>
            <a:chOff x="928662" y="4684731"/>
            <a:chExt cx="1798647" cy="1443044"/>
          </a:xfrm>
        </p:grpSpPr>
        <p:sp>
          <p:nvSpPr>
            <p:cNvPr id="42" name="AutoShape 6"/>
            <p:cNvSpPr>
              <a:spLocks noChangeArrowheads="1"/>
            </p:cNvSpPr>
            <p:nvPr/>
          </p:nvSpPr>
          <p:spPr bwMode="gray">
            <a:xfrm>
              <a:off x="944537" y="4757757"/>
              <a:ext cx="1782772" cy="1370018"/>
            </a:xfrm>
            <a:prstGeom prst="can">
              <a:avLst>
                <a:gd name="adj" fmla="val 32083"/>
              </a:avLst>
            </a:prstGeom>
            <a:gradFill rotWithShape="1">
              <a:gsLst>
                <a:gs pos="0">
                  <a:srgbClr val="C0CDB3"/>
                </a:gs>
                <a:gs pos="50000">
                  <a:srgbClr val="C0CDB3">
                    <a:gamma/>
                    <a:tint val="0"/>
                    <a:invGamma/>
                  </a:srgbClr>
                </a:gs>
                <a:gs pos="100000">
                  <a:srgbClr val="C0CDB3"/>
                </a:gs>
              </a:gsLst>
              <a:lin ang="0" scaled="1"/>
            </a:gradFill>
            <a:ln w="9525" algn="ctr">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43" name="Oval 7"/>
            <p:cNvSpPr>
              <a:spLocks noChangeArrowheads="1"/>
            </p:cNvSpPr>
            <p:nvPr/>
          </p:nvSpPr>
          <p:spPr bwMode="gray">
            <a:xfrm>
              <a:off x="944537" y="4684731"/>
              <a:ext cx="1782772" cy="412752"/>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n w="28575">
              <a:solidFill>
                <a:srgbClr val="B2B2B2"/>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44" name="Oval 8"/>
            <p:cNvSpPr>
              <a:spLocks noChangeArrowheads="1"/>
            </p:cNvSpPr>
            <p:nvPr/>
          </p:nvSpPr>
          <p:spPr bwMode="gray">
            <a:xfrm>
              <a:off x="1038200" y="4689493"/>
              <a:ext cx="1581159" cy="403227"/>
            </a:xfrm>
            <a:prstGeom prst="ellipse">
              <a:avLst/>
            </a:prstGeom>
            <a:solidFill>
              <a:srgbClr val="E1C797"/>
            </a:solidFill>
            <a:ln w="28575">
              <a:solidFill>
                <a:srgbClr val="FEFEFE"/>
              </a:solid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47" name="Text Box 29"/>
            <p:cNvSpPr txBox="1">
              <a:spLocks noChangeArrowheads="1"/>
            </p:cNvSpPr>
            <p:nvPr/>
          </p:nvSpPr>
          <p:spPr bwMode="auto">
            <a:xfrm>
              <a:off x="928662" y="5317125"/>
              <a:ext cx="1785950" cy="335448"/>
            </a:xfrm>
            <a:prstGeom prst="rect">
              <a:avLst/>
            </a:prstGeom>
            <a:noFill/>
            <a:ln w="9525" algn="ctr">
              <a:noFill/>
              <a:miter lim="800000"/>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
                  <a:srgbClr val="FF3300"/>
                </a:buClr>
                <a:buSzTx/>
                <a:buFontTx/>
                <a:buNone/>
                <a:defRPr/>
              </a:pPr>
              <a:r>
                <a:rPr kumimoji="0" lang="zh-CN" altLang="en-US"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a:ea typeface="微软雅黑" panose="020B0503020204020204" charset="-122"/>
                  <a:cs typeface="Tahoma" panose="020B0604030504040204" pitchFamily="34" charset="0"/>
                </a:rPr>
                <a:t>权限管理</a:t>
              </a:r>
              <a:endParaRPr kumimoji="0" lang="en-US" altLang="zh-CN" sz="2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微软雅黑" panose="020B0503020204020204" charset="-122"/>
                <a:ea typeface="微软雅黑" panose="020B0503020204020204" charset="-122"/>
                <a:cs typeface="+mn-cs"/>
              </a:endParaRPr>
            </a:p>
          </p:txBody>
        </p:sp>
      </p:grpSp>
      <p:pic>
        <p:nvPicPr>
          <p:cNvPr id="3" name="图片 2"/>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整体应用效果</a:t>
            </a:r>
            <a:endParaRPr lang="zh-CN" altLang="en-US" dirty="0"/>
          </a:p>
        </p:txBody>
      </p:sp>
      <p:sp>
        <p:nvSpPr>
          <p:cNvPr id="3" name="下箭头 2"/>
          <p:cNvSpPr/>
          <p:nvPr/>
        </p:nvSpPr>
        <p:spPr>
          <a:xfrm>
            <a:off x="3514738" y="4243387"/>
            <a:ext cx="357188" cy="1000125"/>
          </a:xfrm>
          <a:prstGeom prst="downArrow">
            <a:avLst/>
          </a:prstGeom>
          <a:solidFill>
            <a:srgbClr val="4F81BD">
              <a:alpha val="76000"/>
            </a:srgbClr>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charset="-122"/>
              <a:cs typeface="+mn-cs"/>
            </a:endParaRPr>
          </a:p>
        </p:txBody>
      </p:sp>
      <p:sp>
        <p:nvSpPr>
          <p:cNvPr id="4" name="直角上箭头 3"/>
          <p:cNvSpPr/>
          <p:nvPr/>
        </p:nvSpPr>
        <p:spPr>
          <a:xfrm>
            <a:off x="3729051" y="2671762"/>
            <a:ext cx="2643187" cy="1143000"/>
          </a:xfrm>
          <a:prstGeom prst="bentUpArrow">
            <a:avLst>
              <a:gd name="adj1" fmla="val 15895"/>
              <a:gd name="adj2" fmla="val 25000"/>
              <a:gd name="adj3" fmla="val 26734"/>
            </a:avLst>
          </a:prstGeom>
          <a:solidFill>
            <a:srgbClr val="4F81BD">
              <a:alpha val="76000"/>
            </a:srgbClr>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charset="-122"/>
              <a:cs typeface="+mn-cs"/>
            </a:endParaRPr>
          </a:p>
        </p:txBody>
      </p:sp>
      <p:sp>
        <p:nvSpPr>
          <p:cNvPr id="5" name="直角上箭头 4"/>
          <p:cNvSpPr/>
          <p:nvPr/>
        </p:nvSpPr>
        <p:spPr>
          <a:xfrm flipH="1">
            <a:off x="800113" y="2671762"/>
            <a:ext cx="2581275" cy="1143000"/>
          </a:xfrm>
          <a:prstGeom prst="bentUpArrow">
            <a:avLst>
              <a:gd name="adj1" fmla="val 15895"/>
              <a:gd name="adj2" fmla="val 25000"/>
              <a:gd name="adj3" fmla="val 26734"/>
            </a:avLst>
          </a:prstGeom>
          <a:solidFill>
            <a:srgbClr val="4F81BD">
              <a:alpha val="76000"/>
            </a:srgbClr>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charset="-122"/>
              <a:cs typeface="+mn-cs"/>
            </a:endParaRPr>
          </a:p>
        </p:txBody>
      </p:sp>
      <p:sp>
        <p:nvSpPr>
          <p:cNvPr id="6" name="直角上箭头 5"/>
          <p:cNvSpPr/>
          <p:nvPr/>
        </p:nvSpPr>
        <p:spPr>
          <a:xfrm flipV="1">
            <a:off x="3729051" y="4171950"/>
            <a:ext cx="2643187" cy="1143000"/>
          </a:xfrm>
          <a:prstGeom prst="bentUpArrow">
            <a:avLst>
              <a:gd name="adj1" fmla="val 15895"/>
              <a:gd name="adj2" fmla="val 25000"/>
              <a:gd name="adj3" fmla="val 26734"/>
            </a:avLst>
          </a:prstGeom>
          <a:solidFill>
            <a:srgbClr val="4F81BD">
              <a:alpha val="76000"/>
            </a:srgbClr>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charset="-122"/>
              <a:cs typeface="+mn-cs"/>
            </a:endParaRPr>
          </a:p>
        </p:txBody>
      </p:sp>
      <p:sp>
        <p:nvSpPr>
          <p:cNvPr id="7" name="直角上箭头 6"/>
          <p:cNvSpPr/>
          <p:nvPr/>
        </p:nvSpPr>
        <p:spPr>
          <a:xfrm flipH="1" flipV="1">
            <a:off x="800113" y="4171950"/>
            <a:ext cx="2581275" cy="1143000"/>
          </a:xfrm>
          <a:prstGeom prst="bentUpArrow">
            <a:avLst>
              <a:gd name="adj1" fmla="val 15895"/>
              <a:gd name="adj2" fmla="val 25000"/>
              <a:gd name="adj3" fmla="val 26734"/>
            </a:avLst>
          </a:prstGeom>
          <a:solidFill>
            <a:srgbClr val="4F81BD">
              <a:alpha val="76000"/>
            </a:srgbClr>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charset="-122"/>
              <a:cs typeface="+mn-cs"/>
            </a:endParaRPr>
          </a:p>
        </p:txBody>
      </p:sp>
      <p:sp>
        <p:nvSpPr>
          <p:cNvPr id="8" name="Text Box 4"/>
          <p:cNvSpPr txBox="1">
            <a:spLocks noChangeArrowheads="1"/>
          </p:cNvSpPr>
          <p:nvPr/>
        </p:nvSpPr>
        <p:spPr bwMode="auto">
          <a:xfrm>
            <a:off x="487376" y="4175125"/>
            <a:ext cx="3384550" cy="369887"/>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zh-CN" altLang="zh-CN"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sp>
        <p:nvSpPr>
          <p:cNvPr id="9" name="Rectangle 5"/>
          <p:cNvSpPr>
            <a:spLocks noChangeArrowheads="1"/>
          </p:cNvSpPr>
          <p:nvPr/>
        </p:nvSpPr>
        <p:spPr bwMode="auto">
          <a:xfrm>
            <a:off x="1063638" y="1439862"/>
            <a:ext cx="6551613" cy="369888"/>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zh-CN" altLang="zh-CN" sz="1800" b="1" i="0" u="none" strike="noStrike" kern="0" cap="none" spc="0" normalizeH="0" baseline="0" noProof="0" dirty="0">
              <a:ln>
                <a:noFill/>
              </a:ln>
              <a:solidFill>
                <a:sysClr val="windowText" lastClr="000000"/>
              </a:solidFill>
              <a:effectLst/>
              <a:uLnTx/>
              <a:uFillTx/>
              <a:latin typeface="Arial" panose="020B0604020202020204"/>
              <a:ea typeface="微软雅黑" panose="020B0503020204020204" charset="-122"/>
              <a:cs typeface="+mn-cs"/>
            </a:endParaRPr>
          </a:p>
        </p:txBody>
      </p:sp>
      <p:pic>
        <p:nvPicPr>
          <p:cNvPr id="10" name="图片 9" descr="p2_03_s.png"/>
          <p:cNvPicPr>
            <a:picLocks noChangeAspect="1"/>
          </p:cNvPicPr>
          <p:nvPr/>
        </p:nvPicPr>
        <p:blipFill>
          <a:blip r:embed="rId1"/>
          <a:srcRect/>
          <a:stretch>
            <a:fillRect/>
          </a:stretch>
        </p:blipFill>
        <p:spPr bwMode="auto">
          <a:xfrm>
            <a:off x="442926" y="5172075"/>
            <a:ext cx="1214437" cy="1062037"/>
          </a:xfrm>
          <a:prstGeom prst="rect">
            <a:avLst/>
          </a:prstGeom>
          <a:noFill/>
          <a:ln w="9525">
            <a:noFill/>
            <a:miter lim="800000"/>
            <a:headEnd/>
            <a:tailEnd/>
          </a:ln>
        </p:spPr>
      </p:pic>
      <p:pic>
        <p:nvPicPr>
          <p:cNvPr id="11" name="图片 10" descr="触摸屏.png"/>
          <p:cNvPicPr>
            <a:picLocks noChangeAspect="1"/>
          </p:cNvPicPr>
          <p:nvPr/>
        </p:nvPicPr>
        <p:blipFill>
          <a:blip r:embed="rId2"/>
          <a:srcRect/>
          <a:stretch>
            <a:fillRect/>
          </a:stretch>
        </p:blipFill>
        <p:spPr bwMode="auto">
          <a:xfrm>
            <a:off x="3187713" y="5172075"/>
            <a:ext cx="1000125" cy="1000125"/>
          </a:xfrm>
          <a:prstGeom prst="rect">
            <a:avLst/>
          </a:prstGeom>
          <a:noFill/>
          <a:ln w="9525">
            <a:noFill/>
            <a:miter lim="800000"/>
            <a:headEnd/>
            <a:tailEnd/>
          </a:ln>
        </p:spPr>
      </p:pic>
      <p:pic>
        <p:nvPicPr>
          <p:cNvPr id="12" name="图片 11" descr="图片52.png"/>
          <p:cNvPicPr>
            <a:picLocks noChangeAspect="1"/>
          </p:cNvPicPr>
          <p:nvPr/>
        </p:nvPicPr>
        <p:blipFill>
          <a:blip r:embed="rId3"/>
          <a:srcRect/>
          <a:stretch>
            <a:fillRect/>
          </a:stretch>
        </p:blipFill>
        <p:spPr bwMode="auto">
          <a:xfrm>
            <a:off x="5616588" y="1671637"/>
            <a:ext cx="785813" cy="987425"/>
          </a:xfrm>
          <a:prstGeom prst="rect">
            <a:avLst/>
          </a:prstGeom>
          <a:noFill/>
          <a:ln w="9525">
            <a:noFill/>
            <a:miter lim="800000"/>
            <a:headEnd/>
            <a:tailEnd/>
          </a:ln>
        </p:spPr>
      </p:pic>
      <p:pic>
        <p:nvPicPr>
          <p:cNvPr id="13" name="图片 12" descr="图片6.png"/>
          <p:cNvPicPr>
            <a:picLocks noChangeAspect="1"/>
          </p:cNvPicPr>
          <p:nvPr/>
        </p:nvPicPr>
        <p:blipFill>
          <a:blip r:embed="rId4"/>
          <a:srcRect/>
          <a:stretch>
            <a:fillRect/>
          </a:stretch>
        </p:blipFill>
        <p:spPr bwMode="auto">
          <a:xfrm>
            <a:off x="585801" y="1743075"/>
            <a:ext cx="1000125" cy="990600"/>
          </a:xfrm>
          <a:prstGeom prst="rect">
            <a:avLst/>
          </a:prstGeom>
          <a:noFill/>
          <a:ln w="9525">
            <a:noFill/>
            <a:miter lim="800000"/>
            <a:headEnd/>
            <a:tailEnd/>
          </a:ln>
        </p:spPr>
      </p:pic>
      <p:grpSp>
        <p:nvGrpSpPr>
          <p:cNvPr id="14" name="组合 14"/>
          <p:cNvGrpSpPr/>
          <p:nvPr/>
        </p:nvGrpSpPr>
        <p:grpSpPr bwMode="auto">
          <a:xfrm>
            <a:off x="1657363" y="3386137"/>
            <a:ext cx="3571875" cy="1114425"/>
            <a:chOff x="3214678" y="1800792"/>
            <a:chExt cx="3571900" cy="1114950"/>
          </a:xfrm>
        </p:grpSpPr>
        <p:sp>
          <p:nvSpPr>
            <p:cNvPr id="15" name="矩形 14"/>
            <p:cNvSpPr/>
            <p:nvPr/>
          </p:nvSpPr>
          <p:spPr>
            <a:xfrm>
              <a:off x="3500430" y="2072383"/>
              <a:ext cx="3071835" cy="641652"/>
            </a:xfrm>
            <a:prstGeom prst="rect">
              <a:avLst/>
            </a:prstGeom>
            <a:noFill/>
            <a:ln w="25400" cap="flat" cmpd="sng" algn="ctr">
              <a:solidFill>
                <a:srgbClr val="92D05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charset="-122"/>
                <a:cs typeface="+mn-cs"/>
              </a:endParaRPr>
            </a:p>
          </p:txBody>
        </p:sp>
        <p:grpSp>
          <p:nvGrpSpPr>
            <p:cNvPr id="16" name="组合 12"/>
            <p:cNvGrpSpPr/>
            <p:nvPr/>
          </p:nvGrpSpPr>
          <p:grpSpPr bwMode="auto">
            <a:xfrm>
              <a:off x="3428992" y="1800792"/>
              <a:ext cx="3214710" cy="552105"/>
              <a:chOff x="5500694" y="4658312"/>
              <a:chExt cx="3214710" cy="552105"/>
            </a:xfrm>
          </p:grpSpPr>
          <p:pic>
            <p:nvPicPr>
              <p:cNvPr id="26" name="Picture 22" descr="kk1"/>
              <p:cNvPicPr>
                <a:picLocks noChangeAspect="1" noChangeArrowheads="1"/>
              </p:cNvPicPr>
              <p:nvPr/>
            </p:nvPicPr>
            <p:blipFill>
              <a:blip r:embed="rId5"/>
              <a:srcRect/>
              <a:stretch>
                <a:fillRect/>
              </a:stretch>
            </p:blipFill>
            <p:spPr bwMode="auto">
              <a:xfrm flipV="1">
                <a:off x="5500694" y="4658312"/>
                <a:ext cx="3214710" cy="552105"/>
              </a:xfrm>
              <a:prstGeom prst="rect">
                <a:avLst/>
              </a:prstGeom>
              <a:noFill/>
              <a:ln w="9525">
                <a:noFill/>
                <a:miter lim="800000"/>
                <a:headEnd/>
                <a:tailEnd/>
              </a:ln>
            </p:spPr>
          </p:pic>
          <p:sp>
            <p:nvSpPr>
              <p:cNvPr id="27" name="Rectangle 17"/>
              <p:cNvSpPr>
                <a:spLocks noChangeArrowheads="1"/>
              </p:cNvSpPr>
              <p:nvPr/>
            </p:nvSpPr>
            <p:spPr bwMode="gray">
              <a:xfrm>
                <a:off x="5715007" y="4731371"/>
                <a:ext cx="2643206" cy="368474"/>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机床联网系统</a:t>
                </a:r>
                <a:endParaRPr kumimoji="0" lang="en-US" altLang="zh-CN" sz="18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grpSp>
        <p:grpSp>
          <p:nvGrpSpPr>
            <p:cNvPr id="17" name="组合 100"/>
            <p:cNvGrpSpPr/>
            <p:nvPr/>
          </p:nvGrpSpPr>
          <p:grpSpPr bwMode="auto">
            <a:xfrm>
              <a:off x="3214678" y="2363637"/>
              <a:ext cx="3571900" cy="552105"/>
              <a:chOff x="5286380" y="5221157"/>
              <a:chExt cx="3571900" cy="552105"/>
            </a:xfrm>
          </p:grpSpPr>
          <p:pic>
            <p:nvPicPr>
              <p:cNvPr id="18" name="Picture 22" descr="kk1"/>
              <p:cNvPicPr>
                <a:picLocks noChangeAspect="1" noChangeArrowheads="1"/>
              </p:cNvPicPr>
              <p:nvPr/>
            </p:nvPicPr>
            <p:blipFill>
              <a:blip r:embed="rId6" cstate="print">
                <a:duotone>
                  <a:srgbClr val="9BBB59">
                    <a:shade val="45000"/>
                    <a:satMod val="135000"/>
                  </a:srgbClr>
                  <a:prstClr val="white"/>
                </a:duotone>
              </a:blip>
              <a:srcRect/>
              <a:stretch>
                <a:fillRect/>
              </a:stretch>
            </p:blipFill>
            <p:spPr bwMode="auto">
              <a:xfrm flipV="1">
                <a:off x="5357819" y="5221157"/>
                <a:ext cx="857256" cy="552105"/>
              </a:xfrm>
              <a:prstGeom prst="rect">
                <a:avLst/>
              </a:prstGeom>
              <a:noFill/>
            </p:spPr>
          </p:pic>
          <p:pic>
            <p:nvPicPr>
              <p:cNvPr id="19" name="Picture 22" descr="kk1"/>
              <p:cNvPicPr>
                <a:picLocks noChangeAspect="1" noChangeArrowheads="1"/>
              </p:cNvPicPr>
              <p:nvPr/>
            </p:nvPicPr>
            <p:blipFill>
              <a:blip r:embed="rId6" cstate="print">
                <a:duotone>
                  <a:srgbClr val="9BBB59">
                    <a:shade val="45000"/>
                    <a:satMod val="135000"/>
                  </a:srgbClr>
                  <a:prstClr val="white"/>
                </a:duotone>
              </a:blip>
              <a:srcRect/>
              <a:stretch>
                <a:fillRect/>
              </a:stretch>
            </p:blipFill>
            <p:spPr bwMode="auto">
              <a:xfrm flipV="1">
                <a:off x="6231823" y="5221157"/>
                <a:ext cx="857256" cy="552105"/>
              </a:xfrm>
              <a:prstGeom prst="rect">
                <a:avLst/>
              </a:prstGeom>
              <a:noFill/>
            </p:spPr>
          </p:pic>
          <p:sp>
            <p:nvSpPr>
              <p:cNvPr id="20" name="Rectangle 17"/>
              <p:cNvSpPr>
                <a:spLocks noChangeArrowheads="1"/>
              </p:cNvSpPr>
              <p:nvPr/>
            </p:nvSpPr>
            <p:spPr bwMode="gray">
              <a:xfrm>
                <a:off x="5286380" y="5304729"/>
                <a:ext cx="1071571" cy="384356"/>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DNC-Max</a:t>
                </a:r>
                <a:br>
                  <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br>
                <a:r>
                  <a:rPr kumimoji="0" lang="zh-CN" altLang="en-US"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机床联网系统</a:t>
                </a:r>
                <a:endPar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pic>
            <p:nvPicPr>
              <p:cNvPr id="21" name="Picture 22" descr="kk1"/>
              <p:cNvPicPr>
                <a:picLocks noChangeAspect="1" noChangeArrowheads="1"/>
              </p:cNvPicPr>
              <p:nvPr/>
            </p:nvPicPr>
            <p:blipFill>
              <a:blip r:embed="rId6" cstate="print">
                <a:duotone>
                  <a:srgbClr val="9BBB59">
                    <a:shade val="45000"/>
                    <a:satMod val="135000"/>
                  </a:srgbClr>
                  <a:prstClr val="white"/>
                </a:duotone>
              </a:blip>
              <a:srcRect/>
              <a:stretch>
                <a:fillRect/>
              </a:stretch>
            </p:blipFill>
            <p:spPr bwMode="auto">
              <a:xfrm flipV="1">
                <a:off x="7096963" y="5221157"/>
                <a:ext cx="857256" cy="552105"/>
              </a:xfrm>
              <a:prstGeom prst="rect">
                <a:avLst/>
              </a:prstGeom>
              <a:noFill/>
            </p:spPr>
          </p:pic>
          <p:sp>
            <p:nvSpPr>
              <p:cNvPr id="22" name="Rectangle 17"/>
              <p:cNvSpPr>
                <a:spLocks noChangeArrowheads="1"/>
              </p:cNvSpPr>
              <p:nvPr/>
            </p:nvSpPr>
            <p:spPr bwMode="gray">
              <a:xfrm>
                <a:off x="6215075" y="5304729"/>
                <a:ext cx="928693" cy="384356"/>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NC-Base</a:t>
                </a:r>
                <a:br>
                  <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br>
                <a:r>
                  <a:rPr kumimoji="0" lang="zh-CN" altLang="en-US"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程序管理系统</a:t>
                </a:r>
                <a:endPar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23" name="Rectangle 17"/>
              <p:cNvSpPr>
                <a:spLocks noChangeArrowheads="1"/>
              </p:cNvSpPr>
              <p:nvPr/>
            </p:nvSpPr>
            <p:spPr bwMode="gray">
              <a:xfrm>
                <a:off x="7072331" y="5304729"/>
                <a:ext cx="928693" cy="384356"/>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EDIT</a:t>
                </a:r>
                <a:br>
                  <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br>
                <a:r>
                  <a:rPr kumimoji="0" lang="zh-CN" altLang="en-US"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编辑仿真系统</a:t>
                </a:r>
                <a:endParaRPr kumimoji="0" lang="en-US" altLang="zh-CN" sz="95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pic>
            <p:nvPicPr>
              <p:cNvPr id="24" name="Picture 22" descr="kk1"/>
              <p:cNvPicPr>
                <a:picLocks noChangeAspect="1" noChangeArrowheads="1"/>
              </p:cNvPicPr>
              <p:nvPr/>
            </p:nvPicPr>
            <p:blipFill>
              <a:blip r:embed="rId6" cstate="print">
                <a:duotone>
                  <a:srgbClr val="9BBB59">
                    <a:shade val="45000"/>
                    <a:satMod val="135000"/>
                  </a:srgbClr>
                  <a:prstClr val="white"/>
                </a:duotone>
              </a:blip>
              <a:srcRect/>
              <a:stretch>
                <a:fillRect/>
              </a:stretch>
            </p:blipFill>
            <p:spPr bwMode="auto">
              <a:xfrm flipV="1">
                <a:off x="7974190" y="5221157"/>
                <a:ext cx="857256" cy="552105"/>
              </a:xfrm>
              <a:prstGeom prst="rect">
                <a:avLst/>
              </a:prstGeom>
              <a:noFill/>
            </p:spPr>
          </p:pic>
          <p:sp>
            <p:nvSpPr>
              <p:cNvPr id="25" name="Rectangle 17"/>
              <p:cNvSpPr>
                <a:spLocks noChangeArrowheads="1"/>
              </p:cNvSpPr>
              <p:nvPr/>
            </p:nvSpPr>
            <p:spPr bwMode="gray">
              <a:xfrm>
                <a:off x="7929587" y="5312670"/>
                <a:ext cx="928693" cy="368474"/>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altLang="zh-CN" sz="9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MDC-Max</a:t>
                </a:r>
                <a:br>
                  <a:rPr kumimoji="0" lang="en-US" altLang="zh-CN" sz="9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br>
                <a:r>
                  <a:rPr kumimoji="0" lang="zh-CN" altLang="en-US" sz="9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机床监控系统</a:t>
                </a:r>
                <a:endParaRPr kumimoji="0" lang="en-US" altLang="zh-CN" sz="9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grpSp>
      </p:grpSp>
      <p:sp>
        <p:nvSpPr>
          <p:cNvPr id="28" name="AutoShape 7"/>
          <p:cNvSpPr>
            <a:spLocks noChangeArrowheads="1"/>
          </p:cNvSpPr>
          <p:nvPr>
            <p:custDataLst>
              <p:tags r:id="rId7"/>
            </p:custDataLst>
          </p:nvPr>
        </p:nvSpPr>
        <p:spPr bwMode="auto">
          <a:xfrm>
            <a:off x="6658008" y="1314435"/>
            <a:ext cx="857256" cy="928694"/>
          </a:xfrm>
          <a:prstGeom prst="wedgeRoundRectCallout">
            <a:avLst>
              <a:gd name="adj1" fmla="val -101225"/>
              <a:gd name="adj2" fmla="val 49551"/>
              <a:gd name="adj3" fmla="val 16667"/>
            </a:avLst>
          </a:prstGeom>
          <a:gradFill flip="none" rotWithShape="1">
            <a:gsLst>
              <a:gs pos="30000">
                <a:sysClr val="window" lastClr="FFFFFF">
                  <a:alpha val="58000"/>
                </a:sysClr>
              </a:gs>
              <a:gs pos="100000">
                <a:sysClr val="window" lastClr="FFFFFF">
                  <a:lumMod val="75000"/>
                </a:sysClr>
              </a:gs>
            </a:gsLst>
            <a:lin ang="2700000" scaled="1"/>
            <a:tileRect/>
          </a:gradFill>
          <a:ln w="12700" cap="flat" cmpd="sng" algn="ctr">
            <a:gradFill flip="none" rotWithShape="1">
              <a:gsLst>
                <a:gs pos="0">
                  <a:srgbClr val="00B0F0"/>
                </a:gs>
                <a:gs pos="100000">
                  <a:srgbClr val="002060"/>
                </a:gs>
              </a:gsLst>
              <a:lin ang="16200000" scaled="1"/>
              <a:tileRect/>
            </a:gradFill>
            <a:prstDash val="solid"/>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anchor="ctr"/>
          <a:lstStyle/>
          <a:p>
            <a:pPr marL="0" marR="0" lvl="2"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rPr>
              <a:t>自动响应</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海量存储</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日志管理</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自动备份</a:t>
            </a:r>
            <a:endPar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29" name="Rectangle 17"/>
          <p:cNvSpPr>
            <a:spLocks noChangeArrowheads="1"/>
          </p:cNvSpPr>
          <p:nvPr/>
        </p:nvSpPr>
        <p:spPr bwMode="gray">
          <a:xfrm>
            <a:off x="5514988" y="1385887"/>
            <a:ext cx="928688" cy="276999"/>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服务器</a:t>
            </a:r>
            <a:endParaRPr kumimoji="0" lang="en-US" altLang="zh-CN"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0" name="Rectangle 17"/>
          <p:cNvSpPr>
            <a:spLocks noChangeArrowheads="1"/>
          </p:cNvSpPr>
          <p:nvPr/>
        </p:nvSpPr>
        <p:spPr bwMode="gray">
          <a:xfrm>
            <a:off x="585801" y="1457325"/>
            <a:ext cx="928687" cy="276999"/>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工程师</a:t>
            </a:r>
            <a:endParaRPr kumimoji="0" lang="en-US" altLang="zh-CN"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1" name="Rectangle 17"/>
          <p:cNvSpPr>
            <a:spLocks noChangeArrowheads="1"/>
          </p:cNvSpPr>
          <p:nvPr/>
        </p:nvSpPr>
        <p:spPr bwMode="gray">
          <a:xfrm>
            <a:off x="514363" y="6100762"/>
            <a:ext cx="928688" cy="276999"/>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数控机床</a:t>
            </a:r>
            <a:endParaRPr kumimoji="0" lang="en-US" altLang="zh-CN"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2" name="Rectangle 17"/>
          <p:cNvSpPr>
            <a:spLocks noChangeArrowheads="1"/>
          </p:cNvSpPr>
          <p:nvPr/>
        </p:nvSpPr>
        <p:spPr bwMode="gray">
          <a:xfrm>
            <a:off x="3228988" y="6172200"/>
            <a:ext cx="928688" cy="461665"/>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现场触摸屏</a:t>
            </a:r>
            <a:endParaRPr kumimoji="0" lang="en-US" altLang="zh-CN"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3" name="Rectangle 17"/>
          <p:cNvSpPr>
            <a:spLocks noChangeArrowheads="1"/>
          </p:cNvSpPr>
          <p:nvPr/>
        </p:nvSpPr>
        <p:spPr bwMode="gray">
          <a:xfrm>
            <a:off x="5800738" y="6235700"/>
            <a:ext cx="928688" cy="276999"/>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rPr>
              <a:t>管理人员</a:t>
            </a:r>
            <a:endParaRPr kumimoji="0" lang="en-US" altLang="zh-CN" sz="1200" b="1" i="0" u="none" strike="noStrike" kern="1200" cap="none" spc="0" normalizeH="0" baseline="0" noProof="0" dirty="0">
              <a:ln>
                <a:noFill/>
              </a:ln>
              <a:solidFill>
                <a:srgbClr val="0C7F5F"/>
              </a:solidFill>
              <a:effectLst/>
              <a:uLnTx/>
              <a:uFillTx/>
              <a:latin typeface="微软雅黑" panose="020B0503020204020204" charset="-122"/>
              <a:ea typeface="微软雅黑" panose="020B0503020204020204" charset="-122"/>
              <a:cs typeface="+mn-cs"/>
            </a:endParaRPr>
          </a:p>
        </p:txBody>
      </p:sp>
      <p:sp>
        <p:nvSpPr>
          <p:cNvPr id="34" name="AutoShape 7"/>
          <p:cNvSpPr>
            <a:spLocks noChangeArrowheads="1"/>
          </p:cNvSpPr>
          <p:nvPr>
            <p:custDataLst>
              <p:tags r:id="rId8"/>
            </p:custDataLst>
          </p:nvPr>
        </p:nvSpPr>
        <p:spPr bwMode="auto">
          <a:xfrm>
            <a:off x="6729446" y="4814897"/>
            <a:ext cx="714380" cy="857256"/>
          </a:xfrm>
          <a:prstGeom prst="wedgeRoundRectCallout">
            <a:avLst>
              <a:gd name="adj1" fmla="val -101225"/>
              <a:gd name="adj2" fmla="val 49551"/>
              <a:gd name="adj3" fmla="val 16667"/>
            </a:avLst>
          </a:prstGeom>
          <a:gradFill flip="none" rotWithShape="1">
            <a:gsLst>
              <a:gs pos="30000">
                <a:sysClr val="window" lastClr="FFFFFF">
                  <a:alpha val="58000"/>
                </a:sysClr>
              </a:gs>
              <a:gs pos="100000">
                <a:sysClr val="window" lastClr="FFFFFF">
                  <a:lumMod val="75000"/>
                </a:sysClr>
              </a:gs>
            </a:gsLst>
            <a:lin ang="2700000" scaled="1"/>
            <a:tileRect/>
          </a:gradFill>
          <a:ln w="12700" cap="flat" cmpd="sng" algn="ctr">
            <a:gradFill flip="none" rotWithShape="1">
              <a:gsLst>
                <a:gs pos="0">
                  <a:srgbClr val="00B0F0"/>
                </a:gs>
                <a:gs pos="100000">
                  <a:srgbClr val="002060"/>
                </a:gs>
              </a:gsLst>
              <a:lin ang="16200000" scaled="1"/>
              <a:tileRect/>
            </a:gradFill>
            <a:prstDash val="solid"/>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lIns="0" tIns="0" rIns="0" bIns="0" anchor="ctr"/>
          <a:lstStyle/>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程序审批</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机床监控</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工作量统计</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rPr>
              <a:t>效率统计</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35" name="AutoShape 7"/>
          <p:cNvSpPr>
            <a:spLocks noChangeArrowheads="1"/>
          </p:cNvSpPr>
          <p:nvPr>
            <p:custDataLst>
              <p:tags r:id="rId9"/>
            </p:custDataLst>
          </p:nvPr>
        </p:nvSpPr>
        <p:spPr bwMode="auto">
          <a:xfrm>
            <a:off x="4157678" y="4814897"/>
            <a:ext cx="714380" cy="857256"/>
          </a:xfrm>
          <a:prstGeom prst="wedgeRoundRectCallout">
            <a:avLst>
              <a:gd name="adj1" fmla="val -101225"/>
              <a:gd name="adj2" fmla="val 49551"/>
              <a:gd name="adj3" fmla="val 16667"/>
            </a:avLst>
          </a:prstGeom>
          <a:gradFill flip="none" rotWithShape="1">
            <a:gsLst>
              <a:gs pos="30000">
                <a:sysClr val="window" lastClr="FFFFFF">
                  <a:alpha val="58000"/>
                </a:sysClr>
              </a:gs>
              <a:gs pos="100000">
                <a:sysClr val="window" lastClr="FFFFFF">
                  <a:lumMod val="75000"/>
                </a:sysClr>
              </a:gs>
            </a:gsLst>
            <a:lin ang="2700000" scaled="1"/>
            <a:tileRect/>
          </a:gradFill>
          <a:ln w="12700" cap="flat" cmpd="sng" algn="ctr">
            <a:gradFill flip="none" rotWithShape="1">
              <a:gsLst>
                <a:gs pos="0">
                  <a:srgbClr val="00B0F0"/>
                </a:gs>
                <a:gs pos="100000">
                  <a:srgbClr val="002060"/>
                </a:gs>
              </a:gsLst>
              <a:lin ang="16200000" scaled="1"/>
              <a:tileRect/>
            </a:gradFill>
            <a:prstDash val="solid"/>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lIns="0" tIns="0" rIns="0" bIns="0" anchor="ctr"/>
          <a:lstStyle/>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任务查询</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程序仿真</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文件查看</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程序统计</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36" name="AutoShape 7"/>
          <p:cNvSpPr>
            <a:spLocks noChangeArrowheads="1"/>
          </p:cNvSpPr>
          <p:nvPr>
            <p:custDataLst>
              <p:tags r:id="rId10"/>
            </p:custDataLst>
          </p:nvPr>
        </p:nvSpPr>
        <p:spPr bwMode="auto">
          <a:xfrm>
            <a:off x="1871662" y="4886335"/>
            <a:ext cx="714380" cy="857256"/>
          </a:xfrm>
          <a:prstGeom prst="wedgeRoundRectCallout">
            <a:avLst>
              <a:gd name="adj1" fmla="val -101225"/>
              <a:gd name="adj2" fmla="val 49551"/>
              <a:gd name="adj3" fmla="val 16667"/>
            </a:avLst>
          </a:prstGeom>
          <a:gradFill flip="none" rotWithShape="1">
            <a:gsLst>
              <a:gs pos="30000">
                <a:sysClr val="window" lastClr="FFFFFF">
                  <a:alpha val="58000"/>
                </a:sysClr>
              </a:gs>
              <a:gs pos="100000">
                <a:sysClr val="window" lastClr="FFFFFF">
                  <a:lumMod val="75000"/>
                </a:sysClr>
              </a:gs>
            </a:gsLst>
            <a:lin ang="2700000" scaled="1"/>
            <a:tileRect/>
          </a:gradFill>
          <a:ln w="12700" cap="flat" cmpd="sng" algn="ctr">
            <a:gradFill flip="none" rotWithShape="1">
              <a:gsLst>
                <a:gs pos="0">
                  <a:srgbClr val="00B0F0"/>
                </a:gs>
                <a:gs pos="100000">
                  <a:srgbClr val="002060"/>
                </a:gs>
              </a:gsLst>
              <a:lin ang="16200000" scaled="1"/>
              <a:tileRect/>
            </a:gradFill>
            <a:prstDash val="solid"/>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lIns="0" tIns="0" rIns="0" bIns="0" anchor="ctr"/>
          <a:lstStyle/>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程序查询</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远程下载</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远程上传</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远程比较</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传输报告</a:t>
            </a:r>
            <a:endPar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37" name="AutoShape 7"/>
          <p:cNvSpPr>
            <a:spLocks noChangeArrowheads="1"/>
          </p:cNvSpPr>
          <p:nvPr>
            <p:custDataLst>
              <p:tags r:id="rId11"/>
            </p:custDataLst>
          </p:nvPr>
        </p:nvSpPr>
        <p:spPr bwMode="auto">
          <a:xfrm>
            <a:off x="1943100" y="1171559"/>
            <a:ext cx="857256" cy="1214446"/>
          </a:xfrm>
          <a:prstGeom prst="wedgeRoundRectCallout">
            <a:avLst>
              <a:gd name="adj1" fmla="val -101225"/>
              <a:gd name="adj2" fmla="val 49551"/>
              <a:gd name="adj3" fmla="val 16667"/>
            </a:avLst>
          </a:prstGeom>
          <a:gradFill flip="none" rotWithShape="1">
            <a:gsLst>
              <a:gs pos="30000">
                <a:sysClr val="window" lastClr="FFFFFF">
                  <a:alpha val="58000"/>
                </a:sysClr>
              </a:gs>
              <a:gs pos="100000">
                <a:sysClr val="window" lastClr="FFFFFF">
                  <a:lumMod val="75000"/>
                </a:sysClr>
              </a:gs>
            </a:gsLst>
            <a:lin ang="2700000" scaled="1"/>
            <a:tileRect/>
          </a:gradFill>
          <a:ln w="12700" cap="flat" cmpd="sng" algn="ctr">
            <a:gradFill flip="none" rotWithShape="1">
              <a:gsLst>
                <a:gs pos="0">
                  <a:srgbClr val="00B0F0"/>
                </a:gs>
                <a:gs pos="100000">
                  <a:srgbClr val="002060"/>
                </a:gs>
              </a:gsLst>
              <a:lin ang="16200000" scaled="1"/>
              <a:tileRect/>
            </a:gradFill>
            <a:prstDash val="solid"/>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lIns="0" tIns="0" rIns="0" bIns="0" anchor="ctr"/>
          <a:lstStyle/>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程序编程</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程序仿真</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版本比较</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程序下发</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程序入库</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a:p>
            <a:pPr marL="0" marR="0" lvl="2" indent="0" algn="ctr" defTabSz="914400" rtl="0" eaLnBrk="0" fontAlgn="ctr" latinLnBrk="0" hangingPunct="0">
              <a:lnSpc>
                <a:spcPct val="100000"/>
              </a:lnSpc>
              <a:spcBef>
                <a:spcPts val="0"/>
              </a:spcBef>
              <a:spcAft>
                <a:spcPts val="0"/>
              </a:spcAft>
              <a:buClr>
                <a:srgbClr val="FF0000"/>
              </a:buClr>
              <a:buSzPct val="70000"/>
              <a:buFontTx/>
              <a:buNone/>
              <a:tabLst>
                <a:tab pos="136525" algn="l"/>
              </a:tabLst>
              <a:defRPr/>
            </a:pPr>
            <a:r>
              <a:rPr kumimoji="0" lang="zh-CN" altLang="en-US"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流程审批</a:t>
            </a:r>
            <a:endParaRPr kumimoji="0" lang="en-US" altLang="zh-CN" sz="10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grpSp>
        <p:nvGrpSpPr>
          <p:cNvPr id="38" name="组合 38"/>
          <p:cNvGrpSpPr/>
          <p:nvPr/>
        </p:nvGrpSpPr>
        <p:grpSpPr bwMode="auto">
          <a:xfrm>
            <a:off x="5729301" y="5314950"/>
            <a:ext cx="895350" cy="895350"/>
            <a:chOff x="6572264" y="5572140"/>
            <a:chExt cx="895276" cy="895276"/>
          </a:xfrm>
        </p:grpSpPr>
        <p:pic>
          <p:nvPicPr>
            <p:cNvPr id="39" name="图片 39" descr="Bar Chart.png"/>
            <p:cNvPicPr>
              <a:picLocks noChangeAspect="1"/>
            </p:cNvPicPr>
            <p:nvPr/>
          </p:nvPicPr>
          <p:blipFill>
            <a:blip r:embed="rId12"/>
            <a:srcRect/>
            <a:stretch>
              <a:fillRect/>
            </a:stretch>
          </p:blipFill>
          <p:spPr bwMode="auto">
            <a:xfrm>
              <a:off x="6572264" y="5786454"/>
              <a:ext cx="609524" cy="609524"/>
            </a:xfrm>
            <a:prstGeom prst="rect">
              <a:avLst/>
            </a:prstGeom>
            <a:noFill/>
            <a:ln w="9525">
              <a:noFill/>
              <a:miter lim="800000"/>
              <a:headEnd/>
              <a:tailEnd/>
            </a:ln>
          </p:spPr>
        </p:pic>
        <p:pic>
          <p:nvPicPr>
            <p:cNvPr id="40" name="图片 40" descr="Line Chart.png"/>
            <p:cNvPicPr>
              <a:picLocks noChangeAspect="1"/>
            </p:cNvPicPr>
            <p:nvPr/>
          </p:nvPicPr>
          <p:blipFill>
            <a:blip r:embed="rId13"/>
            <a:srcRect/>
            <a:stretch>
              <a:fillRect/>
            </a:stretch>
          </p:blipFill>
          <p:spPr bwMode="auto">
            <a:xfrm>
              <a:off x="6786578" y="5572140"/>
              <a:ext cx="609524" cy="609524"/>
            </a:xfrm>
            <a:prstGeom prst="rect">
              <a:avLst/>
            </a:prstGeom>
            <a:noFill/>
            <a:ln w="9525">
              <a:noFill/>
              <a:miter lim="800000"/>
              <a:headEnd/>
              <a:tailEnd/>
            </a:ln>
          </p:spPr>
        </p:pic>
        <p:pic>
          <p:nvPicPr>
            <p:cNvPr id="41" name="图片 41" descr="Pie Chart.png"/>
            <p:cNvPicPr>
              <a:picLocks noChangeAspect="1"/>
            </p:cNvPicPr>
            <p:nvPr/>
          </p:nvPicPr>
          <p:blipFill>
            <a:blip r:embed="rId14"/>
            <a:srcRect/>
            <a:stretch>
              <a:fillRect/>
            </a:stretch>
          </p:blipFill>
          <p:spPr bwMode="auto">
            <a:xfrm>
              <a:off x="6858016" y="5857892"/>
              <a:ext cx="609524" cy="609524"/>
            </a:xfrm>
            <a:prstGeom prst="rect">
              <a:avLst/>
            </a:prstGeom>
            <a:noFill/>
            <a:ln w="9525">
              <a:noFill/>
              <a:miter lim="800000"/>
              <a:headEnd/>
              <a:tailEnd/>
            </a:ln>
          </p:spPr>
        </p:pic>
      </p:grpSp>
      <p:grpSp>
        <p:nvGrpSpPr>
          <p:cNvPr id="62" name="组合 61"/>
          <p:cNvGrpSpPr/>
          <p:nvPr/>
        </p:nvGrpSpPr>
        <p:grpSpPr>
          <a:xfrm>
            <a:off x="7577600" y="1830407"/>
            <a:ext cx="3989313" cy="3698875"/>
            <a:chOff x="683595" y="1055688"/>
            <a:chExt cx="7637596" cy="5435331"/>
          </a:xfrm>
        </p:grpSpPr>
        <p:sp>
          <p:nvSpPr>
            <p:cNvPr id="42" name="Line 12"/>
            <p:cNvSpPr>
              <a:spLocks noChangeShapeType="1"/>
            </p:cNvSpPr>
            <p:nvPr/>
          </p:nvSpPr>
          <p:spPr bwMode="auto">
            <a:xfrm flipH="1" flipV="1">
              <a:off x="1928813" y="2286000"/>
              <a:ext cx="4599454" cy="3133598"/>
            </a:xfrm>
            <a:prstGeom prst="line">
              <a:avLst/>
            </a:prstGeom>
            <a:noFill/>
            <a:ln w="38100" cap="rnd">
              <a:solidFill>
                <a:srgbClr val="36A1BA"/>
              </a:solidFill>
              <a:prstDash val="sysDot"/>
              <a:round/>
              <a:headEnd type="triangle" w="med" len="me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43" name="Line 15"/>
            <p:cNvSpPr>
              <a:spLocks noChangeShapeType="1"/>
            </p:cNvSpPr>
            <p:nvPr/>
          </p:nvSpPr>
          <p:spPr bwMode="auto">
            <a:xfrm flipV="1">
              <a:off x="2032000" y="2143125"/>
              <a:ext cx="4278141" cy="3133598"/>
            </a:xfrm>
            <a:prstGeom prst="line">
              <a:avLst/>
            </a:prstGeom>
            <a:noFill/>
            <a:ln w="38100" cap="rnd">
              <a:solidFill>
                <a:srgbClr val="36A1BA"/>
              </a:solidFill>
              <a:prstDash val="sysDot"/>
              <a:round/>
              <a:headEnd type="triangle" w="med" len="me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pic>
          <p:nvPicPr>
            <p:cNvPr id="44" name="Picture 36"/>
            <p:cNvPicPr>
              <a:picLocks noChangeAspect="1" noChangeArrowheads="1"/>
            </p:cNvPicPr>
            <p:nvPr/>
          </p:nvPicPr>
          <p:blipFill>
            <a:blip r:embed="rId15"/>
            <a:srcRect/>
            <a:stretch>
              <a:fillRect/>
            </a:stretch>
          </p:blipFill>
          <p:spPr bwMode="auto">
            <a:xfrm>
              <a:off x="2032714" y="2031991"/>
              <a:ext cx="5214791" cy="4106420"/>
            </a:xfrm>
            <a:prstGeom prst="ellipse">
              <a:avLst/>
            </a:prstGeom>
            <a:ln>
              <a:noFill/>
            </a:ln>
            <a:effectLst>
              <a:softEdge rad="112500"/>
            </a:effectLst>
          </p:spPr>
        </p:pic>
        <p:grpSp>
          <p:nvGrpSpPr>
            <p:cNvPr id="45" name="组合 10"/>
            <p:cNvGrpSpPr/>
            <p:nvPr/>
          </p:nvGrpSpPr>
          <p:grpSpPr bwMode="auto">
            <a:xfrm>
              <a:off x="683595" y="1055688"/>
              <a:ext cx="1518535" cy="1504816"/>
              <a:chOff x="1005651" y="1023922"/>
              <a:chExt cx="1598048" cy="1387475"/>
            </a:xfrm>
          </p:grpSpPr>
          <p:sp>
            <p:nvSpPr>
              <p:cNvPr id="46" name="Oval 16"/>
              <p:cNvSpPr>
                <a:spLocks noChangeArrowheads="1"/>
              </p:cNvSpPr>
              <p:nvPr/>
            </p:nvSpPr>
            <p:spPr bwMode="auto">
              <a:xfrm>
                <a:off x="1073127" y="1023922"/>
                <a:ext cx="1387475" cy="1387475"/>
              </a:xfrm>
              <a:prstGeom prst="ellipse">
                <a:avLst/>
              </a:prstGeom>
              <a:solidFill>
                <a:srgbClr val="36A1BA"/>
              </a:solidFill>
              <a:ln w="9525" algn="ctr">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47" name="Oval 18"/>
              <p:cNvSpPr>
                <a:spLocks noChangeArrowheads="1"/>
              </p:cNvSpPr>
              <p:nvPr/>
            </p:nvSpPr>
            <p:spPr bwMode="auto">
              <a:xfrm>
                <a:off x="1212827" y="1135047"/>
                <a:ext cx="1223962" cy="1223962"/>
              </a:xfrm>
              <a:prstGeom prst="ellipse">
                <a:avLst/>
              </a:prstGeom>
              <a:solidFill>
                <a:srgbClr val="FFFFFF"/>
              </a:solidFill>
              <a:ln w="9525">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48" name="Rectangle 59"/>
              <p:cNvSpPr>
                <a:spLocks noChangeArrowheads="1"/>
              </p:cNvSpPr>
              <p:nvPr/>
            </p:nvSpPr>
            <p:spPr bwMode="auto">
              <a:xfrm>
                <a:off x="1005651" y="1589974"/>
                <a:ext cx="1598048" cy="642942"/>
              </a:xfrm>
              <a:prstGeom prst="rect">
                <a:avLst/>
              </a:prstGeom>
              <a:noFill/>
              <a:ln w="9525">
                <a:noFill/>
                <a:miter lim="800000"/>
              </a:ln>
            </p:spPr>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t>信息</a:t>
                </a:r>
                <a:endPar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t>查询</a:t>
                </a:r>
                <a:br>
                  <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br>
                <a:endParaRPr kumimoji="0" lang="en-US" altLang="ko-KR"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견고딕"/>
                </a:endParaRPr>
              </a:p>
            </p:txBody>
          </p:sp>
        </p:grpSp>
        <p:grpSp>
          <p:nvGrpSpPr>
            <p:cNvPr id="49" name="组合 14"/>
            <p:cNvGrpSpPr/>
            <p:nvPr/>
          </p:nvGrpSpPr>
          <p:grpSpPr bwMode="auto">
            <a:xfrm>
              <a:off x="6604000" y="1174750"/>
              <a:ext cx="1561311" cy="1504816"/>
              <a:chOff x="6929454" y="1142984"/>
              <a:chExt cx="1643074" cy="1387475"/>
            </a:xfrm>
          </p:grpSpPr>
          <p:sp>
            <p:nvSpPr>
              <p:cNvPr id="50" name="Oval 29"/>
              <p:cNvSpPr>
                <a:spLocks noChangeArrowheads="1"/>
              </p:cNvSpPr>
              <p:nvPr/>
            </p:nvSpPr>
            <p:spPr bwMode="auto">
              <a:xfrm>
                <a:off x="6929454" y="1142984"/>
                <a:ext cx="1643074" cy="1387475"/>
              </a:xfrm>
              <a:prstGeom prst="ellipse">
                <a:avLst/>
              </a:prstGeom>
              <a:solidFill>
                <a:srgbClr val="36A1BA"/>
              </a:solidFill>
              <a:ln w="9525" algn="ctr">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51" name="Oval 39"/>
              <p:cNvSpPr>
                <a:spLocks noChangeArrowheads="1"/>
              </p:cNvSpPr>
              <p:nvPr/>
            </p:nvSpPr>
            <p:spPr bwMode="auto">
              <a:xfrm>
                <a:off x="6975492" y="1254109"/>
                <a:ext cx="1446222" cy="1223963"/>
              </a:xfrm>
              <a:prstGeom prst="ellipse">
                <a:avLst/>
              </a:prstGeom>
              <a:solidFill>
                <a:srgbClr val="FFFFFF"/>
              </a:solidFill>
              <a:ln w="9525">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52" name="Rectangle 59"/>
              <p:cNvSpPr>
                <a:spLocks noChangeArrowheads="1"/>
              </p:cNvSpPr>
              <p:nvPr/>
            </p:nvSpPr>
            <p:spPr bwMode="auto">
              <a:xfrm>
                <a:off x="7000892" y="1500174"/>
                <a:ext cx="1357322" cy="642942"/>
              </a:xfrm>
              <a:prstGeom prst="rect">
                <a:avLst/>
              </a:prstGeom>
              <a:noFill/>
              <a:ln w="9525">
                <a:noFill/>
                <a:miter lim="800000"/>
              </a:ln>
            </p:spPr>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t>程序</a:t>
                </a:r>
                <a:endPar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t>模拟</a:t>
                </a:r>
                <a:endParaRPr kumimoji="0" lang="en-US" altLang="ko-KR"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견고딕"/>
                </a:endParaRPr>
              </a:p>
            </p:txBody>
          </p:sp>
        </p:grpSp>
        <p:grpSp>
          <p:nvGrpSpPr>
            <p:cNvPr id="53" name="组合 18"/>
            <p:cNvGrpSpPr/>
            <p:nvPr/>
          </p:nvGrpSpPr>
          <p:grpSpPr bwMode="auto">
            <a:xfrm>
              <a:off x="760413" y="4987924"/>
              <a:ext cx="1319948" cy="1503095"/>
              <a:chOff x="1085827" y="4956186"/>
              <a:chExt cx="1389062" cy="1385887"/>
            </a:xfrm>
          </p:grpSpPr>
          <p:sp>
            <p:nvSpPr>
              <p:cNvPr id="54" name="Oval 30"/>
              <p:cNvSpPr>
                <a:spLocks noChangeArrowheads="1"/>
              </p:cNvSpPr>
              <p:nvPr/>
            </p:nvSpPr>
            <p:spPr bwMode="auto">
              <a:xfrm>
                <a:off x="1085827" y="4956186"/>
                <a:ext cx="1389062" cy="1385887"/>
              </a:xfrm>
              <a:prstGeom prst="ellipse">
                <a:avLst/>
              </a:prstGeom>
              <a:solidFill>
                <a:srgbClr val="36A1BA"/>
              </a:solidFill>
              <a:ln w="9525" algn="ctr">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55" name="Oval 35"/>
              <p:cNvSpPr>
                <a:spLocks noChangeArrowheads="1"/>
              </p:cNvSpPr>
              <p:nvPr/>
            </p:nvSpPr>
            <p:spPr bwMode="auto">
              <a:xfrm>
                <a:off x="1214414" y="5000636"/>
                <a:ext cx="1223963" cy="1223962"/>
              </a:xfrm>
              <a:prstGeom prst="ellipse">
                <a:avLst/>
              </a:prstGeom>
              <a:solidFill>
                <a:srgbClr val="FFFFFF"/>
              </a:solidFill>
              <a:ln w="9525">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56" name="Rectangle 59"/>
              <p:cNvSpPr>
                <a:spLocks noChangeArrowheads="1"/>
              </p:cNvSpPr>
              <p:nvPr/>
            </p:nvSpPr>
            <p:spPr bwMode="auto">
              <a:xfrm>
                <a:off x="1254716" y="5232378"/>
                <a:ext cx="1000133" cy="714380"/>
              </a:xfrm>
              <a:prstGeom prst="rect">
                <a:avLst/>
              </a:prstGeom>
              <a:noFill/>
              <a:ln w="9525">
                <a:noFill/>
                <a:miter lim="800000"/>
              </a:ln>
            </p:spPr>
            <p:txBody>
              <a:bodyPr wrap="none"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t>MDC</a:t>
                </a:r>
                <a:endPar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t>反馈</a:t>
                </a:r>
                <a:endPar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endParaRPr>
              </a:p>
            </p:txBody>
          </p:sp>
        </p:grpSp>
        <p:grpSp>
          <p:nvGrpSpPr>
            <p:cNvPr id="57" name="组合 22"/>
            <p:cNvGrpSpPr/>
            <p:nvPr/>
          </p:nvGrpSpPr>
          <p:grpSpPr bwMode="auto">
            <a:xfrm>
              <a:off x="6528267" y="4960937"/>
              <a:ext cx="1792924" cy="1506537"/>
              <a:chOff x="6853493" y="4929198"/>
              <a:chExt cx="1886817" cy="1389063"/>
            </a:xfrm>
          </p:grpSpPr>
          <p:sp>
            <p:nvSpPr>
              <p:cNvPr id="58" name="Oval 31"/>
              <p:cNvSpPr>
                <a:spLocks noChangeArrowheads="1"/>
              </p:cNvSpPr>
              <p:nvPr/>
            </p:nvSpPr>
            <p:spPr bwMode="auto">
              <a:xfrm>
                <a:off x="6858016" y="4929198"/>
                <a:ext cx="1785950" cy="1389063"/>
              </a:xfrm>
              <a:prstGeom prst="ellipse">
                <a:avLst/>
              </a:prstGeom>
              <a:solidFill>
                <a:srgbClr val="36A1BA"/>
              </a:solidFill>
              <a:ln w="9525" algn="ctr">
                <a:no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59" name="Oval 40"/>
              <p:cNvSpPr>
                <a:spLocks noChangeArrowheads="1"/>
              </p:cNvSpPr>
              <p:nvPr/>
            </p:nvSpPr>
            <p:spPr bwMode="auto">
              <a:xfrm>
                <a:off x="6853493" y="5025096"/>
                <a:ext cx="1574812" cy="1223964"/>
              </a:xfrm>
              <a:prstGeom prst="ellipse">
                <a:avLst/>
              </a:prstGeom>
              <a:solidFill>
                <a:srgbClr val="FFFFFF"/>
              </a:solidFill>
              <a:ln w="9525">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a:ln>
                    <a:noFill/>
                  </a:ln>
                  <a:solidFill>
                    <a:sysClr val="windowText" lastClr="000000"/>
                  </a:solidFill>
                  <a:effectLst/>
                  <a:uLnTx/>
                  <a:uFillTx/>
                  <a:latin typeface="Arial" panose="020B0604020202020204"/>
                  <a:ea typeface="微软雅黑" panose="020B0503020204020204" charset="-122"/>
                  <a:cs typeface="+mn-cs"/>
                </a:endParaRPr>
              </a:p>
            </p:txBody>
          </p:sp>
          <p:sp>
            <p:nvSpPr>
              <p:cNvPr id="60" name="Rectangle 59"/>
              <p:cNvSpPr>
                <a:spLocks noChangeArrowheads="1"/>
              </p:cNvSpPr>
              <p:nvPr/>
            </p:nvSpPr>
            <p:spPr bwMode="auto">
              <a:xfrm>
                <a:off x="7168674" y="5230274"/>
                <a:ext cx="1571636" cy="714380"/>
              </a:xfrm>
              <a:prstGeom prst="rect">
                <a:avLst/>
              </a:prstGeom>
              <a:noFill/>
              <a:ln w="9525">
                <a:noFill/>
                <a:miter lim="800000"/>
              </a:ln>
            </p:spPr>
            <p:txBody>
              <a:bodyPr wrap="none"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mn-cs"/>
                  </a:rPr>
                  <a:t>统计</a:t>
                </a:r>
                <a:endPar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mn-cs"/>
                  </a:rPr>
                  <a:t>分析</a:t>
                </a:r>
                <a:endPar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mn-cs"/>
                </a:endParaRPr>
              </a:p>
            </p:txBody>
          </p:sp>
        </p:grpSp>
        <p:sp>
          <p:nvSpPr>
            <p:cNvPr id="61" name="Rectangle 1"/>
            <p:cNvSpPr>
              <a:spLocks noChangeArrowheads="1"/>
            </p:cNvSpPr>
            <p:nvPr/>
          </p:nvSpPr>
          <p:spPr bwMode="auto">
            <a:xfrm>
              <a:off x="3175002" y="1666737"/>
              <a:ext cx="2375907" cy="703068"/>
            </a:xfrm>
            <a:prstGeom prst="rect">
              <a:avLst/>
            </a:prstGeom>
            <a:solidFill>
              <a:schemeClr val="bg1"/>
            </a:solidFill>
            <a:ln>
              <a:solidFill>
                <a:srgbClr val="996633"/>
              </a:solidFill>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Times New Roman" panose="02020603050405020304" pitchFamily="18" charset="0"/>
                </a:rPr>
                <a:t>操作者在上面可完成</a:t>
              </a:r>
              <a:endParaRPr kumimoji="0" lang="en-US" altLang="zh-CN" sz="1200" b="1" i="0" u="none" strike="noStrike" kern="1200" cap="none" spc="0" normalizeH="0" baseline="0" noProof="0" dirty="0">
                <a:ln>
                  <a:noFill/>
                </a:ln>
                <a:solidFill>
                  <a:srgbClr val="996633"/>
                </a:solidFill>
                <a:effectLst/>
                <a:uLnTx/>
                <a:uFillTx/>
                <a:latin typeface="微软雅黑" panose="020B0503020204020204" charset="-122"/>
                <a:ea typeface="微软雅黑" panose="020B0503020204020204" charset="-122"/>
                <a:cs typeface="+mn-cs"/>
              </a:endParaRPr>
            </a:p>
          </p:txBody>
        </p:sp>
      </p:grpSp>
      <p:pic>
        <p:nvPicPr>
          <p:cNvPr id="63" name="图片 62"/>
          <p:cNvPicPr>
            <a:picLocks noChangeAspect="1"/>
          </p:cNvPicPr>
          <p:nvPr/>
        </p:nvPicPr>
        <p:blipFill>
          <a:blip r:embed="rId16"/>
          <a:stretch>
            <a:fillRect/>
          </a:stretch>
        </p:blipFill>
        <p:spPr>
          <a:xfrm>
            <a:off x="9840595" y="44450"/>
            <a:ext cx="2351405" cy="8045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accent1">
                  <a:lumMod val="75000"/>
                  <a:alpha val="70000"/>
                </a:schemeClr>
              </a:gs>
              <a:gs pos="90000">
                <a:schemeClr val="accent1">
                  <a:lumMod val="50000"/>
                  <a:alpha val="0"/>
                </a:schemeClr>
              </a:gs>
            </a:gsLst>
            <a:lin ang="5400000" scaled="0"/>
          </a:gra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961050" y="1920159"/>
            <a:ext cx="706799" cy="706799"/>
          </a:xfrm>
          <a:prstGeom prst="ellipse">
            <a:avLst/>
          </a:prstGeom>
          <a:solidFill>
            <a:schemeClr val="accent2">
              <a:alpha val="32000"/>
            </a:schemeClr>
          </a:solidFill>
          <a:ln w="3175" cap="sq">
            <a:noFill/>
            <a:miter/>
          </a:ln>
          <a:effectLst/>
        </p:spPr>
        <p:txBody>
          <a:bodyPr vert="horz" wrap="square" lIns="91440" tIns="45720" rIns="91440" bIns="45720" rtlCol="0" anchor="ctr"/>
          <a:lstStyle/>
          <a:p>
            <a:pPr algn="ctr"/>
            <a:endParaRPr kumimoji="1" lang="zh-CN" altLang="en-US"/>
          </a:p>
        </p:txBody>
      </p:sp>
      <p:sp>
        <p:nvSpPr>
          <p:cNvPr id="5" name="标题 1"/>
          <p:cNvSpPr txBox="1"/>
          <p:nvPr/>
        </p:nvSpPr>
        <p:spPr>
          <a:xfrm>
            <a:off x="8166782" y="1194306"/>
            <a:ext cx="763030" cy="763030"/>
          </a:xfrm>
          <a:prstGeom prst="ellipse">
            <a:avLst/>
          </a:prstGeom>
          <a:solidFill>
            <a:schemeClr val="accent3">
              <a:alpha val="18000"/>
            </a:schemeClr>
          </a:solidFill>
          <a:ln w="3175" cap="sq">
            <a:noFill/>
            <a:miter/>
          </a:ln>
          <a:effectLst/>
        </p:spPr>
        <p:txBody>
          <a:bodyPr vert="horz" wrap="square" lIns="91440" tIns="45720" rIns="91440" bIns="45720" rtlCol="0" anchor="ctr"/>
          <a:lstStyle/>
          <a:p>
            <a:pPr algn="ctr"/>
            <a:endParaRPr kumimoji="1" lang="zh-CN" altLang="en-US"/>
          </a:p>
        </p:txBody>
      </p:sp>
      <p:sp>
        <p:nvSpPr>
          <p:cNvPr id="6" name="标题 1"/>
          <p:cNvSpPr txBox="1"/>
          <p:nvPr/>
        </p:nvSpPr>
        <p:spPr>
          <a:xfrm>
            <a:off x="660400" y="638492"/>
            <a:ext cx="537267" cy="390488"/>
          </a:xfrm>
          <a:custGeom>
            <a:avLst/>
            <a:gdLst/>
            <a:ahLst/>
            <a:cxnLst/>
            <a:rect l="l" t="t" r="r" b="b"/>
            <a:pathLst>
              <a:path w="537267" h="390488">
                <a:moveTo>
                  <a:pt x="474259" y="272460"/>
                </a:moveTo>
                <a:cubicBezTo>
                  <a:pt x="461854" y="272289"/>
                  <a:pt x="453511" y="275831"/>
                  <a:pt x="449231" y="283086"/>
                </a:cubicBezTo>
                <a:cubicBezTo>
                  <a:pt x="444952" y="290341"/>
                  <a:pt x="442960" y="302334"/>
                  <a:pt x="443255" y="319065"/>
                </a:cubicBezTo>
                <a:cubicBezTo>
                  <a:pt x="442960" y="335947"/>
                  <a:pt x="444952" y="347890"/>
                  <a:pt x="449231" y="354895"/>
                </a:cubicBezTo>
                <a:cubicBezTo>
                  <a:pt x="453511" y="361900"/>
                  <a:pt x="461854" y="365292"/>
                  <a:pt x="474259" y="365071"/>
                </a:cubicBezTo>
                <a:cubicBezTo>
                  <a:pt x="486761" y="365292"/>
                  <a:pt x="495162" y="361900"/>
                  <a:pt x="499462" y="354895"/>
                </a:cubicBezTo>
                <a:cubicBezTo>
                  <a:pt x="503763" y="347890"/>
                  <a:pt x="505763" y="335947"/>
                  <a:pt x="505463" y="319065"/>
                </a:cubicBezTo>
                <a:cubicBezTo>
                  <a:pt x="505763" y="302334"/>
                  <a:pt x="503763" y="290341"/>
                  <a:pt x="499462" y="283086"/>
                </a:cubicBezTo>
                <a:cubicBezTo>
                  <a:pt x="495162" y="275831"/>
                  <a:pt x="486761" y="272289"/>
                  <a:pt x="474259" y="272460"/>
                </a:cubicBezTo>
                <a:close/>
                <a:moveTo>
                  <a:pt x="178984" y="272460"/>
                </a:moveTo>
                <a:cubicBezTo>
                  <a:pt x="166579" y="272289"/>
                  <a:pt x="158236" y="275831"/>
                  <a:pt x="153956" y="283086"/>
                </a:cubicBezTo>
                <a:cubicBezTo>
                  <a:pt x="149677" y="290341"/>
                  <a:pt x="147685" y="302334"/>
                  <a:pt x="147980" y="319065"/>
                </a:cubicBezTo>
                <a:cubicBezTo>
                  <a:pt x="147685" y="335947"/>
                  <a:pt x="149677" y="347890"/>
                  <a:pt x="153956" y="354895"/>
                </a:cubicBezTo>
                <a:cubicBezTo>
                  <a:pt x="158236" y="361900"/>
                  <a:pt x="166579" y="365292"/>
                  <a:pt x="178984" y="365071"/>
                </a:cubicBezTo>
                <a:cubicBezTo>
                  <a:pt x="191486" y="365292"/>
                  <a:pt x="199887" y="361900"/>
                  <a:pt x="204188" y="354895"/>
                </a:cubicBezTo>
                <a:cubicBezTo>
                  <a:pt x="208488" y="347890"/>
                  <a:pt x="210488" y="335947"/>
                  <a:pt x="210188" y="319065"/>
                </a:cubicBezTo>
                <a:cubicBezTo>
                  <a:pt x="210488" y="302334"/>
                  <a:pt x="208488" y="290341"/>
                  <a:pt x="204188" y="283086"/>
                </a:cubicBezTo>
                <a:cubicBezTo>
                  <a:pt x="199887" y="275831"/>
                  <a:pt x="191486" y="272289"/>
                  <a:pt x="178984" y="272460"/>
                </a:cubicBezTo>
                <a:close/>
                <a:moveTo>
                  <a:pt x="15002" y="249657"/>
                </a:moveTo>
                <a:lnTo>
                  <a:pt x="45406" y="249657"/>
                </a:lnTo>
                <a:lnTo>
                  <a:pt x="45406" y="362071"/>
                </a:lnTo>
                <a:lnTo>
                  <a:pt x="100613" y="362071"/>
                </a:lnTo>
                <a:lnTo>
                  <a:pt x="100613" y="388474"/>
                </a:lnTo>
                <a:lnTo>
                  <a:pt x="15002" y="388474"/>
                </a:lnTo>
                <a:close/>
                <a:moveTo>
                  <a:pt x="474259" y="247656"/>
                </a:moveTo>
                <a:cubicBezTo>
                  <a:pt x="487883" y="247490"/>
                  <a:pt x="499374" y="249468"/>
                  <a:pt x="508730" y="253591"/>
                </a:cubicBezTo>
                <a:cubicBezTo>
                  <a:pt x="518087" y="257713"/>
                  <a:pt x="525177" y="264981"/>
                  <a:pt x="530000" y="275393"/>
                </a:cubicBezTo>
                <a:cubicBezTo>
                  <a:pt x="534822" y="285806"/>
                  <a:pt x="537245" y="300363"/>
                  <a:pt x="537267" y="319065"/>
                </a:cubicBezTo>
                <a:cubicBezTo>
                  <a:pt x="537245" y="337768"/>
                  <a:pt x="534822" y="352325"/>
                  <a:pt x="530000" y="362737"/>
                </a:cubicBezTo>
                <a:cubicBezTo>
                  <a:pt x="525177" y="373150"/>
                  <a:pt x="518087" y="380417"/>
                  <a:pt x="508730" y="384540"/>
                </a:cubicBezTo>
                <a:cubicBezTo>
                  <a:pt x="499374" y="388663"/>
                  <a:pt x="487883" y="390641"/>
                  <a:pt x="474259" y="390474"/>
                </a:cubicBezTo>
                <a:cubicBezTo>
                  <a:pt x="460824" y="390641"/>
                  <a:pt x="449423" y="388663"/>
                  <a:pt x="440055" y="384540"/>
                </a:cubicBezTo>
                <a:cubicBezTo>
                  <a:pt x="430687" y="380417"/>
                  <a:pt x="423553" y="373150"/>
                  <a:pt x="418652" y="362737"/>
                </a:cubicBezTo>
                <a:cubicBezTo>
                  <a:pt x="413752" y="352325"/>
                  <a:pt x="411285" y="337768"/>
                  <a:pt x="411251" y="319065"/>
                </a:cubicBezTo>
                <a:cubicBezTo>
                  <a:pt x="411285" y="300363"/>
                  <a:pt x="413752" y="285806"/>
                  <a:pt x="418652" y="275393"/>
                </a:cubicBezTo>
                <a:cubicBezTo>
                  <a:pt x="423553" y="264981"/>
                  <a:pt x="430687" y="257713"/>
                  <a:pt x="440055" y="253591"/>
                </a:cubicBezTo>
                <a:cubicBezTo>
                  <a:pt x="449423" y="249468"/>
                  <a:pt x="460824" y="247490"/>
                  <a:pt x="474259" y="247656"/>
                </a:cubicBezTo>
                <a:close/>
                <a:moveTo>
                  <a:pt x="337785" y="247656"/>
                </a:moveTo>
                <a:cubicBezTo>
                  <a:pt x="344682" y="247665"/>
                  <a:pt x="351541" y="248098"/>
                  <a:pt x="358363" y="248957"/>
                </a:cubicBezTo>
                <a:cubicBezTo>
                  <a:pt x="365184" y="249815"/>
                  <a:pt x="370793" y="251049"/>
                  <a:pt x="375190" y="252657"/>
                </a:cubicBezTo>
                <a:lnTo>
                  <a:pt x="375190" y="279260"/>
                </a:lnTo>
                <a:cubicBezTo>
                  <a:pt x="369931" y="277364"/>
                  <a:pt x="364297" y="275956"/>
                  <a:pt x="358288" y="275035"/>
                </a:cubicBezTo>
                <a:cubicBezTo>
                  <a:pt x="352279" y="274114"/>
                  <a:pt x="346245" y="273656"/>
                  <a:pt x="340185" y="273660"/>
                </a:cubicBezTo>
                <a:cubicBezTo>
                  <a:pt x="326938" y="273351"/>
                  <a:pt x="317178" y="276518"/>
                  <a:pt x="310907" y="283161"/>
                </a:cubicBezTo>
                <a:cubicBezTo>
                  <a:pt x="304635" y="289803"/>
                  <a:pt x="301526" y="301772"/>
                  <a:pt x="301581" y="319065"/>
                </a:cubicBezTo>
                <a:cubicBezTo>
                  <a:pt x="301536" y="331218"/>
                  <a:pt x="302736" y="340629"/>
                  <a:pt x="305181" y="347299"/>
                </a:cubicBezTo>
                <a:cubicBezTo>
                  <a:pt x="307626" y="353969"/>
                  <a:pt x="311582" y="358594"/>
                  <a:pt x="317049" y="361174"/>
                </a:cubicBezTo>
                <a:cubicBezTo>
                  <a:pt x="322517" y="363755"/>
                  <a:pt x="329762" y="364987"/>
                  <a:pt x="338785" y="364871"/>
                </a:cubicBezTo>
                <a:cubicBezTo>
                  <a:pt x="341565" y="364884"/>
                  <a:pt x="344157" y="364809"/>
                  <a:pt x="346561" y="364646"/>
                </a:cubicBezTo>
                <a:cubicBezTo>
                  <a:pt x="348966" y="364484"/>
                  <a:pt x="351308" y="364159"/>
                  <a:pt x="353587" y="363671"/>
                </a:cubicBezTo>
                <a:lnTo>
                  <a:pt x="353587" y="333667"/>
                </a:lnTo>
                <a:lnTo>
                  <a:pt x="329984" y="333667"/>
                </a:lnTo>
                <a:lnTo>
                  <a:pt x="329984" y="308264"/>
                </a:lnTo>
                <a:lnTo>
                  <a:pt x="381791" y="308264"/>
                </a:lnTo>
                <a:lnTo>
                  <a:pt x="381791" y="384274"/>
                </a:lnTo>
                <a:cubicBezTo>
                  <a:pt x="376452" y="386020"/>
                  <a:pt x="369827" y="387478"/>
                  <a:pt x="361913" y="388649"/>
                </a:cubicBezTo>
                <a:cubicBezTo>
                  <a:pt x="354000" y="389820"/>
                  <a:pt x="345624" y="390428"/>
                  <a:pt x="336785" y="390474"/>
                </a:cubicBezTo>
                <a:cubicBezTo>
                  <a:pt x="322528" y="390671"/>
                  <a:pt x="310304" y="388811"/>
                  <a:pt x="300114" y="384896"/>
                </a:cubicBezTo>
                <a:cubicBezTo>
                  <a:pt x="289924" y="380981"/>
                  <a:pt x="282100" y="373831"/>
                  <a:pt x="276644" y="363449"/>
                </a:cubicBezTo>
                <a:cubicBezTo>
                  <a:pt x="271188" y="353066"/>
                  <a:pt x="268432" y="338271"/>
                  <a:pt x="268376" y="319065"/>
                </a:cubicBezTo>
                <a:cubicBezTo>
                  <a:pt x="268437" y="301308"/>
                  <a:pt x="271250" y="287195"/>
                  <a:pt x="276815" y="276727"/>
                </a:cubicBezTo>
                <a:cubicBezTo>
                  <a:pt x="282379" y="266259"/>
                  <a:pt x="290334" y="258769"/>
                  <a:pt x="300677" y="254257"/>
                </a:cubicBezTo>
                <a:cubicBezTo>
                  <a:pt x="311020" y="249746"/>
                  <a:pt x="323390" y="247545"/>
                  <a:pt x="337785" y="247656"/>
                </a:cubicBezTo>
                <a:close/>
                <a:moveTo>
                  <a:pt x="178984" y="247656"/>
                </a:moveTo>
                <a:cubicBezTo>
                  <a:pt x="192608" y="247490"/>
                  <a:pt x="204099" y="249468"/>
                  <a:pt x="213455" y="253591"/>
                </a:cubicBezTo>
                <a:cubicBezTo>
                  <a:pt x="222812" y="257713"/>
                  <a:pt x="229902" y="264981"/>
                  <a:pt x="234725" y="275393"/>
                </a:cubicBezTo>
                <a:cubicBezTo>
                  <a:pt x="239547" y="285806"/>
                  <a:pt x="241970" y="300363"/>
                  <a:pt x="241992" y="319065"/>
                </a:cubicBezTo>
                <a:cubicBezTo>
                  <a:pt x="241970" y="337768"/>
                  <a:pt x="239547" y="352325"/>
                  <a:pt x="234725" y="362737"/>
                </a:cubicBezTo>
                <a:cubicBezTo>
                  <a:pt x="229902" y="373150"/>
                  <a:pt x="222812" y="380417"/>
                  <a:pt x="213455" y="384540"/>
                </a:cubicBezTo>
                <a:cubicBezTo>
                  <a:pt x="204099" y="388663"/>
                  <a:pt x="192608" y="390641"/>
                  <a:pt x="178984" y="390474"/>
                </a:cubicBezTo>
                <a:cubicBezTo>
                  <a:pt x="165549" y="390641"/>
                  <a:pt x="154148" y="388663"/>
                  <a:pt x="144780" y="384540"/>
                </a:cubicBezTo>
                <a:cubicBezTo>
                  <a:pt x="135412" y="380417"/>
                  <a:pt x="128278" y="373150"/>
                  <a:pt x="123377" y="362737"/>
                </a:cubicBezTo>
                <a:cubicBezTo>
                  <a:pt x="118477" y="352325"/>
                  <a:pt x="116010" y="337768"/>
                  <a:pt x="115976" y="319065"/>
                </a:cubicBezTo>
                <a:cubicBezTo>
                  <a:pt x="116010" y="300363"/>
                  <a:pt x="118477" y="285806"/>
                  <a:pt x="123377" y="275393"/>
                </a:cubicBezTo>
                <a:cubicBezTo>
                  <a:pt x="128278" y="264981"/>
                  <a:pt x="135412" y="257713"/>
                  <a:pt x="144780" y="253591"/>
                </a:cubicBezTo>
                <a:cubicBezTo>
                  <a:pt x="154148" y="249468"/>
                  <a:pt x="165549" y="247490"/>
                  <a:pt x="178984" y="247656"/>
                </a:cubicBezTo>
                <a:close/>
                <a:moveTo>
                  <a:pt x="421729" y="13608"/>
                </a:moveTo>
                <a:lnTo>
                  <a:pt x="421729" y="71215"/>
                </a:lnTo>
                <a:lnTo>
                  <a:pt x="438931" y="71215"/>
                </a:lnTo>
                <a:cubicBezTo>
                  <a:pt x="449042" y="71205"/>
                  <a:pt x="456957" y="70514"/>
                  <a:pt x="462675" y="69141"/>
                </a:cubicBezTo>
                <a:cubicBezTo>
                  <a:pt x="468393" y="67768"/>
                  <a:pt x="472455" y="64973"/>
                  <a:pt x="474862" y="60755"/>
                </a:cubicBezTo>
                <a:cubicBezTo>
                  <a:pt x="477268" y="56537"/>
                  <a:pt x="478560" y="50156"/>
                  <a:pt x="478736" y="41612"/>
                </a:cubicBezTo>
                <a:cubicBezTo>
                  <a:pt x="478678" y="30406"/>
                  <a:pt x="475694" y="22913"/>
                  <a:pt x="469785" y="19134"/>
                </a:cubicBezTo>
                <a:cubicBezTo>
                  <a:pt x="463876" y="15354"/>
                  <a:pt x="453591" y="13512"/>
                  <a:pt x="438931" y="13608"/>
                </a:cubicBezTo>
                <a:close/>
                <a:moveTo>
                  <a:pt x="186909" y="11608"/>
                </a:moveTo>
                <a:cubicBezTo>
                  <a:pt x="175218" y="11787"/>
                  <a:pt x="166130" y="13829"/>
                  <a:pt x="159646" y="17735"/>
                </a:cubicBezTo>
                <a:cubicBezTo>
                  <a:pt x="153163" y="21640"/>
                  <a:pt x="148624" y="27935"/>
                  <a:pt x="146030" y="36618"/>
                </a:cubicBezTo>
                <a:cubicBezTo>
                  <a:pt x="143436" y="45302"/>
                  <a:pt x="142127" y="56901"/>
                  <a:pt x="142104" y="71415"/>
                </a:cubicBezTo>
                <a:cubicBezTo>
                  <a:pt x="141770" y="93160"/>
                  <a:pt x="144837" y="108628"/>
                  <a:pt x="151305" y="117821"/>
                </a:cubicBezTo>
                <a:cubicBezTo>
                  <a:pt x="157772" y="127014"/>
                  <a:pt x="169640" y="131481"/>
                  <a:pt x="186909" y="131223"/>
                </a:cubicBezTo>
                <a:cubicBezTo>
                  <a:pt x="198601" y="131059"/>
                  <a:pt x="207688" y="129076"/>
                  <a:pt x="214172" y="125274"/>
                </a:cubicBezTo>
                <a:cubicBezTo>
                  <a:pt x="220655" y="121472"/>
                  <a:pt x="225194" y="115237"/>
                  <a:pt x="227788" y="106568"/>
                </a:cubicBezTo>
                <a:cubicBezTo>
                  <a:pt x="230382" y="97899"/>
                  <a:pt x="231691" y="86181"/>
                  <a:pt x="231715" y="71415"/>
                </a:cubicBezTo>
                <a:cubicBezTo>
                  <a:pt x="231691" y="56835"/>
                  <a:pt x="230382" y="45191"/>
                  <a:pt x="227788" y="36485"/>
                </a:cubicBezTo>
                <a:cubicBezTo>
                  <a:pt x="225194" y="27779"/>
                  <a:pt x="220655" y="21484"/>
                  <a:pt x="214172" y="17601"/>
                </a:cubicBezTo>
                <a:cubicBezTo>
                  <a:pt x="207688" y="13718"/>
                  <a:pt x="198601" y="11720"/>
                  <a:pt x="186909" y="11608"/>
                </a:cubicBezTo>
                <a:close/>
                <a:moveTo>
                  <a:pt x="408527" y="2007"/>
                </a:moveTo>
                <a:lnTo>
                  <a:pt x="439131" y="2007"/>
                </a:lnTo>
                <a:cubicBezTo>
                  <a:pt x="452492" y="2051"/>
                  <a:pt x="462997" y="3251"/>
                  <a:pt x="470646" y="5607"/>
                </a:cubicBezTo>
                <a:cubicBezTo>
                  <a:pt x="478295" y="7963"/>
                  <a:pt x="483733" y="12008"/>
                  <a:pt x="486959" y="17742"/>
                </a:cubicBezTo>
                <a:cubicBezTo>
                  <a:pt x="490186" y="23476"/>
                  <a:pt x="491845" y="31433"/>
                  <a:pt x="491938" y="41612"/>
                </a:cubicBezTo>
                <a:cubicBezTo>
                  <a:pt x="492009" y="53596"/>
                  <a:pt x="489717" y="62681"/>
                  <a:pt x="485062" y="68865"/>
                </a:cubicBezTo>
                <a:cubicBezTo>
                  <a:pt x="480407" y="75049"/>
                  <a:pt x="472964" y="79033"/>
                  <a:pt x="462734" y="80817"/>
                </a:cubicBezTo>
                <a:lnTo>
                  <a:pt x="505139" y="140824"/>
                </a:lnTo>
                <a:lnTo>
                  <a:pt x="489337" y="140824"/>
                </a:lnTo>
                <a:lnTo>
                  <a:pt x="449132" y="82417"/>
                </a:lnTo>
                <a:cubicBezTo>
                  <a:pt x="448224" y="82513"/>
                  <a:pt x="446990" y="82571"/>
                  <a:pt x="445432" y="82592"/>
                </a:cubicBezTo>
                <a:cubicBezTo>
                  <a:pt x="443873" y="82613"/>
                  <a:pt x="442040" y="82621"/>
                  <a:pt x="439931" y="82617"/>
                </a:cubicBezTo>
                <a:lnTo>
                  <a:pt x="421729" y="82617"/>
                </a:lnTo>
                <a:lnTo>
                  <a:pt x="421729" y="140824"/>
                </a:lnTo>
                <a:lnTo>
                  <a:pt x="408527" y="140824"/>
                </a:lnTo>
                <a:close/>
                <a:moveTo>
                  <a:pt x="274377" y="2007"/>
                </a:moveTo>
                <a:lnTo>
                  <a:pt x="287579" y="2007"/>
                </a:lnTo>
                <a:lnTo>
                  <a:pt x="287579" y="92218"/>
                </a:lnTo>
                <a:cubicBezTo>
                  <a:pt x="287408" y="106961"/>
                  <a:pt x="290150" y="117179"/>
                  <a:pt x="295805" y="122872"/>
                </a:cubicBezTo>
                <a:cubicBezTo>
                  <a:pt x="301460" y="128564"/>
                  <a:pt x="311053" y="131281"/>
                  <a:pt x="324583" y="131023"/>
                </a:cubicBezTo>
                <a:cubicBezTo>
                  <a:pt x="338752" y="131281"/>
                  <a:pt x="348620" y="128564"/>
                  <a:pt x="354187" y="122872"/>
                </a:cubicBezTo>
                <a:cubicBezTo>
                  <a:pt x="359755" y="117179"/>
                  <a:pt x="362422" y="106961"/>
                  <a:pt x="362188" y="92218"/>
                </a:cubicBezTo>
                <a:lnTo>
                  <a:pt x="362188" y="2007"/>
                </a:lnTo>
                <a:lnTo>
                  <a:pt x="375190" y="2007"/>
                </a:lnTo>
                <a:lnTo>
                  <a:pt x="375190" y="96218"/>
                </a:lnTo>
                <a:cubicBezTo>
                  <a:pt x="375223" y="112512"/>
                  <a:pt x="371056" y="124380"/>
                  <a:pt x="362688" y="131823"/>
                </a:cubicBezTo>
                <a:cubicBezTo>
                  <a:pt x="354321" y="139266"/>
                  <a:pt x="341552" y="142933"/>
                  <a:pt x="324383" y="142824"/>
                </a:cubicBezTo>
                <a:cubicBezTo>
                  <a:pt x="307248" y="142970"/>
                  <a:pt x="294613" y="139378"/>
                  <a:pt x="286479" y="132048"/>
                </a:cubicBezTo>
                <a:cubicBezTo>
                  <a:pt x="278344" y="124718"/>
                  <a:pt x="274311" y="112775"/>
                  <a:pt x="274377" y="96218"/>
                </a:cubicBezTo>
                <a:close/>
                <a:moveTo>
                  <a:pt x="0" y="2007"/>
                </a:moveTo>
                <a:lnTo>
                  <a:pt x="15202" y="2007"/>
                </a:lnTo>
                <a:lnTo>
                  <a:pt x="55207" y="67215"/>
                </a:lnTo>
                <a:lnTo>
                  <a:pt x="56407" y="67215"/>
                </a:lnTo>
                <a:lnTo>
                  <a:pt x="95812" y="2007"/>
                </a:lnTo>
                <a:lnTo>
                  <a:pt x="110614" y="2007"/>
                </a:lnTo>
                <a:lnTo>
                  <a:pt x="61808" y="79416"/>
                </a:lnTo>
                <a:lnTo>
                  <a:pt x="61808" y="140824"/>
                </a:lnTo>
                <a:lnTo>
                  <a:pt x="48406" y="140824"/>
                </a:lnTo>
                <a:lnTo>
                  <a:pt x="48406" y="79616"/>
                </a:lnTo>
                <a:close/>
                <a:moveTo>
                  <a:pt x="186909" y="6"/>
                </a:moveTo>
                <a:cubicBezTo>
                  <a:pt x="200290" y="-123"/>
                  <a:pt x="211311" y="2003"/>
                  <a:pt x="219972" y="6385"/>
                </a:cubicBezTo>
                <a:cubicBezTo>
                  <a:pt x="228634" y="10767"/>
                  <a:pt x="235062" y="18183"/>
                  <a:pt x="239256" y="28632"/>
                </a:cubicBezTo>
                <a:cubicBezTo>
                  <a:pt x="243451" y="39082"/>
                  <a:pt x="245537" y="53343"/>
                  <a:pt x="245516" y="71415"/>
                </a:cubicBezTo>
                <a:cubicBezTo>
                  <a:pt x="245537" y="89488"/>
                  <a:pt x="243451" y="103749"/>
                  <a:pt x="239256" y="114198"/>
                </a:cubicBezTo>
                <a:cubicBezTo>
                  <a:pt x="235062" y="124648"/>
                  <a:pt x="228634" y="132064"/>
                  <a:pt x="219972" y="136446"/>
                </a:cubicBezTo>
                <a:cubicBezTo>
                  <a:pt x="211311" y="140828"/>
                  <a:pt x="200290" y="142954"/>
                  <a:pt x="186909" y="142824"/>
                </a:cubicBezTo>
                <a:cubicBezTo>
                  <a:pt x="173284" y="142776"/>
                  <a:pt x="162174" y="140605"/>
                  <a:pt x="153579" y="136312"/>
                </a:cubicBezTo>
                <a:cubicBezTo>
                  <a:pt x="144984" y="132019"/>
                  <a:pt x="138645" y="124692"/>
                  <a:pt x="134562" y="114332"/>
                </a:cubicBezTo>
                <a:cubicBezTo>
                  <a:pt x="130479" y="103971"/>
                  <a:pt x="128392" y="89666"/>
                  <a:pt x="128302" y="71415"/>
                </a:cubicBezTo>
                <a:cubicBezTo>
                  <a:pt x="128273" y="53343"/>
                  <a:pt x="130330" y="39082"/>
                  <a:pt x="134473" y="28632"/>
                </a:cubicBezTo>
                <a:cubicBezTo>
                  <a:pt x="138615" y="18183"/>
                  <a:pt x="145014" y="10767"/>
                  <a:pt x="153668" y="6385"/>
                </a:cubicBezTo>
                <a:cubicBezTo>
                  <a:pt x="162322" y="2003"/>
                  <a:pt x="173402" y="-123"/>
                  <a:pt x="186909" y="6"/>
                </a:cubicBezTo>
                <a:close/>
              </a:path>
            </a:pathLst>
          </a:custGeom>
          <a:solidFill>
            <a:schemeClr val="bg1"/>
          </a:solidFill>
          <a:ln cap="sq">
            <a:noFill/>
          </a:ln>
          <a:effectLst/>
        </p:spPr>
        <p:txBody>
          <a:bodyPr vert="horz" wrap="square" lIns="91440" tIns="45720" rIns="91440" bIns="45720" rtlCol="0" anchor="t"/>
          <a:lstStyle/>
          <a:p>
            <a:pPr algn="l"/>
            <a:endParaRPr kumimoji="1" lang="zh-CN" altLang="en-US"/>
          </a:p>
        </p:txBody>
      </p:sp>
      <p:sp>
        <p:nvSpPr>
          <p:cNvPr id="7" name="标题 1"/>
          <p:cNvSpPr txBox="1"/>
          <p:nvPr/>
        </p:nvSpPr>
        <p:spPr>
          <a:xfrm>
            <a:off x="1481070" y="1194306"/>
            <a:ext cx="9118243" cy="3435650"/>
          </a:xfrm>
          <a:prstGeom prst="rect">
            <a:avLst/>
          </a:prstGeom>
          <a:noFill/>
          <a:ln>
            <a:noFill/>
          </a:ln>
        </p:spPr>
        <p:txBody>
          <a:bodyPr vert="horz" wrap="square" lIns="0" tIns="0" rIns="0" bIns="0" rtlCol="0" anchor="ctr"/>
          <a:lstStyle/>
          <a:p>
            <a:pPr algn="ctr"/>
            <a:r>
              <a:rPr kumimoji="1" lang="en-US" altLang="zh-CN" sz="7800">
                <a:ln w="12700">
                  <a:noFill/>
                </a:ln>
                <a:gradFill>
                  <a:gsLst>
                    <a:gs pos="51000">
                      <a:schemeClr val="bg1"/>
                    </a:gs>
                    <a:gs pos="100000">
                      <a:schemeClr val="accent1"/>
                    </a:gs>
                  </a:gsLst>
                  <a:lin ang="5400000" scaled="1"/>
                </a:gradFill>
                <a:latin typeface="YouSheBiaoTiHei" panose="00000500000000000000" charset="-122"/>
                <a:ea typeface="YouSheBiaoTiHei" panose="00000500000000000000" charset="-122"/>
                <a:cs typeface="YouSheBiaoTiHei" panose="00000500000000000000" charset="-122"/>
              </a:rPr>
              <a:t>谢谢大家</a:t>
            </a:r>
            <a:endParaRPr kumimoji="1" lang="zh-CN" altLang="en-US"/>
          </a:p>
        </p:txBody>
      </p:sp>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16200000" flipV="1">
            <a:off x="1290400" y="2053689"/>
            <a:ext cx="1188000" cy="11880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rot="16200000" flipV="1">
            <a:off x="4093900" y="2053689"/>
            <a:ext cx="1188000" cy="11880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16200000" flipV="1">
            <a:off x="6897400" y="2053689"/>
            <a:ext cx="1188000" cy="11880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rot="16200000" flipV="1">
            <a:off x="9700900" y="2053689"/>
            <a:ext cx="1188000" cy="11880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cxnSp>
        <p:nvCxnSpPr>
          <p:cNvPr id="6" name="标题 1"/>
          <p:cNvCxnSpPr/>
          <p:nvPr/>
        </p:nvCxnSpPr>
        <p:spPr>
          <a:xfrm>
            <a:off x="588000" y="2647691"/>
            <a:ext cx="11016000" cy="0"/>
          </a:xfrm>
          <a:prstGeom prst="line">
            <a:avLst/>
          </a:prstGeom>
          <a:noFill/>
          <a:ln w="12700" cap="sq">
            <a:solidFill>
              <a:schemeClr val="accent1"/>
            </a:solidFill>
            <a:miter/>
            <a:tailEnd type="none"/>
          </a:ln>
        </p:spPr>
      </p:cxnSp>
      <p:sp>
        <p:nvSpPr>
          <p:cNvPr id="7" name="标题 1"/>
          <p:cNvSpPr txBox="1"/>
          <p:nvPr/>
        </p:nvSpPr>
        <p:spPr>
          <a:xfrm rot="5400000">
            <a:off x="1136577" y="1901375"/>
            <a:ext cx="1495647" cy="1495647"/>
          </a:xfrm>
          <a:prstGeom prst="pie">
            <a:avLst>
              <a:gd name="adj1" fmla="val 5412188"/>
              <a:gd name="adj2" fmla="val 1620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a:off x="1524400" y="2119337"/>
            <a:ext cx="720000" cy="360000"/>
          </a:xfrm>
          <a:prstGeom prst="rect">
            <a:avLst/>
          </a:prstGeom>
          <a:noFill/>
          <a:ln>
            <a:noFill/>
          </a:ln>
          <a:effectLst/>
        </p:spPr>
        <p:txBody>
          <a:bodyPr vert="horz" wrap="square" lIns="0" tIns="0" rIns="0" bIns="0" rtlCol="0" anchor="t"/>
          <a:lstStyle/>
          <a:p>
            <a:pPr algn="ctr"/>
            <a:r>
              <a:rPr kumimoji="1" lang="en-US" altLang="zh-CN" sz="2800">
                <a:ln w="12700">
                  <a:noFill/>
                </a:ln>
                <a:solidFill>
                  <a:schemeClr val="bg1"/>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9" name="标题 1"/>
          <p:cNvSpPr txBox="1"/>
          <p:nvPr/>
        </p:nvSpPr>
        <p:spPr>
          <a:xfrm>
            <a:off x="804400" y="3491025"/>
            <a:ext cx="2160000" cy="1872000"/>
          </a:xfrm>
          <a:prstGeom prst="rect">
            <a:avLst/>
          </a:prstGeom>
          <a:noFill/>
          <a:ln>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转型策略和实施路径需要进行顶层设计和战略规划，明确转型的目标和路径。</a:t>
            </a:r>
            <a:endParaRPr kumimoji="1" lang="zh-CN" altLang="en-US"/>
          </a:p>
        </p:txBody>
      </p:sp>
      <p:sp>
        <p:nvSpPr>
          <p:cNvPr id="10" name="标题 1"/>
          <p:cNvSpPr txBox="1"/>
          <p:nvPr/>
        </p:nvSpPr>
        <p:spPr>
          <a:xfrm>
            <a:off x="804400" y="2809063"/>
            <a:ext cx="2160000" cy="648000"/>
          </a:xfrm>
          <a:prstGeom prst="rect">
            <a:avLst/>
          </a:prstGeom>
          <a:noFill/>
          <a:ln w="12700" cap="sq">
            <a:noFill/>
            <a:miter/>
          </a:ln>
        </p:spPr>
        <p:txBody>
          <a:bodyPr vert="horz" wrap="square" lIns="0" tIns="0" rIns="0" bIns="0" rtlCol="0" anchor="b"/>
          <a:lstStyle/>
          <a:p>
            <a:pPr algn="ctr"/>
            <a:r>
              <a:rPr kumimoji="1" lang="en-US" altLang="zh-CN" sz="1600">
                <a:ln w="12700">
                  <a:noFill/>
                </a:ln>
                <a:solidFill>
                  <a:schemeClr val="tx1">
                    <a:lumMod val="85000"/>
                    <a:lumOff val="15000"/>
                  </a:schemeClr>
                </a:solidFill>
                <a:latin typeface="Source Han Sans CN Bold" panose="020B0800000000000000" charset="-122"/>
                <a:ea typeface="Source Han Sans CN Bold" panose="020B0800000000000000" charset="-122"/>
                <a:cs typeface="Source Han Sans CN Bold" panose="020B0800000000000000" charset="-122"/>
              </a:rPr>
              <a:t>顶层设计与战略规划</a:t>
            </a:r>
            <a:endParaRPr kumimoji="1" lang="zh-CN" altLang="en-US"/>
          </a:p>
        </p:txBody>
      </p:sp>
      <p:sp>
        <p:nvSpPr>
          <p:cNvPr id="11" name="标题 1"/>
          <p:cNvSpPr txBox="1"/>
          <p:nvPr/>
        </p:nvSpPr>
        <p:spPr>
          <a:xfrm rot="5400000">
            <a:off x="3940077" y="1901375"/>
            <a:ext cx="1495647" cy="1495647"/>
          </a:xfrm>
          <a:prstGeom prst="pie">
            <a:avLst>
              <a:gd name="adj1" fmla="val 5412188"/>
              <a:gd name="adj2" fmla="val 1620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2" name="标题 1"/>
          <p:cNvSpPr txBox="1"/>
          <p:nvPr/>
        </p:nvSpPr>
        <p:spPr>
          <a:xfrm>
            <a:off x="4327900" y="2119337"/>
            <a:ext cx="720000" cy="360000"/>
          </a:xfrm>
          <a:prstGeom prst="rect">
            <a:avLst/>
          </a:prstGeom>
          <a:noFill/>
          <a:ln>
            <a:noFill/>
          </a:ln>
          <a:effectLst/>
        </p:spPr>
        <p:txBody>
          <a:bodyPr vert="horz" wrap="square" lIns="0" tIns="0" rIns="0" bIns="0" rtlCol="0" anchor="t"/>
          <a:lstStyle/>
          <a:p>
            <a:pPr algn="ctr"/>
            <a:r>
              <a:rPr kumimoji="1" lang="en-US" altLang="zh-CN" sz="2800">
                <a:ln w="12700">
                  <a:noFill/>
                </a:ln>
                <a:solidFill>
                  <a:schemeClr val="bg1"/>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3" name="标题 1"/>
          <p:cNvSpPr txBox="1"/>
          <p:nvPr/>
        </p:nvSpPr>
        <p:spPr>
          <a:xfrm>
            <a:off x="3607900" y="3491025"/>
            <a:ext cx="2160000" cy="1872000"/>
          </a:xfrm>
          <a:prstGeom prst="rect">
            <a:avLst/>
          </a:prstGeom>
          <a:noFill/>
          <a:ln>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转型过程中需要进行技术引进和自主创新，建立自己的核心竞争力。</a:t>
            </a:r>
            <a:endParaRPr kumimoji="1" lang="zh-CN" altLang="en-US"/>
          </a:p>
        </p:txBody>
      </p:sp>
      <p:sp>
        <p:nvSpPr>
          <p:cNvPr id="14" name="标题 1"/>
          <p:cNvSpPr txBox="1"/>
          <p:nvPr/>
        </p:nvSpPr>
        <p:spPr>
          <a:xfrm>
            <a:off x="3607900" y="2809063"/>
            <a:ext cx="2160000" cy="648000"/>
          </a:xfrm>
          <a:prstGeom prst="rect">
            <a:avLst/>
          </a:prstGeom>
          <a:noFill/>
          <a:ln w="12700" cap="sq">
            <a:noFill/>
            <a:miter/>
          </a:ln>
        </p:spPr>
        <p:txBody>
          <a:bodyPr vert="horz" wrap="square" lIns="0" tIns="0" rIns="0" bIns="0" rtlCol="0" anchor="b"/>
          <a:lstStyle/>
          <a:p>
            <a:pPr algn="ctr"/>
            <a:r>
              <a:rPr kumimoji="1" lang="en-US" altLang="zh-CN" sz="1600">
                <a:ln w="12700">
                  <a:noFill/>
                </a:ln>
                <a:solidFill>
                  <a:schemeClr val="tx1">
                    <a:lumMod val="85000"/>
                    <a:lumOff val="15000"/>
                  </a:schemeClr>
                </a:solidFill>
                <a:latin typeface="Source Han Sans CN Bold" panose="020B0800000000000000" charset="-122"/>
                <a:ea typeface="Source Han Sans CN Bold" panose="020B0800000000000000" charset="-122"/>
                <a:cs typeface="Source Han Sans CN Bold" panose="020B0800000000000000" charset="-122"/>
              </a:rPr>
              <a:t>技术引进与自主创新</a:t>
            </a:r>
            <a:endParaRPr kumimoji="1" lang="zh-CN" altLang="en-US"/>
          </a:p>
        </p:txBody>
      </p:sp>
      <p:sp>
        <p:nvSpPr>
          <p:cNvPr id="15" name="标题 1"/>
          <p:cNvSpPr txBox="1"/>
          <p:nvPr/>
        </p:nvSpPr>
        <p:spPr>
          <a:xfrm rot="5400000">
            <a:off x="6743577" y="1901375"/>
            <a:ext cx="1495647" cy="1495647"/>
          </a:xfrm>
          <a:prstGeom prst="pie">
            <a:avLst>
              <a:gd name="adj1" fmla="val 5412188"/>
              <a:gd name="adj2" fmla="val 1620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6" name="标题 1"/>
          <p:cNvSpPr txBox="1"/>
          <p:nvPr/>
        </p:nvSpPr>
        <p:spPr>
          <a:xfrm>
            <a:off x="7131400" y="2119337"/>
            <a:ext cx="720000" cy="360000"/>
          </a:xfrm>
          <a:prstGeom prst="rect">
            <a:avLst/>
          </a:prstGeom>
          <a:noFill/>
          <a:ln>
            <a:noFill/>
          </a:ln>
          <a:effectLst/>
        </p:spPr>
        <p:txBody>
          <a:bodyPr vert="horz" wrap="square" lIns="0" tIns="0" rIns="0" bIns="0" rtlCol="0" anchor="t"/>
          <a:lstStyle/>
          <a:p>
            <a:pPr algn="ctr"/>
            <a:r>
              <a:rPr kumimoji="1" lang="en-US" altLang="zh-CN" sz="2800">
                <a:ln w="12700">
                  <a:noFill/>
                </a:ln>
                <a:solidFill>
                  <a:schemeClr val="bg1"/>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7" name="标题 1"/>
          <p:cNvSpPr txBox="1"/>
          <p:nvPr/>
        </p:nvSpPr>
        <p:spPr>
          <a:xfrm>
            <a:off x="6411400" y="3491025"/>
            <a:ext cx="2160000" cy="1872000"/>
          </a:xfrm>
          <a:prstGeom prst="rect">
            <a:avLst/>
          </a:prstGeom>
          <a:noFill/>
          <a:ln>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转型过程中需要建设智能制造平台和构建产业生态系统，实现各方资源的共享和协同。</a:t>
            </a:r>
            <a:endParaRPr kumimoji="1" lang="zh-CN" altLang="en-US"/>
          </a:p>
        </p:txBody>
      </p:sp>
      <p:sp>
        <p:nvSpPr>
          <p:cNvPr id="18" name="标题 1"/>
          <p:cNvSpPr txBox="1"/>
          <p:nvPr/>
        </p:nvSpPr>
        <p:spPr>
          <a:xfrm>
            <a:off x="6411400" y="2809063"/>
            <a:ext cx="2160000" cy="648000"/>
          </a:xfrm>
          <a:prstGeom prst="rect">
            <a:avLst/>
          </a:prstGeom>
          <a:noFill/>
          <a:ln w="12700" cap="sq">
            <a:noFill/>
            <a:miter/>
          </a:ln>
        </p:spPr>
        <p:txBody>
          <a:bodyPr vert="horz" wrap="square" lIns="0" tIns="0" rIns="0" bIns="0" rtlCol="0" anchor="b"/>
          <a:lstStyle/>
          <a:p>
            <a:pPr algn="ctr"/>
            <a:r>
              <a:rPr kumimoji="1" lang="en-US" altLang="zh-CN" sz="1600">
                <a:ln w="12700">
                  <a:noFill/>
                </a:ln>
                <a:solidFill>
                  <a:schemeClr val="tx1">
                    <a:lumMod val="85000"/>
                    <a:lumOff val="15000"/>
                  </a:schemeClr>
                </a:solidFill>
                <a:latin typeface="Source Han Sans CN Bold" panose="020B0800000000000000" charset="-122"/>
                <a:ea typeface="Source Han Sans CN Bold" panose="020B0800000000000000" charset="-122"/>
                <a:cs typeface="Source Han Sans CN Bold" panose="020B0800000000000000" charset="-122"/>
              </a:rPr>
              <a:t>平台建设与生态系统构建</a:t>
            </a:r>
            <a:endParaRPr kumimoji="1" lang="zh-CN" altLang="en-US"/>
          </a:p>
        </p:txBody>
      </p:sp>
      <p:sp>
        <p:nvSpPr>
          <p:cNvPr id="19" name="标题 1"/>
          <p:cNvSpPr txBox="1"/>
          <p:nvPr/>
        </p:nvSpPr>
        <p:spPr>
          <a:xfrm rot="5400000">
            <a:off x="9547077" y="1901375"/>
            <a:ext cx="1495647" cy="1495647"/>
          </a:xfrm>
          <a:prstGeom prst="pie">
            <a:avLst>
              <a:gd name="adj1" fmla="val 5412188"/>
              <a:gd name="adj2" fmla="val 16200000"/>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9934900" y="2119337"/>
            <a:ext cx="720000" cy="360000"/>
          </a:xfrm>
          <a:prstGeom prst="rect">
            <a:avLst/>
          </a:prstGeom>
          <a:noFill/>
          <a:ln>
            <a:noFill/>
          </a:ln>
          <a:effectLst/>
        </p:spPr>
        <p:txBody>
          <a:bodyPr vert="horz" wrap="square" lIns="0" tIns="0" rIns="0" bIns="0" rtlCol="0" anchor="t"/>
          <a:lstStyle/>
          <a:p>
            <a:pPr algn="ctr"/>
            <a:r>
              <a:rPr kumimoji="1" lang="en-US" altLang="zh-CN" sz="2800">
                <a:ln w="12700">
                  <a:noFill/>
                </a:ln>
                <a:solidFill>
                  <a:schemeClr val="bg1"/>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21" name="标题 1"/>
          <p:cNvSpPr txBox="1"/>
          <p:nvPr/>
        </p:nvSpPr>
        <p:spPr>
          <a:xfrm>
            <a:off x="9214900" y="3491025"/>
            <a:ext cx="2160000" cy="1872000"/>
          </a:xfrm>
          <a:prstGeom prst="rect">
            <a:avLst/>
          </a:prstGeom>
          <a:noFill/>
          <a:ln>
            <a:noFill/>
          </a:ln>
        </p:spPr>
        <p:txBody>
          <a:bodyPr vert="horz" wrap="square" lIns="0" tIns="0" rIns="0" bIns="0" rtlCol="0" anchor="t"/>
          <a:lstStyle/>
          <a:p>
            <a:pPr algn="ct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转型过程中需要进行人才培养和组织变革，建立适应智能制造的人才队伍和组织架构。</a:t>
            </a:r>
            <a:endParaRPr kumimoji="1" lang="zh-CN" altLang="en-US"/>
          </a:p>
        </p:txBody>
      </p:sp>
      <p:sp>
        <p:nvSpPr>
          <p:cNvPr id="22" name="标题 1"/>
          <p:cNvSpPr txBox="1"/>
          <p:nvPr/>
        </p:nvSpPr>
        <p:spPr>
          <a:xfrm>
            <a:off x="9214900" y="2809063"/>
            <a:ext cx="2160000" cy="648000"/>
          </a:xfrm>
          <a:prstGeom prst="rect">
            <a:avLst/>
          </a:prstGeom>
          <a:noFill/>
          <a:ln w="12700" cap="sq">
            <a:noFill/>
            <a:miter/>
          </a:ln>
        </p:spPr>
        <p:txBody>
          <a:bodyPr vert="horz" wrap="square" lIns="0" tIns="0" rIns="0" bIns="0" rtlCol="0" anchor="b"/>
          <a:lstStyle/>
          <a:p>
            <a:pPr algn="ctr"/>
            <a:r>
              <a:rPr kumimoji="1" lang="en-US" altLang="zh-CN" sz="1600">
                <a:ln w="12700">
                  <a:noFill/>
                </a:ln>
                <a:solidFill>
                  <a:schemeClr val="tx1">
                    <a:lumMod val="85000"/>
                    <a:lumOff val="15000"/>
                  </a:schemeClr>
                </a:solidFill>
                <a:latin typeface="Source Han Sans CN Bold" panose="020B0800000000000000" charset="-122"/>
                <a:ea typeface="Source Han Sans CN Bold" panose="020B0800000000000000" charset="-122"/>
                <a:cs typeface="Source Han Sans CN Bold" panose="020B0800000000000000" charset="-122"/>
              </a:rPr>
              <a:t>人才培养与组织变革</a:t>
            </a:r>
            <a:endParaRPr kumimoji="1" lang="zh-CN" altLang="en-US"/>
          </a:p>
        </p:txBody>
      </p:sp>
      <p:sp>
        <p:nvSpPr>
          <p:cNvPr id="23"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24"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5"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en-US" altLang="zh-CN"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转型策略与实施路径</a:t>
            </a:r>
            <a:endParaRPr kumimoji="1" lang="zh-CN" altLang="en-US"/>
          </a:p>
        </p:txBody>
      </p:sp>
      <p:pic>
        <p:nvPicPr>
          <p:cNvPr id="26" name="图片 25"/>
          <p:cNvPicPr>
            <a:picLocks noChangeAspect="1"/>
          </p:cNvPicPr>
          <p:nvPr/>
        </p:nvPicPr>
        <p:blipFill>
          <a:blip r:embed="rId1"/>
          <a:stretch>
            <a:fillRect/>
          </a:stretch>
        </p:blipFill>
        <p:spPr>
          <a:xfrm>
            <a:off x="9840595" y="44450"/>
            <a:ext cx="2351405" cy="8045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custDataLst>
              <p:tags r:id="rId1"/>
            </p:custDataLst>
          </p:nvPr>
        </p:nvSpPr>
        <p:spPr>
          <a:xfrm>
            <a:off x="754380" y="2349970"/>
            <a:ext cx="752475" cy="752475"/>
          </a:xfrm>
          <a:prstGeom prst="roundRect">
            <a:avLst>
              <a:gd name="adj" fmla="val 13503"/>
            </a:avLst>
          </a:prstGeom>
          <a:solidFill>
            <a:schemeClr val="bg1">
              <a:lumMod val="95000"/>
            </a:schemeClr>
          </a:solidFill>
          <a:ln w="12700" cap="rnd">
            <a:noFill/>
            <a:round/>
          </a:ln>
          <a:effectLst/>
        </p:spPr>
        <p:txBody>
          <a:bodyPr vert="horz" wrap="none" lIns="91440" tIns="45720" rIns="91440" bIns="45720" rtlCol="0" anchor="ctr"/>
          <a:lstStyle/>
          <a:p>
            <a:pPr algn="ctr"/>
            <a:r>
              <a:rPr kumimoji="1" lang="en-US" altLang="zh-CN" sz="2400">
                <a:ln w="12700">
                  <a:noFill/>
                </a:ln>
                <a:solidFill>
                  <a:schemeClr val="tx1"/>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3" name="标题 1"/>
          <p:cNvSpPr txBox="1"/>
          <p:nvPr>
            <p:custDataLst>
              <p:tags r:id="rId2"/>
            </p:custDataLst>
          </p:nvPr>
        </p:nvSpPr>
        <p:spPr>
          <a:xfrm>
            <a:off x="3572086" y="2349970"/>
            <a:ext cx="752475" cy="752475"/>
          </a:xfrm>
          <a:prstGeom prst="roundRect">
            <a:avLst>
              <a:gd name="adj" fmla="val 13503"/>
            </a:avLst>
          </a:prstGeom>
          <a:solidFill>
            <a:schemeClr val="accent1"/>
          </a:solidFill>
          <a:ln w="12700" cap="rnd">
            <a:noFill/>
            <a:round/>
          </a:ln>
          <a:effectLst/>
        </p:spPr>
        <p:txBody>
          <a:bodyPr vert="horz" wrap="none" lIns="91440" tIns="45720" rIns="91440" bIns="45720" rtlCol="0" anchor="ctr"/>
          <a:lstStyle/>
          <a:p>
            <a:pPr algn="ctr"/>
            <a:r>
              <a:rPr kumimoji="1" lang="en-US" altLang="zh-CN" sz="2400">
                <a:ln w="12700">
                  <a:noFill/>
                </a:ln>
                <a:solidFill>
                  <a:schemeClr val="bg1"/>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4" name="标题 1"/>
          <p:cNvSpPr txBox="1"/>
          <p:nvPr>
            <p:custDataLst>
              <p:tags r:id="rId3"/>
            </p:custDataLst>
          </p:nvPr>
        </p:nvSpPr>
        <p:spPr>
          <a:xfrm>
            <a:off x="6389792" y="2349970"/>
            <a:ext cx="752475" cy="752475"/>
          </a:xfrm>
          <a:prstGeom prst="roundRect">
            <a:avLst>
              <a:gd name="adj" fmla="val 13503"/>
            </a:avLst>
          </a:prstGeom>
          <a:solidFill>
            <a:schemeClr val="bg1">
              <a:lumMod val="95000"/>
            </a:schemeClr>
          </a:solidFill>
          <a:ln w="12700" cap="rnd">
            <a:noFill/>
            <a:round/>
          </a:ln>
          <a:effectLst/>
        </p:spPr>
        <p:txBody>
          <a:bodyPr vert="horz" wrap="none" lIns="91440" tIns="45720" rIns="91440" bIns="45720" rtlCol="0" anchor="ctr"/>
          <a:lstStyle/>
          <a:p>
            <a:pPr algn="ctr"/>
            <a:r>
              <a:rPr kumimoji="1" lang="en-US" altLang="zh-CN" sz="2400">
                <a:ln w="12700">
                  <a:noFill/>
                </a:ln>
                <a:solidFill>
                  <a:schemeClr val="tx1"/>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5" name="标题 1"/>
          <p:cNvSpPr txBox="1"/>
          <p:nvPr>
            <p:custDataLst>
              <p:tags r:id="rId4"/>
            </p:custDataLst>
          </p:nvPr>
        </p:nvSpPr>
        <p:spPr>
          <a:xfrm>
            <a:off x="9207499" y="2349970"/>
            <a:ext cx="752475" cy="752475"/>
          </a:xfrm>
          <a:prstGeom prst="roundRect">
            <a:avLst>
              <a:gd name="adj" fmla="val 13503"/>
            </a:avLst>
          </a:prstGeom>
          <a:solidFill>
            <a:schemeClr val="bg1">
              <a:lumMod val="95000"/>
            </a:schemeClr>
          </a:solidFill>
          <a:ln w="12700" cap="rnd">
            <a:noFill/>
            <a:round/>
          </a:ln>
          <a:effectLst/>
        </p:spPr>
        <p:txBody>
          <a:bodyPr vert="horz" wrap="none" lIns="91440" tIns="45720" rIns="91440" bIns="45720" rtlCol="0" anchor="ctr"/>
          <a:lstStyle/>
          <a:p>
            <a:pPr algn="ctr"/>
            <a:r>
              <a:rPr kumimoji="1" lang="en-US" altLang="zh-CN" sz="2400">
                <a:ln w="12700">
                  <a:noFill/>
                </a:ln>
                <a:solidFill>
                  <a:schemeClr val="tx1"/>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6" name="标题 1"/>
          <p:cNvSpPr txBox="1"/>
          <p:nvPr>
            <p:custDataLst>
              <p:tags r:id="rId5"/>
            </p:custDataLst>
          </p:nvPr>
        </p:nvSpPr>
        <p:spPr>
          <a:xfrm>
            <a:off x="754379" y="3364659"/>
            <a:ext cx="2159479" cy="307777"/>
          </a:xfrm>
          <a:prstGeom prst="rect">
            <a:avLst/>
          </a:prstGeom>
          <a:noFill/>
          <a:ln cap="sq">
            <a:noFill/>
          </a:ln>
          <a:effectLst/>
        </p:spPr>
        <p:txBody>
          <a:bodyPr vert="horz" wrap="square" lIns="0" tIns="0" rIns="0" bIns="0" rtlCol="0" anchor="ctr"/>
          <a:lstStyle/>
          <a:p>
            <a:pPr algn="l"/>
            <a:r>
              <a:rPr kumimoji="1" lang="en-US" altLang="zh-CN" sz="1600">
                <a:ln w="12700">
                  <a:noFill/>
                </a:ln>
                <a:solidFill>
                  <a:schemeClr val="tx1"/>
                </a:solidFill>
                <a:latin typeface="Source Han Sans CN Bold" panose="020B0800000000000000" charset="-122"/>
                <a:ea typeface="Source Han Sans CN Bold" panose="020B0800000000000000" charset="-122"/>
                <a:cs typeface="Source Han Sans CN Bold" panose="020B0800000000000000" charset="-122"/>
              </a:rPr>
              <a:t>信息物理系统</a:t>
            </a:r>
            <a:endParaRPr kumimoji="1" lang="zh-CN" altLang="en-US"/>
          </a:p>
        </p:txBody>
      </p:sp>
      <p:sp>
        <p:nvSpPr>
          <p:cNvPr id="7" name="标题 1"/>
          <p:cNvSpPr txBox="1"/>
          <p:nvPr>
            <p:custDataLst>
              <p:tags r:id="rId6"/>
            </p:custDataLst>
          </p:nvPr>
        </p:nvSpPr>
        <p:spPr>
          <a:xfrm>
            <a:off x="754380" y="3819053"/>
            <a:ext cx="1683791" cy="1760111"/>
          </a:xfrm>
          <a:prstGeom prst="rect">
            <a:avLst/>
          </a:prstGeom>
          <a:noFill/>
          <a:ln>
            <a:noFill/>
          </a:ln>
        </p:spPr>
        <p:txBody>
          <a:bodyPr vert="horz" wrap="square" lIns="0" tIns="0" rIns="0" bIns="0" rtlCol="0" anchor="t"/>
          <a:lstStyle/>
          <a:p>
            <a:pPr algn="l"/>
            <a:r>
              <a:rPr kumimoji="1" lang="en-US" altLang="zh-CN" sz="1400">
                <a:ln w="12700">
                  <a:noFill/>
                </a:ln>
                <a:solidFill>
                  <a:schemeClr val="tx1"/>
                </a:solidFill>
                <a:latin typeface="Source Han Sans" panose="020B0500000000000000" charset="-122"/>
                <a:ea typeface="Source Han Sans" panose="020B0500000000000000" charset="-122"/>
                <a:cs typeface="Source Han Sans" panose="020B0500000000000000" charset="-122"/>
              </a:rPr>
              <a:t>信息物理系统是指将计算机科学、控制论、传感器技术等多学科融合在一起，实现物理系统与信息系统的深度融合。</a:t>
            </a:r>
            <a:endParaRPr kumimoji="1" lang="zh-CN" altLang="en-US"/>
          </a:p>
        </p:txBody>
      </p:sp>
      <p:sp>
        <p:nvSpPr>
          <p:cNvPr id="8" name="标题 1"/>
          <p:cNvSpPr txBox="1"/>
          <p:nvPr>
            <p:custDataLst>
              <p:tags r:id="rId7"/>
            </p:custDataLst>
          </p:nvPr>
        </p:nvSpPr>
        <p:spPr>
          <a:xfrm>
            <a:off x="3572085" y="3364659"/>
            <a:ext cx="2159479" cy="307777"/>
          </a:xfrm>
          <a:prstGeom prst="rect">
            <a:avLst/>
          </a:prstGeom>
          <a:noFill/>
          <a:ln cap="sq">
            <a:noFill/>
          </a:ln>
          <a:effectLst/>
        </p:spPr>
        <p:txBody>
          <a:bodyPr vert="horz" wrap="square" lIns="0" tIns="0" rIns="0" bIns="0" rtlCol="0" anchor="ctr"/>
          <a:lstStyle/>
          <a:p>
            <a:pPr algn="l"/>
            <a:r>
              <a:rPr kumimoji="1" lang="en-US" altLang="zh-CN" sz="1600">
                <a:ln w="12700">
                  <a:noFill/>
                </a:ln>
                <a:solidFill>
                  <a:schemeClr val="tx1"/>
                </a:solidFill>
                <a:latin typeface="Source Han Sans CN Bold" panose="020B0800000000000000" charset="-122"/>
                <a:ea typeface="Source Han Sans CN Bold" panose="020B0800000000000000" charset="-122"/>
                <a:cs typeface="Source Han Sans CN Bold" panose="020B0800000000000000" charset="-122"/>
              </a:rPr>
              <a:t>大数据与工业互联网</a:t>
            </a:r>
            <a:endParaRPr kumimoji="1" lang="zh-CN" altLang="en-US"/>
          </a:p>
        </p:txBody>
      </p:sp>
      <p:sp>
        <p:nvSpPr>
          <p:cNvPr id="9" name="标题 1"/>
          <p:cNvSpPr txBox="1"/>
          <p:nvPr>
            <p:custDataLst>
              <p:tags r:id="rId8"/>
            </p:custDataLst>
          </p:nvPr>
        </p:nvSpPr>
        <p:spPr>
          <a:xfrm>
            <a:off x="3572086" y="3819053"/>
            <a:ext cx="1743655" cy="1760111"/>
          </a:xfrm>
          <a:prstGeom prst="rect">
            <a:avLst/>
          </a:prstGeom>
          <a:noFill/>
          <a:ln>
            <a:noFill/>
          </a:ln>
        </p:spPr>
        <p:txBody>
          <a:bodyPr vert="horz" wrap="square" lIns="0" tIns="0" rIns="0" bIns="0" rtlCol="0" anchor="t"/>
          <a:lstStyle/>
          <a:p>
            <a:pPr algn="l"/>
            <a:r>
              <a:rPr kumimoji="1" lang="en-US" altLang="zh-CN" sz="1400">
                <a:ln w="12700">
                  <a:noFill/>
                </a:ln>
                <a:solidFill>
                  <a:schemeClr val="tx1"/>
                </a:solidFill>
                <a:latin typeface="Source Han Sans" panose="020B0500000000000000" charset="-122"/>
                <a:ea typeface="Source Han Sans" panose="020B0500000000000000" charset="-122"/>
                <a:cs typeface="Source Han Sans" panose="020B0500000000000000" charset="-122"/>
              </a:rPr>
              <a:t>大数据与工业互联网是智能制造的基础，通过收集、分析和利用大量的实时数据，实现生产过程的优化和决策的智能化。</a:t>
            </a:r>
            <a:endParaRPr kumimoji="1" lang="zh-CN" altLang="en-US"/>
          </a:p>
        </p:txBody>
      </p:sp>
      <p:sp>
        <p:nvSpPr>
          <p:cNvPr id="10" name="标题 1"/>
          <p:cNvSpPr txBox="1"/>
          <p:nvPr>
            <p:custDataLst>
              <p:tags r:id="rId9"/>
            </p:custDataLst>
          </p:nvPr>
        </p:nvSpPr>
        <p:spPr>
          <a:xfrm>
            <a:off x="6389791" y="3364659"/>
            <a:ext cx="2159479" cy="307777"/>
          </a:xfrm>
          <a:prstGeom prst="rect">
            <a:avLst/>
          </a:prstGeom>
          <a:noFill/>
          <a:ln cap="sq">
            <a:noFill/>
          </a:ln>
          <a:effectLst/>
        </p:spPr>
        <p:txBody>
          <a:bodyPr vert="horz" wrap="square" lIns="0" tIns="0" rIns="0" bIns="0" rtlCol="0" anchor="ctr"/>
          <a:lstStyle/>
          <a:p>
            <a:pPr algn="l"/>
            <a:r>
              <a:rPr kumimoji="1" lang="en-US" altLang="zh-CN" sz="1600">
                <a:ln w="12700">
                  <a:noFill/>
                </a:ln>
                <a:solidFill>
                  <a:schemeClr val="tx1"/>
                </a:solidFill>
                <a:latin typeface="Source Han Sans CN Bold" panose="020B0800000000000000" charset="-122"/>
                <a:ea typeface="Source Han Sans CN Bold" panose="020B0800000000000000" charset="-122"/>
                <a:cs typeface="Source Han Sans CN Bold" panose="020B0800000000000000" charset="-122"/>
              </a:rPr>
              <a:t>人工智能与机器学习</a:t>
            </a:r>
            <a:endParaRPr kumimoji="1" lang="zh-CN" altLang="en-US"/>
          </a:p>
        </p:txBody>
      </p:sp>
      <p:sp>
        <p:nvSpPr>
          <p:cNvPr id="11" name="标题 1"/>
          <p:cNvSpPr txBox="1"/>
          <p:nvPr>
            <p:custDataLst>
              <p:tags r:id="rId10"/>
            </p:custDataLst>
          </p:nvPr>
        </p:nvSpPr>
        <p:spPr>
          <a:xfrm>
            <a:off x="6389792" y="3819054"/>
            <a:ext cx="1643709" cy="1726981"/>
          </a:xfrm>
          <a:prstGeom prst="rect">
            <a:avLst/>
          </a:prstGeom>
          <a:noFill/>
          <a:ln>
            <a:noFill/>
          </a:ln>
        </p:spPr>
        <p:txBody>
          <a:bodyPr vert="horz" wrap="square" lIns="0" tIns="0" rIns="0" bIns="0" rtlCol="0" anchor="t"/>
          <a:lstStyle/>
          <a:p>
            <a:pPr algn="l"/>
            <a:r>
              <a:rPr kumimoji="1" lang="en-US" altLang="zh-CN" sz="1400">
                <a:ln w="12700">
                  <a:noFill/>
                </a:ln>
                <a:solidFill>
                  <a:schemeClr val="tx1"/>
                </a:solidFill>
                <a:latin typeface="Source Han Sans" panose="020B0500000000000000" charset="-122"/>
                <a:ea typeface="Source Han Sans" panose="020B0500000000000000" charset="-122"/>
                <a:cs typeface="Source Han Sans" panose="020B0500000000000000" charset="-122"/>
              </a:rPr>
              <a:t>人工智能与机器学习是智能制造的关键技术，通过模拟人类的智能行为和学习能力，实现对生产过程的自动化和优化。</a:t>
            </a:r>
            <a:endParaRPr kumimoji="1" lang="zh-CN" altLang="en-US"/>
          </a:p>
        </p:txBody>
      </p:sp>
      <p:sp>
        <p:nvSpPr>
          <p:cNvPr id="12" name="标题 1"/>
          <p:cNvSpPr txBox="1"/>
          <p:nvPr>
            <p:custDataLst>
              <p:tags r:id="rId11"/>
            </p:custDataLst>
          </p:nvPr>
        </p:nvSpPr>
        <p:spPr>
          <a:xfrm>
            <a:off x="9207499" y="3364659"/>
            <a:ext cx="2007435" cy="307777"/>
          </a:xfrm>
          <a:prstGeom prst="rect">
            <a:avLst/>
          </a:prstGeom>
          <a:noFill/>
          <a:ln cap="sq">
            <a:noFill/>
          </a:ln>
          <a:effectLst/>
        </p:spPr>
        <p:txBody>
          <a:bodyPr vert="horz" wrap="square" lIns="0" tIns="0" rIns="0" bIns="0" rtlCol="0" anchor="ctr"/>
          <a:lstStyle/>
          <a:p>
            <a:pPr algn="l"/>
            <a:r>
              <a:rPr kumimoji="1" lang="en-US" altLang="zh-CN" sz="1600">
                <a:ln w="12700">
                  <a:noFill/>
                </a:ln>
                <a:solidFill>
                  <a:schemeClr val="tx1"/>
                </a:solidFill>
                <a:latin typeface="Source Han Sans CN Bold" panose="020B0800000000000000" charset="-122"/>
                <a:ea typeface="Source Han Sans CN Bold" panose="020B0800000000000000" charset="-122"/>
                <a:cs typeface="Source Han Sans CN Bold" panose="020B0800000000000000" charset="-122"/>
              </a:rPr>
              <a:t>数字孪生与虚拟仿真</a:t>
            </a:r>
            <a:endParaRPr kumimoji="1" lang="zh-CN" altLang="en-US"/>
          </a:p>
        </p:txBody>
      </p:sp>
      <p:sp>
        <p:nvSpPr>
          <p:cNvPr id="13" name="标题 1"/>
          <p:cNvSpPr txBox="1"/>
          <p:nvPr>
            <p:custDataLst>
              <p:tags r:id="rId12"/>
            </p:custDataLst>
          </p:nvPr>
        </p:nvSpPr>
        <p:spPr>
          <a:xfrm>
            <a:off x="9207499" y="3819053"/>
            <a:ext cx="1646193" cy="1760111"/>
          </a:xfrm>
          <a:prstGeom prst="rect">
            <a:avLst/>
          </a:prstGeom>
          <a:noFill/>
          <a:ln>
            <a:noFill/>
          </a:ln>
        </p:spPr>
        <p:txBody>
          <a:bodyPr vert="horz" wrap="square" lIns="0" tIns="0" rIns="0" bIns="0" rtlCol="0" anchor="t"/>
          <a:lstStyle/>
          <a:p>
            <a:pPr algn="l"/>
            <a:r>
              <a:rPr kumimoji="1" lang="en-US" altLang="zh-CN" sz="1400">
                <a:ln w="12700">
                  <a:noFill/>
                </a:ln>
                <a:solidFill>
                  <a:schemeClr val="tx1"/>
                </a:solidFill>
                <a:latin typeface="Source Han Sans" panose="020B0500000000000000" charset="-122"/>
                <a:ea typeface="Source Han Sans" panose="020B0500000000000000" charset="-122"/>
                <a:cs typeface="Source Han Sans" panose="020B0500000000000000" charset="-122"/>
              </a:rPr>
              <a:t>数字孪生与虚拟仿真是智能制造的重要手段，通过建立物理系统的数字模型和虚拟仿真环境，实现对生产过程的模拟和优化。</a:t>
            </a:r>
            <a:endParaRPr kumimoji="1" lang="zh-CN" altLang="en-US"/>
          </a:p>
        </p:txBody>
      </p:sp>
      <p:sp>
        <p:nvSpPr>
          <p:cNvPr id="14"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15"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6"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en-US" altLang="zh-CN"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智能制造的技术体系</a:t>
            </a:r>
            <a:endParaRPr kumimoji="1" lang="zh-CN" altLang="en-US"/>
          </a:p>
        </p:txBody>
      </p:sp>
      <p:pic>
        <p:nvPicPr>
          <p:cNvPr id="17" name="图片 16"/>
          <p:cNvPicPr>
            <a:picLocks noChangeAspect="1"/>
          </p:cNvPicPr>
          <p:nvPr/>
        </p:nvPicPr>
        <p:blipFill>
          <a:blip r:embed="rId13"/>
          <a:stretch>
            <a:fillRect/>
          </a:stretch>
        </p:blipFill>
        <p:spPr>
          <a:xfrm>
            <a:off x="9840595" y="44450"/>
            <a:ext cx="2351405" cy="8045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custDataLst>
              <p:tags r:id="rId1"/>
            </p:custDataLst>
          </p:nvPr>
        </p:nvSpPr>
        <p:spPr>
          <a:xfrm>
            <a:off x="660400" y="1423497"/>
            <a:ext cx="509928" cy="509928"/>
          </a:xfrm>
          <a:prstGeom prst="roundRect">
            <a:avLst>
              <a:gd name="adj" fmla="val 20618"/>
            </a:avLst>
          </a:prstGeom>
          <a:gradFill>
            <a:gsLst>
              <a:gs pos="0">
                <a:schemeClr val="accent1"/>
              </a:gs>
              <a:gs pos="100000">
                <a:schemeClr val="accent1">
                  <a:lumMod val="60000"/>
                  <a:lumOff val="40000"/>
                </a:schemeClr>
              </a:gs>
            </a:gsLst>
            <a:lin ang="2700000" scaled="0"/>
          </a:gra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custDataLst>
              <p:tags r:id="rId2"/>
            </p:custDataLst>
          </p:nvPr>
        </p:nvSpPr>
        <p:spPr>
          <a:xfrm>
            <a:off x="674467" y="1448026"/>
            <a:ext cx="481794" cy="460870"/>
          </a:xfrm>
          <a:prstGeom prst="rect">
            <a:avLst/>
          </a:prstGeom>
          <a:noFill/>
          <a:ln>
            <a:noFill/>
          </a:ln>
        </p:spPr>
        <p:txBody>
          <a:bodyPr vert="horz" wrap="square" lIns="0" tIns="0" rIns="0" bIns="0" rtlCol="0" anchor="ctr"/>
          <a:lstStyle/>
          <a:p>
            <a:pPr algn="ctr"/>
            <a:r>
              <a:rPr kumimoji="1" lang="en-US" altLang="zh-CN" sz="1800">
                <a:ln w="12700">
                  <a:noFill/>
                </a:ln>
                <a:solidFill>
                  <a:schemeClr val="bg1"/>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4" name="标题 1"/>
          <p:cNvSpPr txBox="1"/>
          <p:nvPr>
            <p:custDataLst>
              <p:tags r:id="rId3"/>
            </p:custDataLst>
          </p:nvPr>
        </p:nvSpPr>
        <p:spPr>
          <a:xfrm>
            <a:off x="660400" y="2647884"/>
            <a:ext cx="509928" cy="509928"/>
          </a:xfrm>
          <a:prstGeom prst="roundRect">
            <a:avLst>
              <a:gd name="adj" fmla="val 20618"/>
            </a:avLst>
          </a:prstGeom>
          <a:gradFill>
            <a:gsLst>
              <a:gs pos="0">
                <a:schemeClr val="accent1"/>
              </a:gs>
              <a:gs pos="100000">
                <a:schemeClr val="accent1">
                  <a:lumMod val="60000"/>
                  <a:lumOff val="40000"/>
                </a:schemeClr>
              </a:gs>
            </a:gsLst>
            <a:lin ang="2700000" scaled="0"/>
          </a:gra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custDataLst>
              <p:tags r:id="rId4"/>
            </p:custDataLst>
          </p:nvPr>
        </p:nvSpPr>
        <p:spPr>
          <a:xfrm>
            <a:off x="674467" y="2672413"/>
            <a:ext cx="481794" cy="460870"/>
          </a:xfrm>
          <a:prstGeom prst="rect">
            <a:avLst/>
          </a:prstGeom>
          <a:noFill/>
          <a:ln>
            <a:noFill/>
          </a:ln>
        </p:spPr>
        <p:txBody>
          <a:bodyPr vert="horz" wrap="square" lIns="0" tIns="0" rIns="0" bIns="0" rtlCol="0" anchor="ctr"/>
          <a:lstStyle/>
          <a:p>
            <a:pPr algn="ctr"/>
            <a:r>
              <a:rPr kumimoji="1" lang="en-US" altLang="zh-CN" sz="1800">
                <a:ln w="12700">
                  <a:noFill/>
                </a:ln>
                <a:solidFill>
                  <a:schemeClr val="bg1"/>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6" name="标题 1"/>
          <p:cNvSpPr txBox="1"/>
          <p:nvPr>
            <p:custDataLst>
              <p:tags r:id="rId5"/>
            </p:custDataLst>
          </p:nvPr>
        </p:nvSpPr>
        <p:spPr>
          <a:xfrm>
            <a:off x="660400" y="3872271"/>
            <a:ext cx="509928" cy="509928"/>
          </a:xfrm>
          <a:prstGeom prst="roundRect">
            <a:avLst>
              <a:gd name="adj" fmla="val 20618"/>
            </a:avLst>
          </a:prstGeom>
          <a:gradFill>
            <a:gsLst>
              <a:gs pos="0">
                <a:schemeClr val="accent1"/>
              </a:gs>
              <a:gs pos="100000">
                <a:schemeClr val="accent1">
                  <a:lumMod val="60000"/>
                  <a:lumOff val="40000"/>
                </a:schemeClr>
              </a:gs>
            </a:gsLst>
            <a:lin ang="270000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custDataLst>
              <p:tags r:id="rId6"/>
            </p:custDataLst>
          </p:nvPr>
        </p:nvSpPr>
        <p:spPr>
          <a:xfrm>
            <a:off x="674467" y="3896800"/>
            <a:ext cx="481794" cy="460870"/>
          </a:xfrm>
          <a:prstGeom prst="rect">
            <a:avLst/>
          </a:prstGeom>
          <a:noFill/>
          <a:ln>
            <a:noFill/>
          </a:ln>
        </p:spPr>
        <p:txBody>
          <a:bodyPr vert="horz" wrap="square" lIns="0" tIns="0" rIns="0" bIns="0" rtlCol="0" anchor="ctr"/>
          <a:lstStyle/>
          <a:p>
            <a:pPr algn="ctr"/>
            <a:r>
              <a:rPr kumimoji="1" lang="en-US" altLang="zh-CN" sz="1800">
                <a:ln w="12700">
                  <a:noFill/>
                </a:ln>
                <a:solidFill>
                  <a:schemeClr val="bg1"/>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8" name="标题 1"/>
          <p:cNvSpPr txBox="1"/>
          <p:nvPr>
            <p:custDataLst>
              <p:tags r:id="rId7"/>
            </p:custDataLst>
          </p:nvPr>
        </p:nvSpPr>
        <p:spPr>
          <a:xfrm>
            <a:off x="660400" y="5096657"/>
            <a:ext cx="509928" cy="509928"/>
          </a:xfrm>
          <a:prstGeom prst="roundRect">
            <a:avLst>
              <a:gd name="adj" fmla="val 20618"/>
            </a:avLst>
          </a:prstGeom>
          <a:gradFill>
            <a:gsLst>
              <a:gs pos="0">
                <a:schemeClr val="accent1"/>
              </a:gs>
              <a:gs pos="100000">
                <a:schemeClr val="accent1">
                  <a:lumMod val="60000"/>
                  <a:lumOff val="40000"/>
                </a:schemeClr>
              </a:gs>
            </a:gsLst>
            <a:lin ang="2700000" scaled="0"/>
          </a:gradFill>
          <a:ln w="12700" cap="sq">
            <a:noFill/>
            <a:miter/>
          </a:ln>
        </p:spPr>
        <p:txBody>
          <a:bodyPr vert="horz" wrap="square" lIns="91440" tIns="45720" rIns="91440" bIns="45720" rtlCol="0" anchor="ctr"/>
          <a:lstStyle/>
          <a:p>
            <a:pPr algn="ctr"/>
            <a:endParaRPr kumimoji="1" lang="zh-CN" altLang="en-US"/>
          </a:p>
        </p:txBody>
      </p:sp>
      <p:sp>
        <p:nvSpPr>
          <p:cNvPr id="9" name="标题 1"/>
          <p:cNvSpPr txBox="1"/>
          <p:nvPr>
            <p:custDataLst>
              <p:tags r:id="rId8"/>
            </p:custDataLst>
          </p:nvPr>
        </p:nvSpPr>
        <p:spPr>
          <a:xfrm>
            <a:off x="674467" y="5121186"/>
            <a:ext cx="481794" cy="460870"/>
          </a:xfrm>
          <a:prstGeom prst="rect">
            <a:avLst/>
          </a:prstGeom>
          <a:noFill/>
          <a:ln>
            <a:noFill/>
          </a:ln>
        </p:spPr>
        <p:txBody>
          <a:bodyPr vert="horz" wrap="square" lIns="0" tIns="0" rIns="0" bIns="0" rtlCol="0" anchor="ctr"/>
          <a:lstStyle/>
          <a:p>
            <a:pPr algn="ctr"/>
            <a:r>
              <a:rPr kumimoji="1" lang="en-US" altLang="zh-CN" sz="1800">
                <a:ln w="12700">
                  <a:noFill/>
                </a:ln>
                <a:solidFill>
                  <a:schemeClr val="bg1"/>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10" name="标题 1"/>
          <p:cNvSpPr txBox="1"/>
          <p:nvPr/>
        </p:nvSpPr>
        <p:spPr>
          <a:xfrm>
            <a:off x="5815384" y="2717800"/>
            <a:ext cx="1828800" cy="1828800"/>
          </a:xfrm>
          <a:prstGeom prst="ellipse">
            <a:avLst/>
          </a:prstGeom>
          <a:gradFill>
            <a:gsLst>
              <a:gs pos="1000">
                <a:schemeClr val="accent1">
                  <a:lumMod val="40000"/>
                  <a:lumOff val="60000"/>
                </a:schemeClr>
              </a:gs>
              <a:gs pos="100000">
                <a:schemeClr val="accent1"/>
              </a:gs>
            </a:gsLst>
            <a:lin ang="13500000" scaled="0"/>
          </a:gradFill>
          <a:ln w="12700" cap="sq">
            <a:noFill/>
            <a:miter/>
          </a:ln>
        </p:spPr>
        <p:txBody>
          <a:bodyPr vert="horz" wrap="square" lIns="91440" tIns="45720" rIns="91440" bIns="45720" rtlCol="0" anchor="ctr"/>
          <a:lstStyle/>
          <a:p>
            <a:pPr algn="ctr"/>
            <a:endParaRPr kumimoji="1" lang="zh-CN" altLang="en-US"/>
          </a:p>
        </p:txBody>
      </p:sp>
      <p:sp>
        <p:nvSpPr>
          <p:cNvPr id="11" name="标题 1"/>
          <p:cNvSpPr txBox="1"/>
          <p:nvPr/>
        </p:nvSpPr>
        <p:spPr>
          <a:xfrm>
            <a:off x="9099185" y="2717800"/>
            <a:ext cx="1828800" cy="1828800"/>
          </a:xfrm>
          <a:prstGeom prst="ellipse">
            <a:avLst/>
          </a:prstGeom>
          <a:gradFill>
            <a:gsLst>
              <a:gs pos="1000">
                <a:schemeClr val="accent1">
                  <a:lumMod val="40000"/>
                  <a:lumOff val="60000"/>
                </a:schemeClr>
              </a:gs>
              <a:gs pos="100000">
                <a:schemeClr val="accent1"/>
              </a:gs>
            </a:gsLst>
            <a:lin ang="13500000" scaled="0"/>
          </a:gradFill>
          <a:ln w="12700" cap="sq">
            <a:noFill/>
            <a:miter/>
          </a:ln>
        </p:spPr>
        <p:txBody>
          <a:bodyPr vert="horz" wrap="square" lIns="91440" tIns="45720" rIns="91440" bIns="45720" rtlCol="0" anchor="ctr"/>
          <a:lstStyle/>
          <a:p>
            <a:pPr algn="ctr"/>
            <a:endParaRPr kumimoji="1" lang="zh-CN" altLang="en-US"/>
          </a:p>
        </p:txBody>
      </p:sp>
      <p:sp>
        <p:nvSpPr>
          <p:cNvPr id="12" name="标题 1"/>
          <p:cNvSpPr txBox="1"/>
          <p:nvPr/>
        </p:nvSpPr>
        <p:spPr>
          <a:xfrm>
            <a:off x="8676709" y="3415947"/>
            <a:ext cx="96842" cy="9684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13" name="标题 1"/>
          <p:cNvSpPr txBox="1"/>
          <p:nvPr/>
        </p:nvSpPr>
        <p:spPr>
          <a:xfrm>
            <a:off x="8299519" y="3415947"/>
            <a:ext cx="96842" cy="96842"/>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sp>
        <p:nvSpPr>
          <p:cNvPr id="14" name="标题 1"/>
          <p:cNvSpPr txBox="1"/>
          <p:nvPr/>
        </p:nvSpPr>
        <p:spPr>
          <a:xfrm>
            <a:off x="7922329" y="3415947"/>
            <a:ext cx="96842" cy="96842"/>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5" name="标题 1"/>
          <p:cNvSpPr txBox="1"/>
          <p:nvPr/>
        </p:nvSpPr>
        <p:spPr>
          <a:xfrm>
            <a:off x="8676709" y="3972207"/>
            <a:ext cx="96842" cy="96842"/>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6" name="标题 1"/>
          <p:cNvSpPr txBox="1"/>
          <p:nvPr/>
        </p:nvSpPr>
        <p:spPr>
          <a:xfrm>
            <a:off x="8299519" y="3972207"/>
            <a:ext cx="96842" cy="96842"/>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sp>
        <p:nvSpPr>
          <p:cNvPr id="17" name="标题 1"/>
          <p:cNvSpPr txBox="1"/>
          <p:nvPr/>
        </p:nvSpPr>
        <p:spPr>
          <a:xfrm>
            <a:off x="7922329" y="3972207"/>
            <a:ext cx="96842" cy="9684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18" name="标题 1"/>
          <p:cNvSpPr txBox="1"/>
          <p:nvPr/>
        </p:nvSpPr>
        <p:spPr>
          <a:xfrm flipH="1" flipV="1">
            <a:off x="9716769" y="3372341"/>
            <a:ext cx="593632" cy="519718"/>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a:p>
        </p:txBody>
      </p:sp>
      <p:sp>
        <p:nvSpPr>
          <p:cNvPr id="19" name="标题 1"/>
          <p:cNvSpPr txBox="1"/>
          <p:nvPr/>
        </p:nvSpPr>
        <p:spPr>
          <a:xfrm flipH="1" flipV="1">
            <a:off x="6432968" y="3344959"/>
            <a:ext cx="593632" cy="574482"/>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a:p>
        </p:txBody>
      </p:sp>
      <p:sp>
        <p:nvSpPr>
          <p:cNvPr id="20" name="标题 1"/>
          <p:cNvSpPr txBox="1"/>
          <p:nvPr>
            <p:custDataLst>
              <p:tags r:id="rId9"/>
            </p:custDataLst>
          </p:nvPr>
        </p:nvSpPr>
        <p:spPr>
          <a:xfrm>
            <a:off x="1427480" y="1372216"/>
            <a:ext cx="3449320" cy="317451"/>
          </a:xfrm>
          <a:prstGeom prst="rect">
            <a:avLst/>
          </a:prstGeom>
          <a:noFill/>
          <a:ln>
            <a:noFill/>
          </a:ln>
        </p:spPr>
        <p:txBody>
          <a:bodyPr vert="horz" wrap="square" lIns="0" tIns="0" rIns="0" bIns="0" rtlCol="0" anchor="ctr"/>
          <a:lstStyle/>
          <a:p>
            <a:pPr algn="l"/>
            <a:r>
              <a:rPr kumimoji="1" lang="en-US" altLang="zh-CN" sz="1600">
                <a:ln w="12700">
                  <a:noFill/>
                </a:ln>
                <a:solidFill>
                  <a:schemeClr val="accent1"/>
                </a:solidFill>
                <a:latin typeface="Source Han Sans CN Bold" panose="020B0800000000000000" charset="-122"/>
                <a:ea typeface="Source Han Sans CN Bold" panose="020B0800000000000000" charset="-122"/>
                <a:cs typeface="Source Han Sans CN Bold" panose="020B0800000000000000" charset="-122"/>
              </a:rPr>
              <a:t>工业机器人的应用</a:t>
            </a:r>
            <a:endParaRPr kumimoji="1" lang="zh-CN" altLang="en-US"/>
          </a:p>
        </p:txBody>
      </p:sp>
      <p:sp>
        <p:nvSpPr>
          <p:cNvPr id="21" name="标题 1"/>
          <p:cNvSpPr txBox="1"/>
          <p:nvPr>
            <p:custDataLst>
              <p:tags r:id="rId10"/>
            </p:custDataLst>
          </p:nvPr>
        </p:nvSpPr>
        <p:spPr>
          <a:xfrm>
            <a:off x="1427480" y="1682674"/>
            <a:ext cx="3449320" cy="801360"/>
          </a:xfrm>
          <a:prstGeom prst="rect">
            <a:avLst/>
          </a:prstGeom>
          <a:noFill/>
          <a:ln>
            <a:noFill/>
          </a:ln>
        </p:spPr>
        <p:txBody>
          <a:bodyPr vert="horz" wrap="square" lIns="0" tIns="0" rIns="0" bIns="0" rtlCol="0" anchor="t"/>
          <a:lstStyle/>
          <a:p>
            <a:pPr algn="l"/>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工业机器人在智能制造中扮演着重要角色，可以实现生产过程的自动化和柔性化。</a:t>
            </a:r>
            <a:endParaRPr kumimoji="1" lang="zh-CN" altLang="en-US"/>
          </a:p>
        </p:txBody>
      </p:sp>
      <p:sp>
        <p:nvSpPr>
          <p:cNvPr id="22" name="标题 1"/>
          <p:cNvSpPr txBox="1"/>
          <p:nvPr>
            <p:custDataLst>
              <p:tags r:id="rId11"/>
            </p:custDataLst>
          </p:nvPr>
        </p:nvSpPr>
        <p:spPr>
          <a:xfrm>
            <a:off x="1427480" y="2588904"/>
            <a:ext cx="3449320" cy="317451"/>
          </a:xfrm>
          <a:prstGeom prst="rect">
            <a:avLst/>
          </a:prstGeom>
          <a:noFill/>
          <a:ln>
            <a:noFill/>
          </a:ln>
        </p:spPr>
        <p:txBody>
          <a:bodyPr vert="horz" wrap="square" lIns="0" tIns="0" rIns="0" bIns="0" rtlCol="0" anchor="ctr"/>
          <a:lstStyle/>
          <a:p>
            <a:pPr algn="l"/>
            <a:r>
              <a:rPr kumimoji="1" lang="en-US" altLang="zh-CN" sz="1600">
                <a:ln w="12700">
                  <a:noFill/>
                </a:ln>
                <a:solidFill>
                  <a:schemeClr val="accent1"/>
                </a:solidFill>
                <a:latin typeface="Source Han Sans CN Bold" panose="020B0800000000000000" charset="-122"/>
                <a:ea typeface="Source Han Sans CN Bold" panose="020B0800000000000000" charset="-122"/>
                <a:cs typeface="Source Han Sans CN Bold" panose="020B0800000000000000" charset="-122"/>
              </a:rPr>
              <a:t>自动化装配线的设计</a:t>
            </a:r>
            <a:endParaRPr kumimoji="1" lang="zh-CN" altLang="en-US"/>
          </a:p>
        </p:txBody>
      </p:sp>
      <p:sp>
        <p:nvSpPr>
          <p:cNvPr id="23" name="标题 1"/>
          <p:cNvSpPr txBox="1"/>
          <p:nvPr>
            <p:custDataLst>
              <p:tags r:id="rId12"/>
            </p:custDataLst>
          </p:nvPr>
        </p:nvSpPr>
        <p:spPr>
          <a:xfrm>
            <a:off x="1427480" y="2899363"/>
            <a:ext cx="3449320" cy="801360"/>
          </a:xfrm>
          <a:prstGeom prst="rect">
            <a:avLst/>
          </a:prstGeom>
          <a:noFill/>
          <a:ln>
            <a:noFill/>
          </a:ln>
        </p:spPr>
        <p:txBody>
          <a:bodyPr vert="horz" wrap="square" lIns="0" tIns="0" rIns="0" bIns="0" rtlCol="0" anchor="t"/>
          <a:lstStyle/>
          <a:p>
            <a:pPr algn="l"/>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自动化装配线的设计可以提高装配效率和质量，减少人力投入和生产成本。</a:t>
            </a:r>
            <a:endParaRPr kumimoji="1" lang="zh-CN" altLang="en-US"/>
          </a:p>
        </p:txBody>
      </p:sp>
      <p:sp>
        <p:nvSpPr>
          <p:cNvPr id="24" name="标题 1"/>
          <p:cNvSpPr txBox="1"/>
          <p:nvPr>
            <p:custDataLst>
              <p:tags r:id="rId13"/>
            </p:custDataLst>
          </p:nvPr>
        </p:nvSpPr>
        <p:spPr>
          <a:xfrm>
            <a:off x="1427480" y="3805593"/>
            <a:ext cx="3449320" cy="317451"/>
          </a:xfrm>
          <a:prstGeom prst="rect">
            <a:avLst/>
          </a:prstGeom>
          <a:noFill/>
          <a:ln>
            <a:noFill/>
          </a:ln>
        </p:spPr>
        <p:txBody>
          <a:bodyPr vert="horz" wrap="square" lIns="0" tIns="0" rIns="0" bIns="0" rtlCol="0" anchor="ctr"/>
          <a:lstStyle/>
          <a:p>
            <a:pPr algn="l"/>
            <a:r>
              <a:rPr kumimoji="1" lang="en-US" altLang="zh-CN" sz="1600">
                <a:ln w="12700">
                  <a:noFill/>
                </a:ln>
                <a:solidFill>
                  <a:schemeClr val="accent1"/>
                </a:solidFill>
                <a:latin typeface="Source Han Sans CN Bold" panose="020B0800000000000000" charset="-122"/>
                <a:ea typeface="Source Han Sans CN Bold" panose="020B0800000000000000" charset="-122"/>
                <a:cs typeface="Source Han Sans CN Bold" panose="020B0800000000000000" charset="-122"/>
              </a:rPr>
              <a:t>传感器与执行器技术</a:t>
            </a:r>
            <a:endParaRPr kumimoji="1" lang="zh-CN" altLang="en-US"/>
          </a:p>
        </p:txBody>
      </p:sp>
      <p:sp>
        <p:nvSpPr>
          <p:cNvPr id="25" name="标题 1"/>
          <p:cNvSpPr txBox="1"/>
          <p:nvPr>
            <p:custDataLst>
              <p:tags r:id="rId14"/>
            </p:custDataLst>
          </p:nvPr>
        </p:nvSpPr>
        <p:spPr>
          <a:xfrm>
            <a:off x="1427480" y="4116052"/>
            <a:ext cx="3449320" cy="801360"/>
          </a:xfrm>
          <a:prstGeom prst="rect">
            <a:avLst/>
          </a:prstGeom>
          <a:noFill/>
          <a:ln>
            <a:noFill/>
          </a:ln>
        </p:spPr>
        <p:txBody>
          <a:bodyPr vert="horz" wrap="square" lIns="0" tIns="0" rIns="0" bIns="0" rtlCol="0" anchor="t"/>
          <a:lstStyle/>
          <a:p>
            <a:pPr algn="l"/>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传感器和执行器技术可以实现对生产过程的实时监测和控制，提高生产效率和产品质量。</a:t>
            </a:r>
            <a:endParaRPr kumimoji="1" lang="zh-CN" altLang="en-US"/>
          </a:p>
        </p:txBody>
      </p:sp>
      <p:sp>
        <p:nvSpPr>
          <p:cNvPr id="26" name="标题 1"/>
          <p:cNvSpPr txBox="1"/>
          <p:nvPr>
            <p:custDataLst>
              <p:tags r:id="rId15"/>
            </p:custDataLst>
          </p:nvPr>
        </p:nvSpPr>
        <p:spPr>
          <a:xfrm>
            <a:off x="1427480" y="5022281"/>
            <a:ext cx="3449320" cy="317451"/>
          </a:xfrm>
          <a:prstGeom prst="rect">
            <a:avLst/>
          </a:prstGeom>
          <a:noFill/>
          <a:ln>
            <a:noFill/>
          </a:ln>
        </p:spPr>
        <p:txBody>
          <a:bodyPr vert="horz" wrap="square" lIns="0" tIns="0" rIns="0" bIns="0" rtlCol="0" anchor="ctr"/>
          <a:lstStyle/>
          <a:p>
            <a:pPr algn="l"/>
            <a:r>
              <a:rPr kumimoji="1" lang="en-US" altLang="zh-CN" sz="1600">
                <a:ln w="12700">
                  <a:noFill/>
                </a:ln>
                <a:solidFill>
                  <a:schemeClr val="accent1"/>
                </a:solidFill>
                <a:latin typeface="Source Han Sans CN Bold" panose="020B0800000000000000" charset="-122"/>
                <a:ea typeface="Source Han Sans CN Bold" panose="020B0800000000000000" charset="-122"/>
                <a:cs typeface="Source Han Sans CN Bold" panose="020B0800000000000000" charset="-122"/>
              </a:rPr>
              <a:t>控制系统与集成技术</a:t>
            </a:r>
            <a:endParaRPr kumimoji="1" lang="zh-CN" altLang="en-US"/>
          </a:p>
        </p:txBody>
      </p:sp>
      <p:sp>
        <p:nvSpPr>
          <p:cNvPr id="27" name="标题 1"/>
          <p:cNvSpPr txBox="1"/>
          <p:nvPr>
            <p:custDataLst>
              <p:tags r:id="rId16"/>
            </p:custDataLst>
          </p:nvPr>
        </p:nvSpPr>
        <p:spPr>
          <a:xfrm>
            <a:off x="1427480" y="5332740"/>
            <a:ext cx="3449320" cy="801360"/>
          </a:xfrm>
          <a:prstGeom prst="rect">
            <a:avLst/>
          </a:prstGeom>
          <a:noFill/>
          <a:ln>
            <a:noFill/>
          </a:ln>
        </p:spPr>
        <p:txBody>
          <a:bodyPr vert="horz" wrap="square" lIns="0" tIns="0" rIns="0" bIns="0" rtlCol="0" anchor="t"/>
          <a:lstStyle/>
          <a:p>
            <a:pPr algn="l"/>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控制系统和集成技术可以实现各个设备和系统之间的协同工作，提高生产线的灵活性和可控性。</a:t>
            </a:r>
            <a:endParaRPr kumimoji="1" lang="zh-CN" altLang="en-US"/>
          </a:p>
        </p:txBody>
      </p:sp>
      <p:sp>
        <p:nvSpPr>
          <p:cNvPr id="28"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29"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0"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关键技术</a:t>
            </a:r>
            <a:r>
              <a:rPr kumimoji="1" lang="en-US" altLang="zh-CN"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—自动化与机器人技术</a:t>
            </a:r>
            <a:endParaRPr kumimoji="1" lang="zh-CN" altLang="en-US"/>
          </a:p>
        </p:txBody>
      </p:sp>
      <p:pic>
        <p:nvPicPr>
          <p:cNvPr id="31" name="图片 30"/>
          <p:cNvPicPr>
            <a:picLocks noChangeAspect="1"/>
          </p:cNvPicPr>
          <p:nvPr/>
        </p:nvPicPr>
        <p:blipFill>
          <a:blip r:embed="rId17"/>
          <a:stretch>
            <a:fillRect/>
          </a:stretch>
        </p:blipFill>
        <p:spPr>
          <a:xfrm>
            <a:off x="9840595" y="44450"/>
            <a:ext cx="2351405" cy="8045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custDataLst>
              <p:tags r:id="rId1"/>
            </p:custDataLst>
          </p:nvPr>
        </p:nvSpPr>
        <p:spPr>
          <a:xfrm rot="579296">
            <a:off x="2083200" y="2317867"/>
            <a:ext cx="2181470" cy="626405"/>
          </a:xfrm>
          <a:custGeom>
            <a:avLst/>
            <a:gdLst>
              <a:gd name="connsiteX0" fmla="*/ 28303 w 2334560"/>
              <a:gd name="connsiteY0" fmla="*/ 550586 h 624967"/>
              <a:gd name="connsiteX1" fmla="*/ 287662 w 2334560"/>
              <a:gd name="connsiteY1" fmla="*/ 186666 h 624967"/>
              <a:gd name="connsiteX2" fmla="*/ 1908118 w 2334560"/>
              <a:gd name="connsiteY2" fmla="*/ 1471 h 624967"/>
              <a:gd name="connsiteX3" fmla="*/ 2255358 w 2334560"/>
              <a:gd name="connsiteY3" fmla="*/ 279264 h 624967"/>
              <a:gd name="connsiteX4" fmla="*/ 629115 w 2334560"/>
              <a:gd name="connsiteY4" fmla="*/ 603049 h 624967"/>
              <a:gd name="connsiteX5" fmla="*/ 28303 w 2334560"/>
              <a:gd name="connsiteY5" fmla="*/ 550586 h 624967"/>
            </a:gdLst>
            <a:ahLst/>
            <a:cxnLst/>
            <a:rect l="l" t="t" r="r" b="b"/>
            <a:pathLst>
              <a:path w="2334560" h="624967">
                <a:moveTo>
                  <a:pt x="28303" y="550586"/>
                </a:moveTo>
                <a:cubicBezTo>
                  <a:pt x="-28606" y="481189"/>
                  <a:pt x="-25640" y="278185"/>
                  <a:pt x="287662" y="186666"/>
                </a:cubicBezTo>
                <a:cubicBezTo>
                  <a:pt x="600964" y="95147"/>
                  <a:pt x="1580169" y="-13962"/>
                  <a:pt x="1908118" y="1471"/>
                </a:cubicBezTo>
                <a:cubicBezTo>
                  <a:pt x="2236067" y="16904"/>
                  <a:pt x="2461773" y="165446"/>
                  <a:pt x="2255358" y="279264"/>
                </a:cubicBezTo>
                <a:cubicBezTo>
                  <a:pt x="2048943" y="393082"/>
                  <a:pt x="1000291" y="557829"/>
                  <a:pt x="629115" y="603049"/>
                </a:cubicBezTo>
                <a:cubicBezTo>
                  <a:pt x="257939" y="648269"/>
                  <a:pt x="85212" y="619983"/>
                  <a:pt x="28303" y="550586"/>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custDataLst>
              <p:tags r:id="rId2"/>
            </p:custDataLst>
          </p:nvPr>
        </p:nvSpPr>
        <p:spPr>
          <a:xfrm>
            <a:off x="4891670" y="2235863"/>
            <a:ext cx="2395960" cy="2395960"/>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rot="2331134">
            <a:off x="-669422" y="-5481083"/>
            <a:ext cx="46506" cy="16528"/>
          </a:xfrm>
          <a:custGeom>
            <a:avLst/>
            <a:gdLst>
              <a:gd name="connsiteX0" fmla="*/ 0 w 46506"/>
              <a:gd name="connsiteY0" fmla="*/ 0 h 16528"/>
              <a:gd name="connsiteX1" fmla="*/ 25748 w 46506"/>
              <a:gd name="connsiteY1" fmla="*/ 5736 h 16528"/>
              <a:gd name="connsiteX2" fmla="*/ 26310 w 46506"/>
              <a:gd name="connsiteY2" fmla="*/ 12193 h 16528"/>
              <a:gd name="connsiteX3" fmla="*/ 0 w 46506"/>
              <a:gd name="connsiteY3" fmla="*/ 0 h 16528"/>
            </a:gdLst>
            <a:ahLst/>
            <a:cxnLst/>
            <a:rect l="l" t="t" r="r" b="b"/>
            <a:pathLst>
              <a:path w="46506" h="16528">
                <a:moveTo>
                  <a:pt x="0" y="0"/>
                </a:moveTo>
                <a:lnTo>
                  <a:pt x="25748" y="5736"/>
                </a:lnTo>
                <a:cubicBezTo>
                  <a:pt x="60189" y="19213"/>
                  <a:pt x="45589" y="18464"/>
                  <a:pt x="26310" y="12193"/>
                </a:cubicBezTo>
                <a:lnTo>
                  <a:pt x="0"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a:off x="-2881641" y="1127035"/>
            <a:ext cx="16036" cy="5301"/>
          </a:xfrm>
          <a:custGeom>
            <a:avLst/>
            <a:gdLst>
              <a:gd name="connsiteX0" fmla="*/ 0 w 16036"/>
              <a:gd name="connsiteY0" fmla="*/ 0 h 5301"/>
              <a:gd name="connsiteX1" fmla="*/ 7234 w 16036"/>
              <a:gd name="connsiteY1" fmla="*/ 725 h 5301"/>
              <a:gd name="connsiteX2" fmla="*/ 7472 w 16036"/>
              <a:gd name="connsiteY2" fmla="*/ 3463 h 5301"/>
              <a:gd name="connsiteX3" fmla="*/ 0 w 16036"/>
              <a:gd name="connsiteY3" fmla="*/ 0 h 5301"/>
            </a:gdLst>
            <a:ahLst/>
            <a:cxnLst/>
            <a:rect l="l" t="t" r="r" b="b"/>
            <a:pathLst>
              <a:path w="16036" h="5301">
                <a:moveTo>
                  <a:pt x="0" y="0"/>
                </a:moveTo>
                <a:lnTo>
                  <a:pt x="7234" y="725"/>
                </a:lnTo>
                <a:cubicBezTo>
                  <a:pt x="21839" y="6440"/>
                  <a:pt x="15648" y="6123"/>
                  <a:pt x="7472" y="3463"/>
                </a:cubicBezTo>
                <a:lnTo>
                  <a:pt x="0"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a:p>
        </p:txBody>
      </p:sp>
      <p:sp>
        <p:nvSpPr>
          <p:cNvPr id="6" name="标题 1"/>
          <p:cNvSpPr txBox="1"/>
          <p:nvPr>
            <p:custDataLst>
              <p:tags r:id="rId3"/>
            </p:custDataLst>
          </p:nvPr>
        </p:nvSpPr>
        <p:spPr>
          <a:xfrm>
            <a:off x="4901140" y="3560783"/>
            <a:ext cx="2313404" cy="886797"/>
          </a:xfrm>
          <a:custGeom>
            <a:avLst/>
            <a:gdLst>
              <a:gd name="connsiteX0" fmla="*/ 1801909 w 2313404"/>
              <a:gd name="connsiteY0" fmla="*/ 676 h 886797"/>
              <a:gd name="connsiteX1" fmla="*/ 1880388 w 2313404"/>
              <a:gd name="connsiteY1" fmla="*/ 2325 h 886797"/>
              <a:gd name="connsiteX2" fmla="*/ 2287986 w 2313404"/>
              <a:gd name="connsiteY2" fmla="*/ 200694 h 886797"/>
              <a:gd name="connsiteX3" fmla="*/ 2313404 w 2313404"/>
              <a:gd name="connsiteY3" fmla="*/ 246141 h 886797"/>
              <a:gd name="connsiteX4" fmla="*/ 2284464 w 2313404"/>
              <a:gd name="connsiteY4" fmla="*/ 339369 h 886797"/>
              <a:gd name="connsiteX5" fmla="*/ 2105047 w 2313404"/>
              <a:gd name="connsiteY5" fmla="*/ 635088 h 886797"/>
              <a:gd name="connsiteX6" fmla="*/ 2091109 w 2313404"/>
              <a:gd name="connsiteY6" fmla="*/ 650423 h 886797"/>
              <a:gd name="connsiteX7" fmla="*/ 1980012 w 2313404"/>
              <a:gd name="connsiteY7" fmla="*/ 690334 h 886797"/>
              <a:gd name="connsiteX8" fmla="*/ 1827988 w 2313404"/>
              <a:gd name="connsiteY8" fmla="*/ 728362 h 886797"/>
              <a:gd name="connsiteX9" fmla="*/ 774141 w 2313404"/>
              <a:gd name="connsiteY9" fmla="*/ 865596 h 886797"/>
              <a:gd name="connsiteX10" fmla="*/ 544326 w 2313404"/>
              <a:gd name="connsiteY10" fmla="*/ 886797 h 886797"/>
              <a:gd name="connsiteX11" fmla="*/ 510825 w 2313404"/>
              <a:gd name="connsiteY11" fmla="*/ 866445 h 886797"/>
              <a:gd name="connsiteX12" fmla="*/ 6986 w 2313404"/>
              <a:gd name="connsiteY12" fmla="*/ 114496 h 886797"/>
              <a:gd name="connsiteX13" fmla="*/ 0 w 2313404"/>
              <a:gd name="connsiteY13" fmla="*/ 45196 h 886797"/>
              <a:gd name="connsiteX14" fmla="*/ 2961 w 2313404"/>
              <a:gd name="connsiteY14" fmla="*/ 43551 h 886797"/>
              <a:gd name="connsiteX15" fmla="*/ 156085 w 2313404"/>
              <a:gd name="connsiteY15" fmla="*/ 1361 h 886797"/>
              <a:gd name="connsiteX16" fmla="*/ 937505 w 2313404"/>
              <a:gd name="connsiteY16" fmla="*/ 427326 h 886797"/>
              <a:gd name="connsiteX17" fmla="*/ 1801909 w 2313404"/>
              <a:gd name="connsiteY17" fmla="*/ 676 h 886797"/>
            </a:gdLst>
            <a:ahLst/>
            <a:cxnLst/>
            <a:rect l="l" t="t" r="r" b="b"/>
            <a:pathLst>
              <a:path w="2313404" h="886797">
                <a:moveTo>
                  <a:pt x="1801909" y="676"/>
                </a:moveTo>
                <a:cubicBezTo>
                  <a:pt x="1827305" y="-582"/>
                  <a:pt x="1853442" y="-111"/>
                  <a:pt x="1880388" y="2325"/>
                </a:cubicBezTo>
                <a:cubicBezTo>
                  <a:pt x="2042060" y="16944"/>
                  <a:pt x="2200292" y="96839"/>
                  <a:pt x="2287986" y="200694"/>
                </a:cubicBezTo>
                <a:lnTo>
                  <a:pt x="2313404" y="246141"/>
                </a:lnTo>
                <a:lnTo>
                  <a:pt x="2284464" y="339369"/>
                </a:lnTo>
                <a:cubicBezTo>
                  <a:pt x="2238998" y="446862"/>
                  <a:pt x="2178289" y="546339"/>
                  <a:pt x="2105047" y="635088"/>
                </a:cubicBezTo>
                <a:lnTo>
                  <a:pt x="2091109" y="650423"/>
                </a:lnTo>
                <a:lnTo>
                  <a:pt x="1980012" y="690334"/>
                </a:lnTo>
                <a:cubicBezTo>
                  <a:pt x="1934196" y="704129"/>
                  <a:pt x="1883625" y="716869"/>
                  <a:pt x="1827988" y="728362"/>
                </a:cubicBezTo>
                <a:cubicBezTo>
                  <a:pt x="1605440" y="774332"/>
                  <a:pt x="1229428" y="821212"/>
                  <a:pt x="774141" y="865596"/>
                </a:cubicBezTo>
                <a:lnTo>
                  <a:pt x="544326" y="886797"/>
                </a:lnTo>
                <a:lnTo>
                  <a:pt x="510825" y="866445"/>
                </a:lnTo>
                <a:cubicBezTo>
                  <a:pt x="255893" y="694217"/>
                  <a:pt x="70819" y="426438"/>
                  <a:pt x="6986" y="114496"/>
                </a:cubicBezTo>
                <a:lnTo>
                  <a:pt x="0" y="45196"/>
                </a:lnTo>
                <a:lnTo>
                  <a:pt x="2961" y="43551"/>
                </a:lnTo>
                <a:cubicBezTo>
                  <a:pt x="54297" y="17950"/>
                  <a:pt x="105318" y="1956"/>
                  <a:pt x="156085" y="1361"/>
                </a:cubicBezTo>
                <a:cubicBezTo>
                  <a:pt x="426840" y="-1815"/>
                  <a:pt x="650121" y="427165"/>
                  <a:pt x="937505" y="427326"/>
                </a:cubicBezTo>
                <a:cubicBezTo>
                  <a:pt x="1206927" y="427476"/>
                  <a:pt x="1420969" y="19547"/>
                  <a:pt x="1801909" y="676"/>
                </a:cubicBez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custDataLst>
              <p:tags r:id="rId4"/>
            </p:custDataLst>
          </p:nvPr>
        </p:nvSpPr>
        <p:spPr>
          <a:xfrm>
            <a:off x="5031120" y="3489961"/>
            <a:ext cx="2090020" cy="1141864"/>
          </a:xfrm>
          <a:custGeom>
            <a:avLst/>
            <a:gdLst>
              <a:gd name="connsiteX0" fmla="*/ 857932 w 2090020"/>
              <a:gd name="connsiteY0" fmla="*/ 10 h 980509"/>
              <a:gd name="connsiteX1" fmla="*/ 1882461 w 2090020"/>
              <a:gd name="connsiteY1" fmla="*/ 406922 h 980509"/>
              <a:gd name="connsiteX2" fmla="*/ 2002285 w 2090020"/>
              <a:gd name="connsiteY2" fmla="*/ 388905 h 980509"/>
              <a:gd name="connsiteX3" fmla="*/ 2090020 w 2090020"/>
              <a:gd name="connsiteY3" fmla="*/ 353619 h 980509"/>
              <a:gd name="connsiteX4" fmla="*/ 2036441 w 2090020"/>
              <a:gd name="connsiteY4" fmla="*/ 452331 h 980509"/>
              <a:gd name="connsiteX5" fmla="*/ 1043057 w 2090020"/>
              <a:gd name="connsiteY5" fmla="*/ 980509 h 980509"/>
              <a:gd name="connsiteX6" fmla="*/ 49674 w 2090020"/>
              <a:gd name="connsiteY6" fmla="*/ 452331 h 980509"/>
              <a:gd name="connsiteX7" fmla="*/ 0 w 2090020"/>
              <a:gd name="connsiteY7" fmla="*/ 360814 h 980509"/>
              <a:gd name="connsiteX8" fmla="*/ 21672 w 2090020"/>
              <a:gd name="connsiteY8" fmla="*/ 345454 h 980509"/>
              <a:gd name="connsiteX9" fmla="*/ 857932 w 2090020"/>
              <a:gd name="connsiteY9" fmla="*/ 10 h 980509"/>
            </a:gdLst>
            <a:ahLst/>
            <a:cxnLst/>
            <a:rect l="l" t="t" r="r" b="b"/>
            <a:pathLst>
              <a:path w="2090020" h="980509">
                <a:moveTo>
                  <a:pt x="857932" y="10"/>
                </a:moveTo>
                <a:cubicBezTo>
                  <a:pt x="1179830" y="1915"/>
                  <a:pt x="1558684" y="407517"/>
                  <a:pt x="1882461" y="406922"/>
                </a:cubicBezTo>
                <a:cubicBezTo>
                  <a:pt x="1922933" y="406848"/>
                  <a:pt x="1962839" y="400299"/>
                  <a:pt x="2002285" y="388905"/>
                </a:cubicBezTo>
                <a:lnTo>
                  <a:pt x="2090020" y="353619"/>
                </a:lnTo>
                <a:lnTo>
                  <a:pt x="2036441" y="452331"/>
                </a:lnTo>
                <a:cubicBezTo>
                  <a:pt x="1821155" y="770996"/>
                  <a:pt x="1456574" y="980509"/>
                  <a:pt x="1043057" y="980509"/>
                </a:cubicBezTo>
                <a:cubicBezTo>
                  <a:pt x="629541" y="980509"/>
                  <a:pt x="264959" y="770996"/>
                  <a:pt x="49674" y="452331"/>
                </a:cubicBezTo>
                <a:lnTo>
                  <a:pt x="0" y="360814"/>
                </a:lnTo>
                <a:lnTo>
                  <a:pt x="21672" y="345454"/>
                </a:lnTo>
                <a:cubicBezTo>
                  <a:pt x="212761" y="214477"/>
                  <a:pt x="576271" y="-1657"/>
                  <a:pt x="857932" y="1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custDataLst>
              <p:tags r:id="rId5"/>
            </p:custDataLst>
          </p:nvPr>
        </p:nvSpPr>
        <p:spPr>
          <a:xfrm>
            <a:off x="5077047" y="3813047"/>
            <a:ext cx="1961591" cy="745623"/>
          </a:xfrm>
          <a:custGeom>
            <a:avLst/>
            <a:gdLst>
              <a:gd name="connsiteX0" fmla="*/ 1222910 w 1961591"/>
              <a:gd name="connsiteY0" fmla="*/ 47 h 870324"/>
              <a:gd name="connsiteX1" fmla="*/ 1920667 w 1961591"/>
              <a:gd name="connsiteY1" fmla="*/ 373112 h 870324"/>
              <a:gd name="connsiteX2" fmla="*/ 1961591 w 1961591"/>
              <a:gd name="connsiteY2" fmla="*/ 393118 h 870324"/>
              <a:gd name="connsiteX3" fmla="*/ 1930743 w 1961591"/>
              <a:gd name="connsiteY3" fmla="*/ 434370 h 870324"/>
              <a:gd name="connsiteX4" fmla="*/ 1006323 w 1961591"/>
              <a:gd name="connsiteY4" fmla="*/ 870324 h 870324"/>
              <a:gd name="connsiteX5" fmla="*/ 12939 w 1961591"/>
              <a:gd name="connsiteY5" fmla="*/ 342146 h 870324"/>
              <a:gd name="connsiteX6" fmla="*/ 0 w 1961591"/>
              <a:gd name="connsiteY6" fmla="*/ 320848 h 870324"/>
              <a:gd name="connsiteX7" fmla="*/ 53371 w 1961591"/>
              <a:gd name="connsiteY7" fmla="*/ 347468 h 870324"/>
              <a:gd name="connsiteX8" fmla="*/ 304780 w 1961591"/>
              <a:gd name="connsiteY8" fmla="*/ 410529 h 870324"/>
              <a:gd name="connsiteX9" fmla="*/ 1222910 w 1961591"/>
              <a:gd name="connsiteY9" fmla="*/ 47 h 870324"/>
            </a:gdLst>
            <a:ahLst/>
            <a:cxnLst/>
            <a:rect l="l" t="t" r="r" b="b"/>
            <a:pathLst>
              <a:path w="1961591" h="870324">
                <a:moveTo>
                  <a:pt x="1222910" y="47"/>
                </a:moveTo>
                <a:cubicBezTo>
                  <a:pt x="1453052" y="3858"/>
                  <a:pt x="1691598" y="250376"/>
                  <a:pt x="1920667" y="373112"/>
                </a:cubicBezTo>
                <a:lnTo>
                  <a:pt x="1961591" y="393118"/>
                </a:lnTo>
                <a:lnTo>
                  <a:pt x="1930743" y="434370"/>
                </a:lnTo>
                <a:cubicBezTo>
                  <a:pt x="1711016" y="700618"/>
                  <a:pt x="1378488" y="870324"/>
                  <a:pt x="1006323" y="870324"/>
                </a:cubicBezTo>
                <a:cubicBezTo>
                  <a:pt x="592807" y="870324"/>
                  <a:pt x="228225" y="660811"/>
                  <a:pt x="12939" y="342146"/>
                </a:cubicBezTo>
                <a:lnTo>
                  <a:pt x="0" y="320848"/>
                </a:lnTo>
                <a:lnTo>
                  <a:pt x="53371" y="347468"/>
                </a:lnTo>
                <a:cubicBezTo>
                  <a:pt x="139449" y="385439"/>
                  <a:pt x="223836" y="410678"/>
                  <a:pt x="304780" y="410529"/>
                </a:cubicBezTo>
                <a:cubicBezTo>
                  <a:pt x="628556" y="409934"/>
                  <a:pt x="916054" y="-5033"/>
                  <a:pt x="1222910" y="47"/>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9" name="标题 1"/>
          <p:cNvSpPr txBox="1"/>
          <p:nvPr>
            <p:custDataLst>
              <p:tags r:id="rId6"/>
            </p:custDataLst>
          </p:nvPr>
        </p:nvSpPr>
        <p:spPr>
          <a:xfrm>
            <a:off x="4982513" y="3853997"/>
            <a:ext cx="2199427" cy="793066"/>
          </a:xfrm>
          <a:custGeom>
            <a:avLst/>
            <a:gdLst>
              <a:gd name="connsiteX0" fmla="*/ 1996631 w 2199427"/>
              <a:gd name="connsiteY0" fmla="*/ 18 h 793066"/>
              <a:gd name="connsiteX1" fmla="*/ 2192539 w 2199427"/>
              <a:gd name="connsiteY1" fmla="*/ 65213 h 793066"/>
              <a:gd name="connsiteX2" fmla="*/ 2199427 w 2199427"/>
              <a:gd name="connsiteY2" fmla="*/ 70177 h 793066"/>
              <a:gd name="connsiteX3" fmla="*/ 2093741 w 2199427"/>
              <a:gd name="connsiteY3" fmla="*/ 264888 h 793066"/>
              <a:gd name="connsiteX4" fmla="*/ 1100357 w 2199427"/>
              <a:gd name="connsiteY4" fmla="*/ 793066 h 793066"/>
              <a:gd name="connsiteX5" fmla="*/ 106974 w 2199427"/>
              <a:gd name="connsiteY5" fmla="*/ 264888 h 793066"/>
              <a:gd name="connsiteX6" fmla="*/ 0 w 2199427"/>
              <a:gd name="connsiteY6" fmla="*/ 67805 h 793066"/>
              <a:gd name="connsiteX7" fmla="*/ 58379 w 2199427"/>
              <a:gd name="connsiteY7" fmla="*/ 35500 h 793066"/>
              <a:gd name="connsiteX8" fmla="*/ 230515 w 2199427"/>
              <a:gd name="connsiteY8" fmla="*/ 4069 h 793066"/>
              <a:gd name="connsiteX9" fmla="*/ 1153520 w 2199427"/>
              <a:gd name="connsiteY9" fmla="*/ 445036 h 793066"/>
              <a:gd name="connsiteX10" fmla="*/ 1996631 w 2199427"/>
              <a:gd name="connsiteY10" fmla="*/ 18 h 793066"/>
            </a:gdLst>
            <a:ahLst/>
            <a:cxnLst/>
            <a:rect l="l" t="t" r="r" b="b"/>
            <a:pathLst>
              <a:path w="2199427" h="793066">
                <a:moveTo>
                  <a:pt x="1996631" y="18"/>
                </a:moveTo>
                <a:cubicBezTo>
                  <a:pt x="2064319" y="-776"/>
                  <a:pt x="2129041" y="25440"/>
                  <a:pt x="2192539" y="65213"/>
                </a:cubicBezTo>
                <a:lnTo>
                  <a:pt x="2199427" y="70177"/>
                </a:lnTo>
                <a:lnTo>
                  <a:pt x="2093741" y="264888"/>
                </a:lnTo>
                <a:cubicBezTo>
                  <a:pt x="1878455" y="583553"/>
                  <a:pt x="1513873" y="793066"/>
                  <a:pt x="1100357" y="793066"/>
                </a:cubicBezTo>
                <a:cubicBezTo>
                  <a:pt x="686841" y="793066"/>
                  <a:pt x="322259" y="583553"/>
                  <a:pt x="106974" y="264888"/>
                </a:cubicBezTo>
                <a:lnTo>
                  <a:pt x="0" y="67805"/>
                </a:lnTo>
                <a:cubicBezTo>
                  <a:pt x="1045" y="67197"/>
                  <a:pt x="57334" y="36108"/>
                  <a:pt x="58379" y="35500"/>
                </a:cubicBezTo>
                <a:cubicBezTo>
                  <a:pt x="133542" y="-2698"/>
                  <a:pt x="153801" y="2799"/>
                  <a:pt x="230515" y="4069"/>
                </a:cubicBezTo>
                <a:cubicBezTo>
                  <a:pt x="537371" y="9150"/>
                  <a:pt x="859167" y="445711"/>
                  <a:pt x="1153520" y="445036"/>
                </a:cubicBezTo>
                <a:cubicBezTo>
                  <a:pt x="1447873" y="444360"/>
                  <a:pt x="1725876" y="3193"/>
                  <a:pt x="1996631" y="18"/>
                </a:cubicBezTo>
                <a:close/>
              </a:path>
            </a:pathLst>
          </a:custGeom>
          <a:solidFill>
            <a:schemeClr val="accent1">
              <a:lumMod val="75000"/>
            </a:schemeClr>
          </a:solidFill>
          <a:ln w="12700" cap="sq">
            <a:noFill/>
            <a:miter/>
          </a:ln>
        </p:spPr>
        <p:txBody>
          <a:bodyPr vert="horz" wrap="square" lIns="91440" tIns="45720" rIns="91440" bIns="45720" rtlCol="0" anchor="ctr"/>
          <a:lstStyle/>
          <a:p>
            <a:pPr algn="ctr"/>
            <a:endParaRPr kumimoji="1" lang="zh-CN" altLang="en-US"/>
          </a:p>
        </p:txBody>
      </p:sp>
      <p:sp>
        <p:nvSpPr>
          <p:cNvPr id="10" name="标题 1"/>
          <p:cNvSpPr txBox="1"/>
          <p:nvPr>
            <p:custDataLst>
              <p:tags r:id="rId7"/>
            </p:custDataLst>
          </p:nvPr>
        </p:nvSpPr>
        <p:spPr>
          <a:xfrm>
            <a:off x="5031283" y="2375476"/>
            <a:ext cx="2116734" cy="2116734"/>
          </a:xfrm>
          <a:prstGeom prst="ellipse">
            <a:avLst/>
          </a:prstGeom>
          <a:noFill/>
          <a:ln w="25400" cap="sq">
            <a:solidFill>
              <a:schemeClr val="bg1"/>
            </a:solidFill>
            <a:miter/>
          </a:ln>
        </p:spPr>
        <p:txBody>
          <a:bodyPr vert="horz" wrap="square" lIns="91440" tIns="45720" rIns="91440" bIns="45720" rtlCol="0" anchor="ctr"/>
          <a:lstStyle/>
          <a:p>
            <a:pPr algn="ctr"/>
            <a:endParaRPr kumimoji="1" lang="zh-CN" altLang="en-US"/>
          </a:p>
        </p:txBody>
      </p:sp>
      <p:sp>
        <p:nvSpPr>
          <p:cNvPr id="11" name="标题 1"/>
          <p:cNvSpPr txBox="1"/>
          <p:nvPr>
            <p:custDataLst>
              <p:tags r:id="rId8"/>
            </p:custDataLst>
          </p:nvPr>
        </p:nvSpPr>
        <p:spPr>
          <a:xfrm>
            <a:off x="4455160" y="2588799"/>
            <a:ext cx="152400" cy="15240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2" name="标题 1"/>
          <p:cNvSpPr txBox="1"/>
          <p:nvPr>
            <p:custDataLst>
              <p:tags r:id="rId9"/>
            </p:custDataLst>
          </p:nvPr>
        </p:nvSpPr>
        <p:spPr>
          <a:xfrm>
            <a:off x="660400" y="2397760"/>
            <a:ext cx="3251120" cy="375920"/>
          </a:xfrm>
          <a:prstGeom prst="rect">
            <a:avLst/>
          </a:prstGeom>
          <a:noFill/>
          <a:ln cap="sq">
            <a:noFill/>
          </a:ln>
          <a:effectLst/>
        </p:spPr>
        <p:txBody>
          <a:bodyPr vert="horz" wrap="square" lIns="0" tIns="0" rIns="0" bIns="0" rtlCol="0" anchor="ctr"/>
          <a:lstStyle/>
          <a:p>
            <a:pPr algn="r"/>
            <a:r>
              <a:rPr kumimoji="1" lang="en-US" altLang="zh-CN" sz="16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工业互联网平台</a:t>
            </a:r>
            <a:endParaRPr kumimoji="1" lang="zh-CN" altLang="en-US"/>
          </a:p>
        </p:txBody>
      </p:sp>
      <p:sp>
        <p:nvSpPr>
          <p:cNvPr id="13" name="标题 1"/>
          <p:cNvSpPr txBox="1"/>
          <p:nvPr>
            <p:custDataLst>
              <p:tags r:id="rId10"/>
            </p:custDataLst>
          </p:nvPr>
        </p:nvSpPr>
        <p:spPr>
          <a:xfrm>
            <a:off x="660400" y="2905760"/>
            <a:ext cx="3251120" cy="914400"/>
          </a:xfrm>
          <a:prstGeom prst="rect">
            <a:avLst/>
          </a:prstGeom>
          <a:noFill/>
          <a:ln cap="sq">
            <a:noFill/>
          </a:ln>
        </p:spPr>
        <p:txBody>
          <a:bodyPr vert="horz" wrap="square" lIns="0" tIns="0" rIns="0" bIns="0" rtlCol="0" anchor="t"/>
          <a:lstStyle/>
          <a:p>
            <a:pPr algn="l"/>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工业互联网平台可以实现生产数据的收集、分析和共享，实现生产过程的数字化和网络化。</a:t>
            </a:r>
            <a:endParaRPr kumimoji="1" lang="zh-CN" altLang="en-US"/>
          </a:p>
        </p:txBody>
      </p:sp>
      <p:sp>
        <p:nvSpPr>
          <p:cNvPr id="14" name="标题 1"/>
          <p:cNvSpPr txBox="1"/>
          <p:nvPr>
            <p:custDataLst>
              <p:tags r:id="rId11"/>
            </p:custDataLst>
          </p:nvPr>
        </p:nvSpPr>
        <p:spPr>
          <a:xfrm rot="21020704" flipH="1">
            <a:off x="7890855" y="2302308"/>
            <a:ext cx="2367008" cy="626405"/>
          </a:xfrm>
          <a:custGeom>
            <a:avLst/>
            <a:gdLst>
              <a:gd name="connsiteX0" fmla="*/ 28303 w 2334560"/>
              <a:gd name="connsiteY0" fmla="*/ 550586 h 624967"/>
              <a:gd name="connsiteX1" fmla="*/ 287662 w 2334560"/>
              <a:gd name="connsiteY1" fmla="*/ 186666 h 624967"/>
              <a:gd name="connsiteX2" fmla="*/ 1908118 w 2334560"/>
              <a:gd name="connsiteY2" fmla="*/ 1471 h 624967"/>
              <a:gd name="connsiteX3" fmla="*/ 2255358 w 2334560"/>
              <a:gd name="connsiteY3" fmla="*/ 279264 h 624967"/>
              <a:gd name="connsiteX4" fmla="*/ 629115 w 2334560"/>
              <a:gd name="connsiteY4" fmla="*/ 603049 h 624967"/>
              <a:gd name="connsiteX5" fmla="*/ 28303 w 2334560"/>
              <a:gd name="connsiteY5" fmla="*/ 550586 h 624967"/>
            </a:gdLst>
            <a:ahLst/>
            <a:cxnLst/>
            <a:rect l="l" t="t" r="r" b="b"/>
            <a:pathLst>
              <a:path w="2334560" h="624967">
                <a:moveTo>
                  <a:pt x="28303" y="550586"/>
                </a:moveTo>
                <a:cubicBezTo>
                  <a:pt x="-28606" y="481189"/>
                  <a:pt x="-25640" y="278185"/>
                  <a:pt x="287662" y="186666"/>
                </a:cubicBezTo>
                <a:cubicBezTo>
                  <a:pt x="600964" y="95147"/>
                  <a:pt x="1580169" y="-13962"/>
                  <a:pt x="1908118" y="1471"/>
                </a:cubicBezTo>
                <a:cubicBezTo>
                  <a:pt x="2236067" y="16904"/>
                  <a:pt x="2461773" y="165446"/>
                  <a:pt x="2255358" y="279264"/>
                </a:cubicBezTo>
                <a:cubicBezTo>
                  <a:pt x="2048943" y="393082"/>
                  <a:pt x="1000291" y="557829"/>
                  <a:pt x="629115" y="603049"/>
                </a:cubicBezTo>
                <a:cubicBezTo>
                  <a:pt x="257939" y="648269"/>
                  <a:pt x="85212" y="619983"/>
                  <a:pt x="28303" y="550586"/>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5" name="标题 1"/>
          <p:cNvSpPr txBox="1"/>
          <p:nvPr>
            <p:custDataLst>
              <p:tags r:id="rId12"/>
            </p:custDataLst>
          </p:nvPr>
        </p:nvSpPr>
        <p:spPr>
          <a:xfrm flipH="1">
            <a:off x="7549280" y="2588799"/>
            <a:ext cx="152400" cy="15240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6" name="标题 1"/>
          <p:cNvSpPr txBox="1"/>
          <p:nvPr>
            <p:custDataLst>
              <p:tags r:id="rId13"/>
            </p:custDataLst>
          </p:nvPr>
        </p:nvSpPr>
        <p:spPr>
          <a:xfrm>
            <a:off x="8267780" y="2397760"/>
            <a:ext cx="3251120" cy="375920"/>
          </a:xfrm>
          <a:prstGeom prst="rect">
            <a:avLst/>
          </a:prstGeom>
          <a:noFill/>
          <a:ln cap="sq">
            <a:noFill/>
          </a:ln>
          <a:effectLst/>
        </p:spPr>
        <p:txBody>
          <a:bodyPr vert="horz" wrap="square" lIns="0" tIns="0" rIns="0" bIns="0" rtlCol="0" anchor="ctr"/>
          <a:lstStyle/>
          <a:p>
            <a:pPr algn="l"/>
            <a:r>
              <a:rPr kumimoji="1" lang="en-US" altLang="zh-CN" sz="16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云计算与大数据技术</a:t>
            </a:r>
            <a:endParaRPr kumimoji="1" lang="zh-CN" altLang="en-US"/>
          </a:p>
        </p:txBody>
      </p:sp>
      <p:sp>
        <p:nvSpPr>
          <p:cNvPr id="17" name="标题 1"/>
          <p:cNvSpPr txBox="1"/>
          <p:nvPr>
            <p:custDataLst>
              <p:tags r:id="rId14"/>
            </p:custDataLst>
          </p:nvPr>
        </p:nvSpPr>
        <p:spPr>
          <a:xfrm>
            <a:off x="8267780" y="2905760"/>
            <a:ext cx="3251120" cy="914400"/>
          </a:xfrm>
          <a:prstGeom prst="rect">
            <a:avLst/>
          </a:prstGeom>
          <a:noFill/>
          <a:ln cap="sq">
            <a:noFill/>
          </a:ln>
        </p:spPr>
        <p:txBody>
          <a:bodyPr vert="horz" wrap="square" lIns="0" tIns="0" rIns="0" bIns="0" rtlCol="0" anchor="t"/>
          <a:lstStyle/>
          <a:p>
            <a:pPr algn="l"/>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云计算和大数据技术可以实现对海量数据的存储、处理和分析，为智能制造提供决策支持和优化建议。</a:t>
            </a:r>
            <a:endParaRPr kumimoji="1" lang="zh-CN" altLang="en-US"/>
          </a:p>
        </p:txBody>
      </p:sp>
      <p:sp>
        <p:nvSpPr>
          <p:cNvPr id="18" name="标题 1"/>
          <p:cNvSpPr txBox="1"/>
          <p:nvPr>
            <p:custDataLst>
              <p:tags r:id="rId15"/>
            </p:custDataLst>
          </p:nvPr>
        </p:nvSpPr>
        <p:spPr>
          <a:xfrm rot="579296">
            <a:off x="2083200" y="3938387"/>
            <a:ext cx="2181470" cy="626405"/>
          </a:xfrm>
          <a:custGeom>
            <a:avLst/>
            <a:gdLst>
              <a:gd name="connsiteX0" fmla="*/ 28303 w 2334560"/>
              <a:gd name="connsiteY0" fmla="*/ 550586 h 624967"/>
              <a:gd name="connsiteX1" fmla="*/ 287662 w 2334560"/>
              <a:gd name="connsiteY1" fmla="*/ 186666 h 624967"/>
              <a:gd name="connsiteX2" fmla="*/ 1908118 w 2334560"/>
              <a:gd name="connsiteY2" fmla="*/ 1471 h 624967"/>
              <a:gd name="connsiteX3" fmla="*/ 2255358 w 2334560"/>
              <a:gd name="connsiteY3" fmla="*/ 279264 h 624967"/>
              <a:gd name="connsiteX4" fmla="*/ 629115 w 2334560"/>
              <a:gd name="connsiteY4" fmla="*/ 603049 h 624967"/>
              <a:gd name="connsiteX5" fmla="*/ 28303 w 2334560"/>
              <a:gd name="connsiteY5" fmla="*/ 550586 h 624967"/>
            </a:gdLst>
            <a:ahLst/>
            <a:cxnLst/>
            <a:rect l="l" t="t" r="r" b="b"/>
            <a:pathLst>
              <a:path w="2334560" h="624967">
                <a:moveTo>
                  <a:pt x="28303" y="550586"/>
                </a:moveTo>
                <a:cubicBezTo>
                  <a:pt x="-28606" y="481189"/>
                  <a:pt x="-25640" y="278185"/>
                  <a:pt x="287662" y="186666"/>
                </a:cubicBezTo>
                <a:cubicBezTo>
                  <a:pt x="600964" y="95147"/>
                  <a:pt x="1580169" y="-13962"/>
                  <a:pt x="1908118" y="1471"/>
                </a:cubicBezTo>
                <a:cubicBezTo>
                  <a:pt x="2236067" y="16904"/>
                  <a:pt x="2461773" y="165446"/>
                  <a:pt x="2255358" y="279264"/>
                </a:cubicBezTo>
                <a:cubicBezTo>
                  <a:pt x="2048943" y="393082"/>
                  <a:pt x="1000291" y="557829"/>
                  <a:pt x="629115" y="603049"/>
                </a:cubicBezTo>
                <a:cubicBezTo>
                  <a:pt x="257939" y="648269"/>
                  <a:pt x="85212" y="619983"/>
                  <a:pt x="28303" y="550586"/>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9" name="标题 1"/>
          <p:cNvSpPr txBox="1"/>
          <p:nvPr>
            <p:custDataLst>
              <p:tags r:id="rId16"/>
            </p:custDataLst>
          </p:nvPr>
        </p:nvSpPr>
        <p:spPr>
          <a:xfrm>
            <a:off x="4455160" y="4209319"/>
            <a:ext cx="152400" cy="15240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0" name="标题 1"/>
          <p:cNvSpPr txBox="1"/>
          <p:nvPr>
            <p:custDataLst>
              <p:tags r:id="rId17"/>
            </p:custDataLst>
          </p:nvPr>
        </p:nvSpPr>
        <p:spPr>
          <a:xfrm>
            <a:off x="660400" y="4018280"/>
            <a:ext cx="3251120" cy="375920"/>
          </a:xfrm>
          <a:prstGeom prst="rect">
            <a:avLst/>
          </a:prstGeom>
          <a:noFill/>
          <a:ln cap="sq">
            <a:noFill/>
          </a:ln>
          <a:effectLst/>
        </p:spPr>
        <p:txBody>
          <a:bodyPr vert="horz" wrap="square" lIns="0" tIns="0" rIns="0" bIns="0" rtlCol="0" anchor="ctr"/>
          <a:lstStyle/>
          <a:p>
            <a:pPr algn="r"/>
            <a:r>
              <a:rPr kumimoji="1" lang="zh-CN" altLang="en-US" sz="16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工业</a:t>
            </a:r>
            <a:r>
              <a:rPr kumimoji="1" lang="zh-CN" altLang="en-US" sz="1600" b="1">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软</a:t>
            </a:r>
            <a:r>
              <a:rPr kumimoji="1" lang="zh-CN" altLang="en-US" sz="16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件应用</a:t>
            </a:r>
            <a:endParaRPr kumimoji="1" lang="zh-CN" altLang="en-US"/>
          </a:p>
        </p:txBody>
      </p:sp>
      <p:sp>
        <p:nvSpPr>
          <p:cNvPr id="21" name="标题 1"/>
          <p:cNvSpPr txBox="1"/>
          <p:nvPr>
            <p:custDataLst>
              <p:tags r:id="rId18"/>
            </p:custDataLst>
          </p:nvPr>
        </p:nvSpPr>
        <p:spPr>
          <a:xfrm>
            <a:off x="651510" y="4526280"/>
            <a:ext cx="3260090" cy="914400"/>
          </a:xfrm>
          <a:prstGeom prst="rect">
            <a:avLst/>
          </a:prstGeom>
          <a:noFill/>
          <a:ln cap="sq">
            <a:noFill/>
          </a:ln>
        </p:spPr>
        <p:txBody>
          <a:bodyPr vert="horz" wrap="square" lIns="0" tIns="0" rIns="0" bIns="0" rtlCol="0" anchor="t">
            <a:noAutofit/>
          </a:bodyPr>
          <a:lstStyle/>
          <a:p>
            <a:pPr lvl="0" algn="l">
              <a:buClrTx/>
              <a:buSzTx/>
              <a:buFontTx/>
            </a:pP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工业</a:t>
            </a:r>
            <a:r>
              <a:rPr kumimoji="1" lang="en-US" altLang="zh-CN"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软</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件</a:t>
            </a:r>
            <a:r>
              <a:rPr kumimoji="1" lang="zh-CN" altLang="en-US"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是</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实现新型工业化的关键</a:t>
            </a:r>
            <a:r>
              <a:rPr kumimoji="1" lang="zh-CN" altLang="en-US"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a:t>
            </a:r>
            <a:r>
              <a:rPr kumimoji="1" lang="zh-CN" altLang="en-US"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驱</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动着制造管理流程优化、生产模式与生产关系</a:t>
            </a:r>
            <a:r>
              <a:rPr kumimoji="1" lang="en-US" altLang="zh-CN"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改</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变,以及全要素生产率的提高。工业</a:t>
            </a:r>
            <a:r>
              <a:rPr kumimoji="1" lang="en-US" altLang="zh-CN"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软</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件的应用</a:t>
            </a:r>
            <a:r>
              <a:rPr kumimoji="1" lang="en-US" altLang="zh-CN"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贯穿</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企业</a:t>
            </a:r>
            <a:r>
              <a:rPr kumimoji="1" lang="en-US" altLang="zh-CN"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价值</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链的各个环</a:t>
            </a:r>
            <a:r>
              <a:rPr kumimoji="1" lang="en-US" altLang="zh-CN"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节</a:t>
            </a:r>
            <a:r>
              <a:rPr kumimoji="1" lang="zh-CN" altLang="en-US"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a:t>
            </a:r>
            <a:r>
              <a:rPr kumimoji="1" lang="en-US" altLang="zh-CN" sz="1400" b="1">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从</a:t>
            </a:r>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rPr>
              <a:t>产品、装备、生产、管理、物流到服务</a:t>
            </a:r>
            <a:endPar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sym typeface="+mn-ea"/>
            </a:endParaRPr>
          </a:p>
        </p:txBody>
      </p:sp>
      <p:sp>
        <p:nvSpPr>
          <p:cNvPr id="22" name="标题 1"/>
          <p:cNvSpPr txBox="1"/>
          <p:nvPr>
            <p:custDataLst>
              <p:tags r:id="rId19"/>
            </p:custDataLst>
          </p:nvPr>
        </p:nvSpPr>
        <p:spPr>
          <a:xfrm rot="21020704" flipH="1">
            <a:off x="7890855" y="3922828"/>
            <a:ext cx="2367008" cy="626405"/>
          </a:xfrm>
          <a:custGeom>
            <a:avLst/>
            <a:gdLst>
              <a:gd name="connsiteX0" fmla="*/ 28303 w 2334560"/>
              <a:gd name="connsiteY0" fmla="*/ 550586 h 624967"/>
              <a:gd name="connsiteX1" fmla="*/ 287662 w 2334560"/>
              <a:gd name="connsiteY1" fmla="*/ 186666 h 624967"/>
              <a:gd name="connsiteX2" fmla="*/ 1908118 w 2334560"/>
              <a:gd name="connsiteY2" fmla="*/ 1471 h 624967"/>
              <a:gd name="connsiteX3" fmla="*/ 2255358 w 2334560"/>
              <a:gd name="connsiteY3" fmla="*/ 279264 h 624967"/>
              <a:gd name="connsiteX4" fmla="*/ 629115 w 2334560"/>
              <a:gd name="connsiteY4" fmla="*/ 603049 h 624967"/>
              <a:gd name="connsiteX5" fmla="*/ 28303 w 2334560"/>
              <a:gd name="connsiteY5" fmla="*/ 550586 h 624967"/>
            </a:gdLst>
            <a:ahLst/>
            <a:cxnLst/>
            <a:rect l="l" t="t" r="r" b="b"/>
            <a:pathLst>
              <a:path w="2334560" h="624967">
                <a:moveTo>
                  <a:pt x="28303" y="550586"/>
                </a:moveTo>
                <a:cubicBezTo>
                  <a:pt x="-28606" y="481189"/>
                  <a:pt x="-25640" y="278185"/>
                  <a:pt x="287662" y="186666"/>
                </a:cubicBezTo>
                <a:cubicBezTo>
                  <a:pt x="600964" y="95147"/>
                  <a:pt x="1580169" y="-13962"/>
                  <a:pt x="1908118" y="1471"/>
                </a:cubicBezTo>
                <a:cubicBezTo>
                  <a:pt x="2236067" y="16904"/>
                  <a:pt x="2461773" y="165446"/>
                  <a:pt x="2255358" y="279264"/>
                </a:cubicBezTo>
                <a:cubicBezTo>
                  <a:pt x="2048943" y="393082"/>
                  <a:pt x="1000291" y="557829"/>
                  <a:pt x="629115" y="603049"/>
                </a:cubicBezTo>
                <a:cubicBezTo>
                  <a:pt x="257939" y="648269"/>
                  <a:pt x="85212" y="619983"/>
                  <a:pt x="28303" y="550586"/>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3" name="标题 1"/>
          <p:cNvSpPr txBox="1"/>
          <p:nvPr>
            <p:custDataLst>
              <p:tags r:id="rId20"/>
            </p:custDataLst>
          </p:nvPr>
        </p:nvSpPr>
        <p:spPr>
          <a:xfrm flipH="1">
            <a:off x="7549280" y="4209319"/>
            <a:ext cx="152400" cy="15240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4" name="标题 1"/>
          <p:cNvSpPr txBox="1"/>
          <p:nvPr>
            <p:custDataLst>
              <p:tags r:id="rId21"/>
            </p:custDataLst>
          </p:nvPr>
        </p:nvSpPr>
        <p:spPr>
          <a:xfrm>
            <a:off x="8267780" y="4018280"/>
            <a:ext cx="3251120" cy="375920"/>
          </a:xfrm>
          <a:prstGeom prst="rect">
            <a:avLst/>
          </a:prstGeom>
          <a:noFill/>
          <a:ln cap="sq">
            <a:noFill/>
          </a:ln>
          <a:effectLst/>
        </p:spPr>
        <p:txBody>
          <a:bodyPr vert="horz" wrap="square" lIns="0" tIns="0" rIns="0" bIns="0" rtlCol="0" anchor="ctr"/>
          <a:lstStyle/>
          <a:p>
            <a:pPr algn="l"/>
            <a:r>
              <a:rPr kumimoji="1" lang="en-US" altLang="zh-CN" sz="16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物联网技术应用</a:t>
            </a:r>
            <a:endParaRPr kumimoji="1" lang="zh-CN" altLang="en-US"/>
          </a:p>
        </p:txBody>
      </p:sp>
      <p:sp>
        <p:nvSpPr>
          <p:cNvPr id="25" name="标题 1"/>
          <p:cNvSpPr txBox="1"/>
          <p:nvPr>
            <p:custDataLst>
              <p:tags r:id="rId22"/>
            </p:custDataLst>
          </p:nvPr>
        </p:nvSpPr>
        <p:spPr>
          <a:xfrm>
            <a:off x="8267780" y="4526280"/>
            <a:ext cx="3251120" cy="914400"/>
          </a:xfrm>
          <a:prstGeom prst="rect">
            <a:avLst/>
          </a:prstGeom>
          <a:noFill/>
          <a:ln cap="sq">
            <a:noFill/>
          </a:ln>
        </p:spPr>
        <p:txBody>
          <a:bodyPr vert="horz" wrap="square" lIns="0" tIns="0" rIns="0" bIns="0" rtlCol="0" anchor="t"/>
          <a:lstStyle/>
          <a:p>
            <a:pPr algn="l"/>
            <a:r>
              <a:rPr kumimoji="1" lang="en-US" altLang="zh-CN" sz="1400">
                <a:ln w="12700">
                  <a:noFill/>
                </a:ln>
                <a:solidFill>
                  <a:schemeClr val="tx1">
                    <a:lumMod val="85000"/>
                    <a:lumOff val="15000"/>
                  </a:schemeClr>
                </a:solidFill>
                <a:latin typeface="Source Han Sans" panose="020B0500000000000000" charset="-122"/>
                <a:ea typeface="Source Han Sans" panose="020B0500000000000000" charset="-122"/>
                <a:cs typeface="Source Han Sans" panose="020B0500000000000000" charset="-122"/>
              </a:rPr>
              <a:t>物联网技术可以实现设备之间的互联互通，实现生产过程的智能化和自动化。</a:t>
            </a:r>
            <a:endParaRPr kumimoji="1" lang="zh-CN" altLang="en-US"/>
          </a:p>
        </p:txBody>
      </p:sp>
      <p:sp>
        <p:nvSpPr>
          <p:cNvPr id="26"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endParaRPr kumimoji="1" lang="zh-CN" altLang="en-US"/>
          </a:p>
        </p:txBody>
      </p:sp>
      <p:sp>
        <p:nvSpPr>
          <p:cNvPr id="27"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8" name="标题 1"/>
          <p:cNvSpPr txBox="1"/>
          <p:nvPr/>
        </p:nvSpPr>
        <p:spPr>
          <a:xfrm>
            <a:off x="817756" y="450647"/>
            <a:ext cx="10701144" cy="468000"/>
          </a:xfrm>
          <a:prstGeom prst="rect">
            <a:avLst/>
          </a:prstGeom>
          <a:noFill/>
          <a:ln>
            <a:noFill/>
          </a:ln>
        </p:spPr>
        <p:txBody>
          <a:bodyPr vert="horz" wrap="square" lIns="0" tIns="0" rIns="0" bIns="0" rtlCol="0" anchor="ctr"/>
          <a:lstStyle/>
          <a:p>
            <a:pPr algn="l"/>
            <a:r>
              <a:rPr kumimoji="1" lang="zh-CN" altLang="en-US"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关键技术</a:t>
            </a:r>
            <a:r>
              <a:rPr kumimoji="1" lang="en-US" altLang="zh-CN" sz="2800">
                <a:ln w="12700">
                  <a:noFill/>
                </a:ln>
                <a:solidFill>
                  <a:schemeClr val="bg1"/>
                </a:solidFill>
                <a:latin typeface="Source Han Sans CN Bold" panose="020B0800000000000000" charset="-122"/>
                <a:ea typeface="Source Han Sans CN Bold" panose="020B0800000000000000" charset="-122"/>
                <a:cs typeface="Source Han Sans CN Bold" panose="020B0800000000000000" charset="-122"/>
              </a:rPr>
              <a:t>—信息化与网络技术</a:t>
            </a:r>
            <a:endParaRPr kumimoji="1" lang="zh-CN" altLang="en-US"/>
          </a:p>
        </p:txBody>
      </p:sp>
      <p:pic>
        <p:nvPicPr>
          <p:cNvPr id="29" name="图片 28"/>
          <p:cNvPicPr>
            <a:picLocks noChangeAspect="1"/>
          </p:cNvPicPr>
          <p:nvPr/>
        </p:nvPicPr>
        <p:blipFill>
          <a:blip r:embed="rId23"/>
          <a:stretch>
            <a:fillRect/>
          </a:stretch>
        </p:blipFill>
        <p:spPr>
          <a:xfrm>
            <a:off x="9840595" y="44450"/>
            <a:ext cx="2351405" cy="80454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6"/>
          <p:cNvGrpSpPr/>
          <p:nvPr/>
        </p:nvGrpSpPr>
        <p:grpSpPr>
          <a:xfrm rot="0">
            <a:off x="454963" y="93878"/>
            <a:ext cx="10641129" cy="914400"/>
            <a:chOff x="454963" y="93878"/>
            <a:chExt cx="10641129" cy="914400"/>
          </a:xfrm>
        </p:grpSpPr>
        <p:sp>
          <p:nvSpPr>
            <p:cNvPr id="27" name="AutoShape 27"/>
            <p:cNvSpPr/>
            <p:nvPr/>
          </p:nvSpPr>
          <p:spPr>
            <a:xfrm>
              <a:off x="454963" y="331168"/>
              <a:ext cx="84147" cy="84147"/>
            </a:xfrm>
            <a:prstGeom prst="ellipse">
              <a:avLst/>
            </a:prstGeom>
            <a:solidFill>
              <a:schemeClr val="accent1">
                <a:alpha val="100000"/>
              </a:schemeClr>
            </a:solidFill>
          </p:spPr>
          <p:txBody>
            <a:bodyPr/>
            <a:p/>
          </p:txBody>
        </p:sp>
        <p:sp>
          <p:nvSpPr>
            <p:cNvPr id="28" name="AutoShape 28"/>
            <p:cNvSpPr/>
            <p:nvPr/>
          </p:nvSpPr>
          <p:spPr>
            <a:xfrm>
              <a:off x="575049" y="337743"/>
              <a:ext cx="78137" cy="78137"/>
            </a:xfrm>
            <a:prstGeom prst="ellipse">
              <a:avLst/>
            </a:prstGeom>
            <a:solidFill>
              <a:schemeClr val="accent1">
                <a:alpha val="80000"/>
              </a:schemeClr>
            </a:solidFill>
          </p:spPr>
          <p:txBody>
            <a:bodyPr/>
            <a:p/>
          </p:txBody>
        </p:sp>
        <p:sp>
          <p:nvSpPr>
            <p:cNvPr id="29" name="AutoShape 29"/>
            <p:cNvSpPr/>
            <p:nvPr/>
          </p:nvSpPr>
          <p:spPr>
            <a:xfrm>
              <a:off x="689125" y="339460"/>
              <a:ext cx="74704" cy="74704"/>
            </a:xfrm>
            <a:prstGeom prst="ellipse">
              <a:avLst/>
            </a:prstGeom>
            <a:solidFill>
              <a:schemeClr val="accent1">
                <a:alpha val="60000"/>
              </a:schemeClr>
            </a:solidFill>
          </p:spPr>
          <p:txBody>
            <a:bodyPr/>
            <a:p/>
          </p:txBody>
        </p:sp>
        <p:sp>
          <p:nvSpPr>
            <p:cNvPr id="30" name="AutoShape 30"/>
            <p:cNvSpPr/>
            <p:nvPr/>
          </p:nvSpPr>
          <p:spPr>
            <a:xfrm>
              <a:off x="799768" y="348430"/>
              <a:ext cx="69238" cy="69238"/>
            </a:xfrm>
            <a:prstGeom prst="ellipse">
              <a:avLst/>
            </a:prstGeom>
            <a:solidFill>
              <a:schemeClr val="accent1">
                <a:alpha val="40000"/>
              </a:schemeClr>
            </a:solidFill>
          </p:spPr>
          <p:txBody>
            <a:bodyPr/>
            <a:p/>
          </p:txBody>
        </p:sp>
        <p:sp>
          <p:nvSpPr>
            <p:cNvPr id="31" name="AutoShape 31"/>
            <p:cNvSpPr/>
            <p:nvPr/>
          </p:nvSpPr>
          <p:spPr>
            <a:xfrm>
              <a:off x="904945" y="344297"/>
              <a:ext cx="65594" cy="65594"/>
            </a:xfrm>
            <a:prstGeom prst="ellipse">
              <a:avLst/>
            </a:prstGeom>
            <a:solidFill>
              <a:schemeClr val="accent1">
                <a:alpha val="20000"/>
              </a:schemeClr>
            </a:solidFill>
          </p:spPr>
          <p:txBody>
            <a:bodyPr/>
            <a:p/>
          </p:txBody>
        </p:sp>
        <p:sp>
          <p:nvSpPr>
            <p:cNvPr id="32" name="AutoShape 32"/>
            <p:cNvSpPr/>
            <p:nvPr/>
          </p:nvSpPr>
          <p:spPr>
            <a:xfrm>
              <a:off x="454963" y="448942"/>
              <a:ext cx="84147" cy="84147"/>
            </a:xfrm>
            <a:prstGeom prst="ellipse">
              <a:avLst/>
            </a:prstGeom>
            <a:solidFill>
              <a:schemeClr val="accent1">
                <a:alpha val="100000"/>
              </a:schemeClr>
            </a:solidFill>
          </p:spPr>
          <p:txBody>
            <a:bodyPr/>
            <a:p/>
          </p:txBody>
        </p:sp>
        <p:sp>
          <p:nvSpPr>
            <p:cNvPr id="33" name="AutoShape 33"/>
            <p:cNvSpPr/>
            <p:nvPr/>
          </p:nvSpPr>
          <p:spPr>
            <a:xfrm>
              <a:off x="575049" y="455517"/>
              <a:ext cx="78137" cy="78137"/>
            </a:xfrm>
            <a:prstGeom prst="ellipse">
              <a:avLst/>
            </a:prstGeom>
            <a:solidFill>
              <a:schemeClr val="accent1">
                <a:alpha val="80000"/>
              </a:schemeClr>
            </a:solidFill>
          </p:spPr>
          <p:txBody>
            <a:bodyPr/>
            <a:p/>
          </p:txBody>
        </p:sp>
        <p:sp>
          <p:nvSpPr>
            <p:cNvPr id="34" name="AutoShape 34"/>
            <p:cNvSpPr/>
            <p:nvPr/>
          </p:nvSpPr>
          <p:spPr>
            <a:xfrm>
              <a:off x="689125" y="457233"/>
              <a:ext cx="74704" cy="74704"/>
            </a:xfrm>
            <a:prstGeom prst="ellipse">
              <a:avLst/>
            </a:prstGeom>
            <a:solidFill>
              <a:schemeClr val="accent1">
                <a:alpha val="60000"/>
              </a:schemeClr>
            </a:solidFill>
          </p:spPr>
          <p:txBody>
            <a:bodyPr/>
            <a:p/>
          </p:txBody>
        </p:sp>
        <p:sp>
          <p:nvSpPr>
            <p:cNvPr id="35" name="AutoShape 35"/>
            <p:cNvSpPr/>
            <p:nvPr/>
          </p:nvSpPr>
          <p:spPr>
            <a:xfrm>
              <a:off x="799768" y="466203"/>
              <a:ext cx="69238" cy="69238"/>
            </a:xfrm>
            <a:prstGeom prst="ellipse">
              <a:avLst/>
            </a:prstGeom>
            <a:solidFill>
              <a:schemeClr val="accent1">
                <a:alpha val="40000"/>
              </a:schemeClr>
            </a:solidFill>
          </p:spPr>
          <p:txBody>
            <a:bodyPr/>
            <a:p/>
          </p:txBody>
        </p:sp>
        <p:sp>
          <p:nvSpPr>
            <p:cNvPr id="36" name="AutoShape 36"/>
            <p:cNvSpPr/>
            <p:nvPr/>
          </p:nvSpPr>
          <p:spPr>
            <a:xfrm>
              <a:off x="904945" y="462070"/>
              <a:ext cx="65594" cy="65594"/>
            </a:xfrm>
            <a:prstGeom prst="ellipse">
              <a:avLst/>
            </a:prstGeom>
            <a:solidFill>
              <a:schemeClr val="accent1">
                <a:alpha val="20000"/>
              </a:schemeClr>
            </a:solidFill>
          </p:spPr>
          <p:txBody>
            <a:bodyPr/>
            <a:p/>
          </p:txBody>
        </p:sp>
        <p:sp>
          <p:nvSpPr>
            <p:cNvPr id="37" name="AutoShape 37"/>
            <p:cNvSpPr/>
            <p:nvPr/>
          </p:nvSpPr>
          <p:spPr>
            <a:xfrm>
              <a:off x="454963" y="566715"/>
              <a:ext cx="84147" cy="84147"/>
            </a:xfrm>
            <a:prstGeom prst="ellipse">
              <a:avLst/>
            </a:prstGeom>
            <a:solidFill>
              <a:schemeClr val="accent1">
                <a:alpha val="100000"/>
              </a:schemeClr>
            </a:solidFill>
          </p:spPr>
          <p:txBody>
            <a:bodyPr/>
            <a:p/>
          </p:txBody>
        </p:sp>
        <p:sp>
          <p:nvSpPr>
            <p:cNvPr id="38" name="AutoShape 38"/>
            <p:cNvSpPr/>
            <p:nvPr/>
          </p:nvSpPr>
          <p:spPr>
            <a:xfrm>
              <a:off x="575049" y="573291"/>
              <a:ext cx="78137" cy="78137"/>
            </a:xfrm>
            <a:prstGeom prst="ellipse">
              <a:avLst/>
            </a:prstGeom>
            <a:solidFill>
              <a:schemeClr val="accent1">
                <a:alpha val="80000"/>
              </a:schemeClr>
            </a:solidFill>
          </p:spPr>
          <p:txBody>
            <a:bodyPr/>
            <a:p/>
          </p:txBody>
        </p:sp>
        <p:sp>
          <p:nvSpPr>
            <p:cNvPr id="39" name="AutoShape 39"/>
            <p:cNvSpPr/>
            <p:nvPr/>
          </p:nvSpPr>
          <p:spPr>
            <a:xfrm>
              <a:off x="689125" y="575007"/>
              <a:ext cx="74704" cy="74704"/>
            </a:xfrm>
            <a:prstGeom prst="ellipse">
              <a:avLst/>
            </a:prstGeom>
            <a:solidFill>
              <a:schemeClr val="accent1">
                <a:alpha val="60000"/>
              </a:schemeClr>
            </a:solidFill>
          </p:spPr>
          <p:txBody>
            <a:bodyPr/>
            <a:p/>
          </p:txBody>
        </p:sp>
        <p:sp>
          <p:nvSpPr>
            <p:cNvPr id="40" name="AutoShape 40"/>
            <p:cNvSpPr/>
            <p:nvPr/>
          </p:nvSpPr>
          <p:spPr>
            <a:xfrm>
              <a:off x="799768" y="583977"/>
              <a:ext cx="69238" cy="69238"/>
            </a:xfrm>
            <a:prstGeom prst="ellipse">
              <a:avLst/>
            </a:prstGeom>
            <a:solidFill>
              <a:schemeClr val="accent1">
                <a:alpha val="40000"/>
              </a:schemeClr>
            </a:solidFill>
          </p:spPr>
          <p:txBody>
            <a:bodyPr/>
            <a:p/>
          </p:txBody>
        </p:sp>
        <p:sp>
          <p:nvSpPr>
            <p:cNvPr id="41" name="AutoShape 41"/>
            <p:cNvSpPr/>
            <p:nvPr/>
          </p:nvSpPr>
          <p:spPr>
            <a:xfrm>
              <a:off x="904945" y="579844"/>
              <a:ext cx="65594" cy="65594"/>
            </a:xfrm>
            <a:prstGeom prst="ellipse">
              <a:avLst/>
            </a:prstGeom>
            <a:solidFill>
              <a:schemeClr val="accent1">
                <a:alpha val="20000"/>
              </a:schemeClr>
            </a:solidFill>
          </p:spPr>
          <p:txBody>
            <a:bodyPr/>
            <a:p/>
          </p:txBody>
        </p:sp>
        <p:sp>
          <p:nvSpPr>
            <p:cNvPr id="42" name="AutoShape 42"/>
            <p:cNvSpPr/>
            <p:nvPr/>
          </p:nvSpPr>
          <p:spPr>
            <a:xfrm>
              <a:off x="454963" y="684489"/>
              <a:ext cx="84147" cy="84147"/>
            </a:xfrm>
            <a:prstGeom prst="ellipse">
              <a:avLst/>
            </a:prstGeom>
            <a:solidFill>
              <a:schemeClr val="accent1">
                <a:alpha val="100000"/>
              </a:schemeClr>
            </a:solidFill>
          </p:spPr>
          <p:txBody>
            <a:bodyPr/>
            <a:p/>
          </p:txBody>
        </p:sp>
        <p:sp>
          <p:nvSpPr>
            <p:cNvPr id="43" name="AutoShape 43"/>
            <p:cNvSpPr/>
            <p:nvPr/>
          </p:nvSpPr>
          <p:spPr>
            <a:xfrm>
              <a:off x="575049" y="691064"/>
              <a:ext cx="78137" cy="78137"/>
            </a:xfrm>
            <a:prstGeom prst="ellipse">
              <a:avLst/>
            </a:prstGeom>
            <a:solidFill>
              <a:schemeClr val="accent1">
                <a:alpha val="80000"/>
              </a:schemeClr>
            </a:solidFill>
          </p:spPr>
          <p:txBody>
            <a:bodyPr/>
            <a:p/>
          </p:txBody>
        </p:sp>
        <p:sp>
          <p:nvSpPr>
            <p:cNvPr id="44" name="AutoShape 44"/>
            <p:cNvSpPr/>
            <p:nvPr/>
          </p:nvSpPr>
          <p:spPr>
            <a:xfrm>
              <a:off x="689125" y="692781"/>
              <a:ext cx="74704" cy="74704"/>
            </a:xfrm>
            <a:prstGeom prst="ellipse">
              <a:avLst/>
            </a:prstGeom>
            <a:solidFill>
              <a:schemeClr val="accent1">
                <a:alpha val="60000"/>
              </a:schemeClr>
            </a:solidFill>
          </p:spPr>
          <p:txBody>
            <a:bodyPr/>
            <a:p/>
          </p:txBody>
        </p:sp>
        <p:sp>
          <p:nvSpPr>
            <p:cNvPr id="45" name="AutoShape 45"/>
            <p:cNvSpPr/>
            <p:nvPr/>
          </p:nvSpPr>
          <p:spPr>
            <a:xfrm>
              <a:off x="799768" y="701751"/>
              <a:ext cx="69238" cy="69238"/>
            </a:xfrm>
            <a:prstGeom prst="ellipse">
              <a:avLst/>
            </a:prstGeom>
            <a:solidFill>
              <a:schemeClr val="accent1">
                <a:alpha val="40000"/>
              </a:schemeClr>
            </a:solidFill>
          </p:spPr>
          <p:txBody>
            <a:bodyPr/>
            <a:p/>
          </p:txBody>
        </p:sp>
        <p:sp>
          <p:nvSpPr>
            <p:cNvPr id="46" name="AutoShape 46"/>
            <p:cNvSpPr/>
            <p:nvPr/>
          </p:nvSpPr>
          <p:spPr>
            <a:xfrm>
              <a:off x="904945" y="697618"/>
              <a:ext cx="65594" cy="65594"/>
            </a:xfrm>
            <a:prstGeom prst="ellipse">
              <a:avLst/>
            </a:prstGeom>
            <a:solidFill>
              <a:schemeClr val="accent1">
                <a:alpha val="20000"/>
              </a:schemeClr>
            </a:solidFill>
          </p:spPr>
          <p:txBody>
            <a:bodyPr/>
            <a:p/>
          </p:txBody>
        </p:sp>
        <p:sp>
          <p:nvSpPr>
            <p:cNvPr id="47" name="TextBox 4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rPr>
                <a:t>总体架构及组成部分</a:t>
              </a:r>
              <a:endPar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grpSp>
      <p:pic>
        <p:nvPicPr>
          <p:cNvPr id="48" name="图片 47"/>
          <p:cNvPicPr>
            <a:picLocks noChangeAspect="1"/>
          </p:cNvPicPr>
          <p:nvPr/>
        </p:nvPicPr>
        <p:blipFill>
          <a:blip r:embed="rId1"/>
          <a:stretch>
            <a:fillRect/>
          </a:stretch>
        </p:blipFill>
        <p:spPr>
          <a:xfrm>
            <a:off x="1406525" y="161925"/>
            <a:ext cx="9378950" cy="6534150"/>
          </a:xfrm>
          <a:prstGeom prst="rect">
            <a:avLst/>
          </a:prstGeom>
        </p:spPr>
      </p:pic>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6"/>
          <p:cNvGrpSpPr/>
          <p:nvPr/>
        </p:nvGrpSpPr>
        <p:grpSpPr>
          <a:xfrm rot="0">
            <a:off x="454963" y="93878"/>
            <a:ext cx="10641129" cy="914400"/>
            <a:chOff x="454963" y="93878"/>
            <a:chExt cx="10641129" cy="914400"/>
          </a:xfrm>
        </p:grpSpPr>
        <p:sp>
          <p:nvSpPr>
            <p:cNvPr id="27" name="AutoShape 27"/>
            <p:cNvSpPr/>
            <p:nvPr/>
          </p:nvSpPr>
          <p:spPr>
            <a:xfrm>
              <a:off x="454963" y="331168"/>
              <a:ext cx="84147" cy="84147"/>
            </a:xfrm>
            <a:prstGeom prst="ellipse">
              <a:avLst/>
            </a:prstGeom>
            <a:solidFill>
              <a:schemeClr val="accent1">
                <a:alpha val="100000"/>
              </a:schemeClr>
            </a:solidFill>
          </p:spPr>
          <p:txBody>
            <a:bodyPr/>
            <a:p/>
          </p:txBody>
        </p:sp>
        <p:sp>
          <p:nvSpPr>
            <p:cNvPr id="28" name="AutoShape 28"/>
            <p:cNvSpPr/>
            <p:nvPr/>
          </p:nvSpPr>
          <p:spPr>
            <a:xfrm>
              <a:off x="575049" y="337743"/>
              <a:ext cx="78137" cy="78137"/>
            </a:xfrm>
            <a:prstGeom prst="ellipse">
              <a:avLst/>
            </a:prstGeom>
            <a:solidFill>
              <a:schemeClr val="accent1">
                <a:alpha val="80000"/>
              </a:schemeClr>
            </a:solidFill>
          </p:spPr>
          <p:txBody>
            <a:bodyPr/>
            <a:p/>
          </p:txBody>
        </p:sp>
        <p:sp>
          <p:nvSpPr>
            <p:cNvPr id="29" name="AutoShape 29"/>
            <p:cNvSpPr/>
            <p:nvPr/>
          </p:nvSpPr>
          <p:spPr>
            <a:xfrm>
              <a:off x="689125" y="339460"/>
              <a:ext cx="74704" cy="74704"/>
            </a:xfrm>
            <a:prstGeom prst="ellipse">
              <a:avLst/>
            </a:prstGeom>
            <a:solidFill>
              <a:schemeClr val="accent1">
                <a:alpha val="60000"/>
              </a:schemeClr>
            </a:solidFill>
          </p:spPr>
          <p:txBody>
            <a:bodyPr/>
            <a:p/>
          </p:txBody>
        </p:sp>
        <p:sp>
          <p:nvSpPr>
            <p:cNvPr id="30" name="AutoShape 30"/>
            <p:cNvSpPr/>
            <p:nvPr/>
          </p:nvSpPr>
          <p:spPr>
            <a:xfrm>
              <a:off x="799768" y="348430"/>
              <a:ext cx="69238" cy="69238"/>
            </a:xfrm>
            <a:prstGeom prst="ellipse">
              <a:avLst/>
            </a:prstGeom>
            <a:solidFill>
              <a:schemeClr val="accent1">
                <a:alpha val="40000"/>
              </a:schemeClr>
            </a:solidFill>
          </p:spPr>
          <p:txBody>
            <a:bodyPr/>
            <a:p/>
          </p:txBody>
        </p:sp>
        <p:sp>
          <p:nvSpPr>
            <p:cNvPr id="31" name="AutoShape 31"/>
            <p:cNvSpPr/>
            <p:nvPr/>
          </p:nvSpPr>
          <p:spPr>
            <a:xfrm>
              <a:off x="904945" y="344297"/>
              <a:ext cx="65594" cy="65594"/>
            </a:xfrm>
            <a:prstGeom prst="ellipse">
              <a:avLst/>
            </a:prstGeom>
            <a:solidFill>
              <a:schemeClr val="accent1">
                <a:alpha val="20000"/>
              </a:schemeClr>
            </a:solidFill>
          </p:spPr>
          <p:txBody>
            <a:bodyPr/>
            <a:p/>
          </p:txBody>
        </p:sp>
        <p:sp>
          <p:nvSpPr>
            <p:cNvPr id="32" name="AutoShape 32"/>
            <p:cNvSpPr/>
            <p:nvPr/>
          </p:nvSpPr>
          <p:spPr>
            <a:xfrm>
              <a:off x="454963" y="448942"/>
              <a:ext cx="84147" cy="84147"/>
            </a:xfrm>
            <a:prstGeom prst="ellipse">
              <a:avLst/>
            </a:prstGeom>
            <a:solidFill>
              <a:schemeClr val="accent1">
                <a:alpha val="100000"/>
              </a:schemeClr>
            </a:solidFill>
          </p:spPr>
          <p:txBody>
            <a:bodyPr/>
            <a:p/>
          </p:txBody>
        </p:sp>
        <p:sp>
          <p:nvSpPr>
            <p:cNvPr id="33" name="AutoShape 33"/>
            <p:cNvSpPr/>
            <p:nvPr/>
          </p:nvSpPr>
          <p:spPr>
            <a:xfrm>
              <a:off x="575049" y="455517"/>
              <a:ext cx="78137" cy="78137"/>
            </a:xfrm>
            <a:prstGeom prst="ellipse">
              <a:avLst/>
            </a:prstGeom>
            <a:solidFill>
              <a:schemeClr val="accent1">
                <a:alpha val="80000"/>
              </a:schemeClr>
            </a:solidFill>
          </p:spPr>
          <p:txBody>
            <a:bodyPr/>
            <a:p/>
          </p:txBody>
        </p:sp>
        <p:sp>
          <p:nvSpPr>
            <p:cNvPr id="34" name="AutoShape 34"/>
            <p:cNvSpPr/>
            <p:nvPr/>
          </p:nvSpPr>
          <p:spPr>
            <a:xfrm>
              <a:off x="689125" y="457233"/>
              <a:ext cx="74704" cy="74704"/>
            </a:xfrm>
            <a:prstGeom prst="ellipse">
              <a:avLst/>
            </a:prstGeom>
            <a:solidFill>
              <a:schemeClr val="accent1">
                <a:alpha val="60000"/>
              </a:schemeClr>
            </a:solidFill>
          </p:spPr>
          <p:txBody>
            <a:bodyPr/>
            <a:p/>
          </p:txBody>
        </p:sp>
        <p:sp>
          <p:nvSpPr>
            <p:cNvPr id="35" name="AutoShape 35"/>
            <p:cNvSpPr/>
            <p:nvPr/>
          </p:nvSpPr>
          <p:spPr>
            <a:xfrm>
              <a:off x="799768" y="466203"/>
              <a:ext cx="69238" cy="69238"/>
            </a:xfrm>
            <a:prstGeom prst="ellipse">
              <a:avLst/>
            </a:prstGeom>
            <a:solidFill>
              <a:schemeClr val="accent1">
                <a:alpha val="40000"/>
              </a:schemeClr>
            </a:solidFill>
          </p:spPr>
          <p:txBody>
            <a:bodyPr/>
            <a:p/>
          </p:txBody>
        </p:sp>
        <p:sp>
          <p:nvSpPr>
            <p:cNvPr id="36" name="AutoShape 36"/>
            <p:cNvSpPr/>
            <p:nvPr/>
          </p:nvSpPr>
          <p:spPr>
            <a:xfrm>
              <a:off x="904945" y="462070"/>
              <a:ext cx="65594" cy="65594"/>
            </a:xfrm>
            <a:prstGeom prst="ellipse">
              <a:avLst/>
            </a:prstGeom>
            <a:solidFill>
              <a:schemeClr val="accent1">
                <a:alpha val="20000"/>
              </a:schemeClr>
            </a:solidFill>
          </p:spPr>
          <p:txBody>
            <a:bodyPr/>
            <a:p/>
          </p:txBody>
        </p:sp>
        <p:sp>
          <p:nvSpPr>
            <p:cNvPr id="37" name="AutoShape 37"/>
            <p:cNvSpPr/>
            <p:nvPr/>
          </p:nvSpPr>
          <p:spPr>
            <a:xfrm>
              <a:off x="454963" y="566715"/>
              <a:ext cx="84147" cy="84147"/>
            </a:xfrm>
            <a:prstGeom prst="ellipse">
              <a:avLst/>
            </a:prstGeom>
            <a:solidFill>
              <a:schemeClr val="accent1">
                <a:alpha val="100000"/>
              </a:schemeClr>
            </a:solidFill>
          </p:spPr>
          <p:txBody>
            <a:bodyPr/>
            <a:p/>
          </p:txBody>
        </p:sp>
        <p:sp>
          <p:nvSpPr>
            <p:cNvPr id="38" name="AutoShape 38"/>
            <p:cNvSpPr/>
            <p:nvPr/>
          </p:nvSpPr>
          <p:spPr>
            <a:xfrm>
              <a:off x="575049" y="573291"/>
              <a:ext cx="78137" cy="78137"/>
            </a:xfrm>
            <a:prstGeom prst="ellipse">
              <a:avLst/>
            </a:prstGeom>
            <a:solidFill>
              <a:schemeClr val="accent1">
                <a:alpha val="80000"/>
              </a:schemeClr>
            </a:solidFill>
          </p:spPr>
          <p:txBody>
            <a:bodyPr/>
            <a:p/>
          </p:txBody>
        </p:sp>
        <p:sp>
          <p:nvSpPr>
            <p:cNvPr id="39" name="AutoShape 39"/>
            <p:cNvSpPr/>
            <p:nvPr/>
          </p:nvSpPr>
          <p:spPr>
            <a:xfrm>
              <a:off x="689125" y="575007"/>
              <a:ext cx="74704" cy="74704"/>
            </a:xfrm>
            <a:prstGeom prst="ellipse">
              <a:avLst/>
            </a:prstGeom>
            <a:solidFill>
              <a:schemeClr val="accent1">
                <a:alpha val="60000"/>
              </a:schemeClr>
            </a:solidFill>
          </p:spPr>
          <p:txBody>
            <a:bodyPr/>
            <a:p/>
          </p:txBody>
        </p:sp>
        <p:sp>
          <p:nvSpPr>
            <p:cNvPr id="40" name="AutoShape 40"/>
            <p:cNvSpPr/>
            <p:nvPr/>
          </p:nvSpPr>
          <p:spPr>
            <a:xfrm>
              <a:off x="799768" y="583977"/>
              <a:ext cx="69238" cy="69238"/>
            </a:xfrm>
            <a:prstGeom prst="ellipse">
              <a:avLst/>
            </a:prstGeom>
            <a:solidFill>
              <a:schemeClr val="accent1">
                <a:alpha val="40000"/>
              </a:schemeClr>
            </a:solidFill>
          </p:spPr>
          <p:txBody>
            <a:bodyPr/>
            <a:p/>
          </p:txBody>
        </p:sp>
        <p:sp>
          <p:nvSpPr>
            <p:cNvPr id="41" name="AutoShape 41"/>
            <p:cNvSpPr/>
            <p:nvPr/>
          </p:nvSpPr>
          <p:spPr>
            <a:xfrm>
              <a:off x="904945" y="579844"/>
              <a:ext cx="65594" cy="65594"/>
            </a:xfrm>
            <a:prstGeom prst="ellipse">
              <a:avLst/>
            </a:prstGeom>
            <a:solidFill>
              <a:schemeClr val="accent1">
                <a:alpha val="20000"/>
              </a:schemeClr>
            </a:solidFill>
          </p:spPr>
          <p:txBody>
            <a:bodyPr/>
            <a:p/>
          </p:txBody>
        </p:sp>
        <p:sp>
          <p:nvSpPr>
            <p:cNvPr id="42" name="AutoShape 42"/>
            <p:cNvSpPr/>
            <p:nvPr/>
          </p:nvSpPr>
          <p:spPr>
            <a:xfrm>
              <a:off x="454963" y="684489"/>
              <a:ext cx="84147" cy="84147"/>
            </a:xfrm>
            <a:prstGeom prst="ellipse">
              <a:avLst/>
            </a:prstGeom>
            <a:solidFill>
              <a:schemeClr val="accent1">
                <a:alpha val="100000"/>
              </a:schemeClr>
            </a:solidFill>
          </p:spPr>
          <p:txBody>
            <a:bodyPr/>
            <a:p/>
          </p:txBody>
        </p:sp>
        <p:sp>
          <p:nvSpPr>
            <p:cNvPr id="43" name="AutoShape 43"/>
            <p:cNvSpPr/>
            <p:nvPr/>
          </p:nvSpPr>
          <p:spPr>
            <a:xfrm>
              <a:off x="575049" y="691064"/>
              <a:ext cx="78137" cy="78137"/>
            </a:xfrm>
            <a:prstGeom prst="ellipse">
              <a:avLst/>
            </a:prstGeom>
            <a:solidFill>
              <a:schemeClr val="accent1">
                <a:alpha val="80000"/>
              </a:schemeClr>
            </a:solidFill>
          </p:spPr>
          <p:txBody>
            <a:bodyPr/>
            <a:p/>
          </p:txBody>
        </p:sp>
        <p:sp>
          <p:nvSpPr>
            <p:cNvPr id="44" name="AutoShape 44"/>
            <p:cNvSpPr/>
            <p:nvPr/>
          </p:nvSpPr>
          <p:spPr>
            <a:xfrm>
              <a:off x="689125" y="692781"/>
              <a:ext cx="74704" cy="74704"/>
            </a:xfrm>
            <a:prstGeom prst="ellipse">
              <a:avLst/>
            </a:prstGeom>
            <a:solidFill>
              <a:schemeClr val="accent1">
                <a:alpha val="60000"/>
              </a:schemeClr>
            </a:solidFill>
          </p:spPr>
          <p:txBody>
            <a:bodyPr/>
            <a:p/>
          </p:txBody>
        </p:sp>
        <p:sp>
          <p:nvSpPr>
            <p:cNvPr id="45" name="AutoShape 45"/>
            <p:cNvSpPr/>
            <p:nvPr/>
          </p:nvSpPr>
          <p:spPr>
            <a:xfrm>
              <a:off x="799768" y="701751"/>
              <a:ext cx="69238" cy="69238"/>
            </a:xfrm>
            <a:prstGeom prst="ellipse">
              <a:avLst/>
            </a:prstGeom>
            <a:solidFill>
              <a:schemeClr val="accent1">
                <a:alpha val="40000"/>
              </a:schemeClr>
            </a:solidFill>
          </p:spPr>
          <p:txBody>
            <a:bodyPr/>
            <a:p/>
          </p:txBody>
        </p:sp>
        <p:sp>
          <p:nvSpPr>
            <p:cNvPr id="46" name="AutoShape 46"/>
            <p:cNvSpPr/>
            <p:nvPr/>
          </p:nvSpPr>
          <p:spPr>
            <a:xfrm>
              <a:off x="904945" y="697618"/>
              <a:ext cx="65594" cy="65594"/>
            </a:xfrm>
            <a:prstGeom prst="ellipse">
              <a:avLst/>
            </a:prstGeom>
            <a:solidFill>
              <a:schemeClr val="accent1">
                <a:alpha val="20000"/>
              </a:schemeClr>
            </a:solidFill>
          </p:spPr>
          <p:txBody>
            <a:bodyPr/>
            <a:p/>
          </p:txBody>
        </p:sp>
        <p:sp>
          <p:nvSpPr>
            <p:cNvPr id="47" name="TextBox 4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rPr>
                <a:t>总体架构及组成部分</a:t>
              </a:r>
              <a:endParaRPr lang="en-US" sz="30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grpSp>
      <p:pic>
        <p:nvPicPr>
          <p:cNvPr id="2" name="图片 1"/>
          <p:cNvPicPr>
            <a:picLocks noChangeAspect="1"/>
          </p:cNvPicPr>
          <p:nvPr/>
        </p:nvPicPr>
        <p:blipFill>
          <a:blip r:embed="rId1"/>
          <a:stretch>
            <a:fillRect/>
          </a:stretch>
        </p:blipFill>
        <p:spPr>
          <a:xfrm>
            <a:off x="1397000" y="238125"/>
            <a:ext cx="9398000" cy="6381750"/>
          </a:xfrm>
          <a:prstGeom prst="rect">
            <a:avLst/>
          </a:prstGeom>
        </p:spPr>
      </p:pic>
      <p:pic>
        <p:nvPicPr>
          <p:cNvPr id="17" name="图片 16"/>
          <p:cNvPicPr>
            <a:picLocks noChangeAspect="1"/>
          </p:cNvPicPr>
          <p:nvPr/>
        </p:nvPicPr>
        <p:blipFill>
          <a:blip r:embed="rId2"/>
          <a:stretch>
            <a:fillRect/>
          </a:stretch>
        </p:blipFill>
        <p:spPr>
          <a:xfrm>
            <a:off x="9840595" y="44450"/>
            <a:ext cx="2351405" cy="80454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10.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11.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12.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13.xml><?xml version="1.0" encoding="utf-8"?>
<p:tagLst xmlns:p="http://schemas.openxmlformats.org/presentationml/2006/main">
  <p:tag name="KSO_WM_DIAGRAM_VIRTUALLY_FRAME" val="{&quot;height&quot;:374.9514960629921,&quot;left&quot;:52,&quot;top&quot;:108.04850393700788,&quot;width&quot;:332}"/>
</p:tagLst>
</file>

<file path=ppt/tags/tag14.xml><?xml version="1.0" encoding="utf-8"?>
<p:tagLst xmlns:p="http://schemas.openxmlformats.org/presentationml/2006/main">
  <p:tag name="KSO_WM_DIAGRAM_VIRTUALLY_FRAME" val="{&quot;height&quot;:374.9514960629921,&quot;left&quot;:52,&quot;top&quot;:108.04850393700788,&quot;width&quot;:332}"/>
</p:tagLst>
</file>

<file path=ppt/tags/tag15.xml><?xml version="1.0" encoding="utf-8"?>
<p:tagLst xmlns:p="http://schemas.openxmlformats.org/presentationml/2006/main">
  <p:tag name="KSO_WM_DIAGRAM_VIRTUALLY_FRAME" val="{&quot;height&quot;:374.9514960629921,&quot;left&quot;:52,&quot;top&quot;:108.04850393700788,&quot;width&quot;:332}"/>
</p:tagLst>
</file>

<file path=ppt/tags/tag16.xml><?xml version="1.0" encoding="utf-8"?>
<p:tagLst xmlns:p="http://schemas.openxmlformats.org/presentationml/2006/main">
  <p:tag name="KSO_WM_DIAGRAM_VIRTUALLY_FRAME" val="{&quot;height&quot;:374.9514960629921,&quot;left&quot;:52,&quot;top&quot;:108.04850393700788,&quot;width&quot;:332}"/>
</p:tagLst>
</file>

<file path=ppt/tags/tag17.xml><?xml version="1.0" encoding="utf-8"?>
<p:tagLst xmlns:p="http://schemas.openxmlformats.org/presentationml/2006/main">
  <p:tag name="KSO_WM_DIAGRAM_VIRTUALLY_FRAME" val="{&quot;height&quot;:374.9514960629921,&quot;left&quot;:52,&quot;top&quot;:108.04850393700788,&quot;width&quot;:332}"/>
</p:tagLst>
</file>

<file path=ppt/tags/tag18.xml><?xml version="1.0" encoding="utf-8"?>
<p:tagLst xmlns:p="http://schemas.openxmlformats.org/presentationml/2006/main">
  <p:tag name="KSO_WM_DIAGRAM_VIRTUALLY_FRAME" val="{&quot;height&quot;:374.9514960629921,&quot;left&quot;:52,&quot;top&quot;:108.04850393700788,&quot;width&quot;:332}"/>
</p:tagLst>
</file>

<file path=ppt/tags/tag19.xml><?xml version="1.0" encoding="utf-8"?>
<p:tagLst xmlns:p="http://schemas.openxmlformats.org/presentationml/2006/main">
  <p:tag name="KSO_WM_DIAGRAM_VIRTUALLY_FRAME" val="{&quot;height&quot;:374.9514960629921,&quot;left&quot;:52,&quot;top&quot;:108.04850393700788,&quot;width&quot;:332}"/>
</p:tagLst>
</file>

<file path=ppt/tags/tag2.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20.xml><?xml version="1.0" encoding="utf-8"?>
<p:tagLst xmlns:p="http://schemas.openxmlformats.org/presentationml/2006/main">
  <p:tag name="KSO_WM_DIAGRAM_VIRTUALLY_FRAME" val="{&quot;height&quot;:374.9514960629921,&quot;left&quot;:52,&quot;top&quot;:108.04850393700788,&quot;width&quot;:332}"/>
</p:tagLst>
</file>

<file path=ppt/tags/tag21.xml><?xml version="1.0" encoding="utf-8"?>
<p:tagLst xmlns:p="http://schemas.openxmlformats.org/presentationml/2006/main">
  <p:tag name="KSO_WM_DIAGRAM_VIRTUALLY_FRAME" val="{&quot;height&quot;:374.9514960629921,&quot;left&quot;:52,&quot;top&quot;:108.04850393700788,&quot;width&quot;:332}"/>
</p:tagLst>
</file>

<file path=ppt/tags/tag22.xml><?xml version="1.0" encoding="utf-8"?>
<p:tagLst xmlns:p="http://schemas.openxmlformats.org/presentationml/2006/main">
  <p:tag name="KSO_WM_DIAGRAM_VIRTUALLY_FRAME" val="{&quot;height&quot;:374.9514960629921,&quot;left&quot;:52,&quot;top&quot;:108.04850393700788,&quot;width&quot;:332}"/>
</p:tagLst>
</file>

<file path=ppt/tags/tag23.xml><?xml version="1.0" encoding="utf-8"?>
<p:tagLst xmlns:p="http://schemas.openxmlformats.org/presentationml/2006/main">
  <p:tag name="KSO_WM_DIAGRAM_VIRTUALLY_FRAME" val="{&quot;height&quot;:374.9514960629921,&quot;left&quot;:52,&quot;top&quot;:108.04850393700788,&quot;width&quot;:332}"/>
</p:tagLst>
</file>

<file path=ppt/tags/tag24.xml><?xml version="1.0" encoding="utf-8"?>
<p:tagLst xmlns:p="http://schemas.openxmlformats.org/presentationml/2006/main">
  <p:tag name="KSO_WM_DIAGRAM_VIRTUALLY_FRAME" val="{&quot;height&quot;:374.9514960629921,&quot;left&quot;:52,&quot;top&quot;:108.04850393700788,&quot;width&quot;:332}"/>
</p:tagLst>
</file>

<file path=ppt/tags/tag25.xml><?xml version="1.0" encoding="utf-8"?>
<p:tagLst xmlns:p="http://schemas.openxmlformats.org/presentationml/2006/main">
  <p:tag name="KSO_WM_DIAGRAM_VIRTUALLY_FRAME" val="{&quot;height&quot;:374.9514960629921,&quot;left&quot;:52,&quot;top&quot;:108.04850393700788,&quot;width&quot;:332}"/>
</p:tagLst>
</file>

<file path=ppt/tags/tag26.xml><?xml version="1.0" encoding="utf-8"?>
<p:tagLst xmlns:p="http://schemas.openxmlformats.org/presentationml/2006/main">
  <p:tag name="KSO_WM_DIAGRAM_VIRTUALLY_FRAME" val="{&quot;height&quot;:374.9514960629921,&quot;left&quot;:52,&quot;top&quot;:108.04850393700788,&quot;width&quot;:332}"/>
</p:tagLst>
</file>

<file path=ppt/tags/tag27.xml><?xml version="1.0" encoding="utf-8"?>
<p:tagLst xmlns:p="http://schemas.openxmlformats.org/presentationml/2006/main">
  <p:tag name="KSO_WM_DIAGRAM_VIRTUALLY_FRAME" val="{&quot;height&quot;:374.9514960629921,&quot;left&quot;:52,&quot;top&quot;:108.04850393700788,&quot;width&quot;:332}"/>
</p:tagLst>
</file>

<file path=ppt/tags/tag28.xml><?xml version="1.0" encoding="utf-8"?>
<p:tagLst xmlns:p="http://schemas.openxmlformats.org/presentationml/2006/main">
  <p:tag name="KSO_WM_DIAGRAM_VIRTUALLY_FRAME" val="{&quot;height&quot;:374.9514960629921,&quot;left&quot;:52,&quot;top&quot;:108.04850393700788,&quot;width&quot;:332}"/>
</p:tagLst>
</file>

<file path=ppt/tags/tag29.xml><?xml version="1.0" encoding="utf-8"?>
<p:tagLst xmlns:p="http://schemas.openxmlformats.org/presentationml/2006/main">
  <p:tag name="KSO_WM_DIAGRAM_VIRTUALLY_FRAME" val="{&quot;height&quot;:262.39574062386424,&quot;left&quot;:41.35,&quot;top&quot;:166.00425937613576,&quot;width&quot;:865.65}"/>
</p:tagLst>
</file>

<file path=ppt/tags/tag3.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30.xml><?xml version="1.0" encoding="utf-8"?>
<p:tagLst xmlns:p="http://schemas.openxmlformats.org/presentationml/2006/main">
  <p:tag name="KSO_WM_DIAGRAM_VIRTUALLY_FRAME" val="{&quot;height&quot;:262.39574062386424,&quot;left&quot;:41.35,&quot;top&quot;:166.00425937613576,&quot;width&quot;:865.65}"/>
</p:tagLst>
</file>

<file path=ppt/tags/tag31.xml><?xml version="1.0" encoding="utf-8"?>
<p:tagLst xmlns:p="http://schemas.openxmlformats.org/presentationml/2006/main">
  <p:tag name="KSO_WM_DIAGRAM_VIRTUALLY_FRAME" val="{&quot;height&quot;:262.39574062386424,&quot;left&quot;:41.35,&quot;top&quot;:166.00425937613576,&quot;width&quot;:865.65}"/>
</p:tagLst>
</file>

<file path=ppt/tags/tag32.xml><?xml version="1.0" encoding="utf-8"?>
<p:tagLst xmlns:p="http://schemas.openxmlformats.org/presentationml/2006/main">
  <p:tag name="KSO_WM_DIAGRAM_VIRTUALLY_FRAME" val="{&quot;height&quot;:262.39574062386424,&quot;left&quot;:41.35,&quot;top&quot;:166.00425937613576,&quot;width&quot;:865.65}"/>
</p:tagLst>
</file>

<file path=ppt/tags/tag33.xml><?xml version="1.0" encoding="utf-8"?>
<p:tagLst xmlns:p="http://schemas.openxmlformats.org/presentationml/2006/main">
  <p:tag name="KSO_WM_DIAGRAM_VIRTUALLY_FRAME" val="{&quot;height&quot;:262.39574062386424,&quot;left&quot;:41.35,&quot;top&quot;:166.00425937613576,&quot;width&quot;:865.65}"/>
</p:tagLst>
</file>

<file path=ppt/tags/tag34.xml><?xml version="1.0" encoding="utf-8"?>
<p:tagLst xmlns:p="http://schemas.openxmlformats.org/presentationml/2006/main">
  <p:tag name="KSO_WM_DIAGRAM_VIRTUALLY_FRAME" val="{&quot;height&quot;:262.39574062386424,&quot;left&quot;:41.35,&quot;top&quot;:166.00425937613576,&quot;width&quot;:865.65}"/>
</p:tagLst>
</file>

<file path=ppt/tags/tag35.xml><?xml version="1.0" encoding="utf-8"?>
<p:tagLst xmlns:p="http://schemas.openxmlformats.org/presentationml/2006/main">
  <p:tag name="KSO_WM_DIAGRAM_VIRTUALLY_FRAME" val="{&quot;height&quot;:262.39574062386424,&quot;left&quot;:41.35,&quot;top&quot;:166.00425937613576,&quot;width&quot;:865.65}"/>
</p:tagLst>
</file>

<file path=ppt/tags/tag36.xml><?xml version="1.0" encoding="utf-8"?>
<p:tagLst xmlns:p="http://schemas.openxmlformats.org/presentationml/2006/main">
  <p:tag name="KSO_WM_DIAGRAM_VIRTUALLY_FRAME" val="{&quot;height&quot;:262.39574062386424,&quot;left&quot;:41.35,&quot;top&quot;:166.00425937613576,&quot;width&quot;:865.65}"/>
</p:tagLst>
</file>

<file path=ppt/tags/tag37.xml><?xml version="1.0" encoding="utf-8"?>
<p:tagLst xmlns:p="http://schemas.openxmlformats.org/presentationml/2006/main">
  <p:tag name="KSO_WM_DIAGRAM_VIRTUALLY_FRAME" val="{&quot;height&quot;:262.39574062386424,&quot;left&quot;:41.35,&quot;top&quot;:166.00425937613576,&quot;width&quot;:865.65}"/>
</p:tagLst>
</file>

<file path=ppt/tags/tag38.xml><?xml version="1.0" encoding="utf-8"?>
<p:tagLst xmlns:p="http://schemas.openxmlformats.org/presentationml/2006/main">
  <p:tag name="KSO_WM_DIAGRAM_VIRTUALLY_FRAME" val="{&quot;height&quot;:262.39574062386424,&quot;left&quot;:41.35,&quot;top&quot;:166.00425937613576,&quot;width&quot;:865.65}"/>
</p:tagLst>
</file>

<file path=ppt/tags/tag39.xml><?xml version="1.0" encoding="utf-8"?>
<p:tagLst xmlns:p="http://schemas.openxmlformats.org/presentationml/2006/main">
  <p:tag name="KSO_WM_DIAGRAM_VIRTUALLY_FRAME" val="{&quot;height&quot;:262.39574062386424,&quot;left&quot;:41.35,&quot;top&quot;:166.00425937613576,&quot;width&quot;:865.65}"/>
</p:tagLst>
</file>

<file path=ppt/tags/tag4.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40.xml><?xml version="1.0" encoding="utf-8"?>
<p:tagLst xmlns:p="http://schemas.openxmlformats.org/presentationml/2006/main">
  <p:tag name="KSO_WM_DIAGRAM_VIRTUALLY_FRAME" val="{&quot;height&quot;:262.39574062386424,&quot;left&quot;:41.35,&quot;top&quot;:166.00425937613576,&quot;width&quot;:865.65}"/>
</p:tagLst>
</file>

<file path=ppt/tags/tag41.xml><?xml version="1.0" encoding="utf-8"?>
<p:tagLst xmlns:p="http://schemas.openxmlformats.org/presentationml/2006/main">
  <p:tag name="KSO_WM_DIAGRAM_VIRTUALLY_FRAME" val="{&quot;height&quot;:262.39574062386424,&quot;left&quot;:41.35,&quot;top&quot;:166.00425937613576,&quot;width&quot;:865.65}"/>
</p:tagLst>
</file>

<file path=ppt/tags/tag42.xml><?xml version="1.0" encoding="utf-8"?>
<p:tagLst xmlns:p="http://schemas.openxmlformats.org/presentationml/2006/main">
  <p:tag name="KSO_WM_DIAGRAM_VIRTUALLY_FRAME" val="{&quot;height&quot;:262.39574062386424,&quot;left&quot;:41.35,&quot;top&quot;:166.00425937613576,&quot;width&quot;:865.65}"/>
</p:tagLst>
</file>

<file path=ppt/tags/tag43.xml><?xml version="1.0" encoding="utf-8"?>
<p:tagLst xmlns:p="http://schemas.openxmlformats.org/presentationml/2006/main">
  <p:tag name="KSO_WM_DIAGRAM_VIRTUALLY_FRAME" val="{&quot;height&quot;:262.39574062386424,&quot;left&quot;:41.35,&quot;top&quot;:166.00425937613576,&quot;width&quot;:865.65}"/>
</p:tagLst>
</file>

<file path=ppt/tags/tag44.xml><?xml version="1.0" encoding="utf-8"?>
<p:tagLst xmlns:p="http://schemas.openxmlformats.org/presentationml/2006/main">
  <p:tag name="KSO_WM_DIAGRAM_VIRTUALLY_FRAME" val="{&quot;height&quot;:262.39574062386424,&quot;left&quot;:41.35,&quot;top&quot;:166.00425937613576,&quot;width&quot;:865.65}"/>
</p:tagLst>
</file>

<file path=ppt/tags/tag45.xml><?xml version="1.0" encoding="utf-8"?>
<p:tagLst xmlns:p="http://schemas.openxmlformats.org/presentationml/2006/main">
  <p:tag name="KSO_WM_DIAGRAM_VIRTUALLY_FRAME" val="{&quot;height&quot;:262.39574062386424,&quot;left&quot;:41.35,&quot;top&quot;:166.00425937613576,&quot;width&quot;:865.65}"/>
</p:tagLst>
</file>

<file path=ppt/tags/tag46.xml><?xml version="1.0" encoding="utf-8"?>
<p:tagLst xmlns:p="http://schemas.openxmlformats.org/presentationml/2006/main">
  <p:tag name="KSO_WM_DIAGRAM_VIRTUALLY_FRAME" val="{&quot;height&quot;:262.39574062386424,&quot;left&quot;:41.35,&quot;top&quot;:166.00425937613576,&quot;width&quot;:865.65}"/>
</p:tagLst>
</file>

<file path=ppt/tags/tag47.xml><?xml version="1.0" encoding="utf-8"?>
<p:tagLst xmlns:p="http://schemas.openxmlformats.org/presentationml/2006/main">
  <p:tag name="KSO_WM_DIAGRAM_VIRTUALLY_FRAME" val="{&quot;height&quot;:262.39574062386424,&quot;left&quot;:41.35,&quot;top&quot;:166.00425937613576,&quot;width&quot;:865.65}"/>
</p:tagLst>
</file>

<file path=ppt/tags/tag48.xml><?xml version="1.0" encoding="utf-8"?>
<p:tagLst xmlns:p="http://schemas.openxmlformats.org/presentationml/2006/main">
  <p:tag name="KSO_WM_DIAGRAM_VIRTUALLY_FRAME" val="{&quot;height&quot;:262.39574062386424,&quot;left&quot;:41.35,&quot;top&quot;:166.00425937613576,&quot;width&quot;:865.65}"/>
</p:tagLst>
</file>

<file path=ppt/tags/tag49.xml><?xml version="1.0" encoding="utf-8"?>
<p:tagLst xmlns:p="http://schemas.openxmlformats.org/presentationml/2006/main">
  <p:tag name="KSO_WM_DIAGRAM_VIRTUALLY_FRAME" val="{&quot;height&quot;:262.39574062386424,&quot;left&quot;:41.35,&quot;top&quot;:166.00425937613576,&quot;width&quot;:865.65}"/>
</p:tagLst>
</file>

<file path=ppt/tags/tag5.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50.xml><?xml version="1.0" encoding="utf-8"?>
<p:tagLst xmlns:p="http://schemas.openxmlformats.org/presentationml/2006/main">
  <p:tag name="KSO_WM_DIAGRAM_VIRTUALLY_FRAME" val="{&quot;height&quot;:262.39574062386424,&quot;left&quot;:41.35,&quot;top&quot;:166.00425937613576,&quot;width&quot;:865.65}"/>
</p:tagLst>
</file>

<file path=ppt/tags/tag51.xml><?xml version="1.0" encoding="utf-8"?>
<p:tagLst xmlns:p="http://schemas.openxmlformats.org/presentationml/2006/main">
  <p:tag name="TABLE_ENDDRAG_ORIGIN_RECT" val="904*443"/>
  <p:tag name="TABLE_ENDDRAG_RECT" val="26*82*904*443"/>
</p:tagLst>
</file>

<file path=ppt/tags/tag52.xml><?xml version="1.0" encoding="utf-8"?>
<p:tagLst xmlns:p="http://schemas.openxmlformats.org/presentationml/2006/main">
  <p:tag name="TABLE_ENDDRAG_ORIGIN_RECT" val="909*456"/>
  <p:tag name="TABLE_ENDDRAG_RECT" val="26*77*909*456"/>
</p:tagLst>
</file>

<file path=ppt/tags/tag53.xml><?xml version="1.0" encoding="utf-8"?>
<p:tagLst xmlns:p="http://schemas.openxmlformats.org/presentationml/2006/main">
  <p:tag name="PRESENTER_SHAPEINFO" val="&lt;ThreeDShapeInfo&gt;&lt;uuid val=&quot;{E4FE3ADF-577E-44E4-933C-B9B295F2C1C6}&quot;/&gt;&lt;filename val=&quot;C:\Users\Administrator\Desktop\data\asimages\{E4FE3ADF-577E-44E4-933C-B9B295F2C1C6}.png&quot;/&gt;&lt;hasEffects val=&quot;1&quot;/&gt;&lt;left val=&quot;388.8&quot;/&gt;&lt;top val=&quot;184.08&quot;/&gt;&lt;width val=&quot;173.28&quot;/&gt;&lt;height val=&quot;123.6&quot;/&gt;&lt;/ThreeDShapeInfo&gt;"/>
</p:tagLst>
</file>

<file path=ppt/tags/tag54.xml><?xml version="1.0" encoding="utf-8"?>
<p:tagLst xmlns:p="http://schemas.openxmlformats.org/presentationml/2006/main">
  <p:tag name="PRESENTER_SHAPEINFO" val="&lt;ThreeDShapeInfo&gt;&lt;uuid val=&quot;{E4FE3ADF-577E-44E4-933C-B9B295F2C1C6}&quot;/&gt;&lt;filename val=&quot;C:\Users\Administrator\Desktop\data\asimages\{E4FE3ADF-577E-44E4-933C-B9B295F2C1C6}.png&quot;/&gt;&lt;hasEffects val=&quot;1&quot;/&gt;&lt;left val=&quot;388.8&quot;/&gt;&lt;top val=&quot;184.08&quot;/&gt;&lt;width val=&quot;173.28&quot;/&gt;&lt;height val=&quot;123.6&quot;/&gt;&lt;/ThreeDShapeInfo&gt;"/>
</p:tagLst>
</file>

<file path=ppt/tags/tag55.xml><?xml version="1.0" encoding="utf-8"?>
<p:tagLst xmlns:p="http://schemas.openxmlformats.org/presentationml/2006/main">
  <p:tag name="PRESENTER_SHAPEINFO" val="&lt;ThreeDShapeInfo&gt;&lt;uuid val=&quot;{E4FE3ADF-577E-44E4-933C-B9B295F2C1C6}&quot;/&gt;&lt;filename val=&quot;C:\Users\Administrator\Desktop\data\asimages\{E4FE3ADF-577E-44E4-933C-B9B295F2C1C6}.png&quot;/&gt;&lt;hasEffects val=&quot;1&quot;/&gt;&lt;left val=&quot;388.8&quot;/&gt;&lt;top val=&quot;184.08&quot;/&gt;&lt;width val=&quot;173.28&quot;/&gt;&lt;height val=&quot;123.6&quot;/&gt;&lt;/ThreeDShapeInfo&gt;"/>
</p:tagLst>
</file>

<file path=ppt/tags/tag56.xml><?xml version="1.0" encoding="utf-8"?>
<p:tagLst xmlns:p="http://schemas.openxmlformats.org/presentationml/2006/main">
  <p:tag name="PRESENTER_SHAPEINFO" val="&lt;ThreeDShapeInfo&gt;&lt;uuid val=&quot;{E4FE3ADF-577E-44E4-933C-B9B295F2C1C6}&quot;/&gt;&lt;filename val=&quot;C:\Users\Administrator\Desktop\data\asimages\{E4FE3ADF-577E-44E4-933C-B9B295F2C1C6}.png&quot;/&gt;&lt;hasEffects val=&quot;1&quot;/&gt;&lt;left val=&quot;388.8&quot;/&gt;&lt;top val=&quot;184.08&quot;/&gt;&lt;width val=&quot;173.28&quot;/&gt;&lt;height val=&quot;123.6&quot;/&gt;&lt;/ThreeDShapeInfo&gt;"/>
</p:tagLst>
</file>

<file path=ppt/tags/tag57.xml><?xml version="1.0" encoding="utf-8"?>
<p:tagLst xmlns:p="http://schemas.openxmlformats.org/presentationml/2006/main">
  <p:tag name="PRESENTER_SHAPEINFO" val="&lt;ThreeDShapeInfo&gt;&lt;uuid val=&quot;{E4FE3ADF-577E-44E4-933C-B9B295F2C1C6}&quot;/&gt;&lt;filename val=&quot;C:\Users\Administrator\Desktop\data\asimages\{E4FE3ADF-577E-44E4-933C-B9B295F2C1C6}.png&quot;/&gt;&lt;hasEffects val=&quot;1&quot;/&gt;&lt;left val=&quot;388.8&quot;/&gt;&lt;top val=&quot;184.08&quot;/&gt;&lt;width val=&quot;173.28&quot;/&gt;&lt;height val=&quot;123.6&quot;/&gt;&lt;/ThreeDShapeInfo&gt;"/>
</p:tagLst>
</file>

<file path=ppt/tags/tag58.xml><?xml version="1.0" encoding="utf-8"?>
<p:tagLst xmlns:p="http://schemas.openxmlformats.org/presentationml/2006/main">
  <p:tag name="commondata" val="eyJoZGlkIjoiMTU4OTdjYzcyZTc3Y2Y5MDJlM2ZmYjFhNGRiZWVmZTYifQ=="/>
</p:tagLst>
</file>

<file path=ppt/tags/tag6.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7.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8.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ags/tag9.xml><?xml version="1.0" encoding="utf-8"?>
<p:tagLst xmlns:p="http://schemas.openxmlformats.org/presentationml/2006/main">
  <p:tag name="KSO_WM_DIAGRAM_VIRTUALLY_FRAME" val="{&quot;height&quot;:254.26724409448815,&quot;left&quot;:59.399921259842515,&quot;top&quot;:185.03700787401573,&quot;width&quot;:823.6657480314962}"/>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0552EC"/>
      </a:accent1>
      <a:accent2>
        <a:srgbClr val="2BADFF"/>
      </a:accent2>
      <a:accent3>
        <a:srgbClr val="FFBA2F"/>
      </a:accent3>
      <a:accent4>
        <a:srgbClr val="2BADFF"/>
      </a:accent4>
      <a:accent5>
        <a:srgbClr val="2960B1"/>
      </a:accent5>
      <a:accent6>
        <a:srgbClr val="62B466"/>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0552EC"/>
      </a:accent1>
      <a:accent2>
        <a:srgbClr val="2BADFF"/>
      </a:accent2>
      <a:accent3>
        <a:srgbClr val="FFBA2F"/>
      </a:accent3>
      <a:accent4>
        <a:srgbClr val="2BADFF"/>
      </a:accent4>
      <a:accent5>
        <a:srgbClr val="2960B1"/>
      </a:accent5>
      <a:accent6>
        <a:srgbClr val="62B466"/>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4A66AC"/>
      </a:dk2>
      <a:lt2>
        <a:srgbClr val="E0EBF6"/>
      </a:lt2>
      <a:accent1>
        <a:srgbClr val="0552EC"/>
      </a:accent1>
      <a:accent2>
        <a:srgbClr val="2BADFF"/>
      </a:accent2>
      <a:accent3>
        <a:srgbClr val="FFBA2F"/>
      </a:accent3>
      <a:accent4>
        <a:srgbClr val="2BADFF"/>
      </a:accent4>
      <a:accent5>
        <a:srgbClr val="2960B1"/>
      </a:accent5>
      <a:accent6>
        <a:srgbClr val="62B466"/>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6235</Words>
  <Application>WPS 演示</Application>
  <PresentationFormat/>
  <Paragraphs>1030</Paragraphs>
  <Slides>36</Slides>
  <Notes>0</Notes>
  <HiddenSlides>0</HiddenSlides>
  <MMClips>0</MMClips>
  <ScaleCrop>false</ScaleCrop>
  <HeadingPairs>
    <vt:vector size="6" baseType="variant">
      <vt:variant>
        <vt:lpstr>已用的字体</vt:lpstr>
      </vt:variant>
      <vt:variant>
        <vt:i4>24</vt:i4>
      </vt:variant>
      <vt:variant>
        <vt:lpstr>主题</vt:lpstr>
      </vt:variant>
      <vt:variant>
        <vt:i4>3</vt:i4>
      </vt:variant>
      <vt:variant>
        <vt:lpstr>幻灯片标题</vt:lpstr>
      </vt:variant>
      <vt:variant>
        <vt:i4>36</vt:i4>
      </vt:variant>
    </vt:vector>
  </HeadingPairs>
  <TitlesOfParts>
    <vt:vector size="63" baseType="lpstr">
      <vt:lpstr>Arial</vt:lpstr>
      <vt:lpstr>宋体</vt:lpstr>
      <vt:lpstr>Wingdings</vt:lpstr>
      <vt:lpstr>等线</vt:lpstr>
      <vt:lpstr>YouSheBiaoTiHei</vt:lpstr>
      <vt:lpstr>OPPOSans H</vt:lpstr>
      <vt:lpstr>Source Han Sans CN Bold</vt:lpstr>
      <vt:lpstr>Source Han Sans</vt:lpstr>
      <vt:lpstr>微软雅黑</vt:lpstr>
      <vt:lpstr>Arial Unicode MS</vt:lpstr>
      <vt:lpstr>Calibri</vt:lpstr>
      <vt:lpstr>Arial</vt:lpstr>
      <vt:lpstr>Times New Roman</vt:lpstr>
      <vt:lpstr>黑体</vt:lpstr>
      <vt:lpstr>HY헤드라인M</vt:lpstr>
      <vt:lpstr>Segoe Print</vt:lpstr>
      <vt:lpstr>Arial Unicode MS</vt:lpstr>
      <vt:lpstr>Tahoma</vt:lpstr>
      <vt:lpstr>Calibri</vt:lpstr>
      <vt:lpstr>견고딕</vt:lpstr>
      <vt:lpstr>HY헤드라인M</vt:lpstr>
      <vt:lpstr>견고딕</vt:lpstr>
      <vt:lpstr>Wonder Arial</vt:lpstr>
      <vt:lpstr>仓耳玄三M W05</vt:lpstr>
      <vt:lpstr>Office 主题​​</vt:lpstr>
      <vt:lpstr>1_Office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信息化企业应用</vt:lpstr>
      <vt:lpstr>PowerPoint 演示文稿</vt:lpstr>
      <vt:lpstr>PowerPoint 演示文稿</vt:lpstr>
      <vt:lpstr>PowerPoint 演示文稿</vt:lpstr>
      <vt:lpstr>PowerPoint 演示文稿</vt:lpstr>
      <vt:lpstr>PowerPoint 演示文稿</vt:lpstr>
      <vt:lpstr>PowerPoint 演示文稿</vt:lpstr>
      <vt:lpstr>系统应用场景</vt:lpstr>
      <vt:lpstr>PowerPoint 演示文稿</vt:lpstr>
      <vt:lpstr>PowerPoint 演示文稿</vt:lpstr>
      <vt:lpstr>MES系统定义</vt:lpstr>
      <vt:lpstr>MES业务模型</vt:lpstr>
      <vt:lpstr>MES功能模型</vt:lpstr>
      <vt:lpstr>降低企业成本，提高企业竞争力</vt:lpstr>
      <vt:lpstr>PowerPoint 演示文稿</vt:lpstr>
      <vt:lpstr> 数控机床</vt:lpstr>
      <vt:lpstr> 数控系统</vt:lpstr>
      <vt:lpstr> 数控系统</vt:lpstr>
      <vt:lpstr> DNC</vt:lpstr>
      <vt:lpstr>程序传输（DNC）</vt:lpstr>
      <vt:lpstr> MDC</vt:lpstr>
      <vt:lpstr>机床监控（MDC）</vt:lpstr>
      <vt:lpstr>程序管理（MDM）</vt:lpstr>
      <vt:lpstr>整体应用效果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lenovo</cp:lastModifiedBy>
  <cp:revision>24</cp:revision>
  <dcterms:created xsi:type="dcterms:W3CDTF">2024-05-27T03:30:00Z</dcterms:created>
  <dcterms:modified xsi:type="dcterms:W3CDTF">2026-01-15T01:48:47Z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3C4AD820E95F424DA9494ABCEB39CF88_13</vt:lpwstr>
  </property>
  <property fmtid="{D5CDD505-2E9C-101B-9397-08002B2CF9AE}" pid="3" name="KSOProductBuildVer">
    <vt:lpwstr>2052-12.1.0.24657</vt:lpwstr>
  </property>
</Properties>
</file>