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29"/>
  </p:handoutMasterIdLst>
  <p:sldIdLst>
    <p:sldId id="268" r:id="rId3"/>
    <p:sldId id="606" r:id="rId4"/>
    <p:sldId id="383" r:id="rId5"/>
    <p:sldId id="621" r:id="rId6"/>
    <p:sldId id="622" r:id="rId7"/>
    <p:sldId id="12423" r:id="rId8"/>
    <p:sldId id="12390" r:id="rId9"/>
    <p:sldId id="12392" r:id="rId11"/>
    <p:sldId id="12420" r:id="rId12"/>
    <p:sldId id="618" r:id="rId13"/>
    <p:sldId id="614" r:id="rId14"/>
    <p:sldId id="12394" r:id="rId15"/>
    <p:sldId id="12396" r:id="rId16"/>
    <p:sldId id="12424" r:id="rId17"/>
    <p:sldId id="616" r:id="rId18"/>
    <p:sldId id="617" r:id="rId19"/>
    <p:sldId id="12417" r:id="rId20"/>
    <p:sldId id="603" r:id="rId21"/>
    <p:sldId id="591" r:id="rId22"/>
    <p:sldId id="12452" r:id="rId23"/>
    <p:sldId id="12453" r:id="rId24"/>
    <p:sldId id="12421" r:id="rId25"/>
    <p:sldId id="12422" r:id="rId26"/>
    <p:sldId id="12451" r:id="rId27"/>
    <p:sldId id="270" r:id="rId28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Shaoze" initials="X" lastIdx="1" clrIdx="0"/>
  <p:cmAuthor id="2" name="Administrator" initials="A" lastIdx="2" clrIdx="1"/>
  <p:cmAuthor id="3" name="王 普" initials="王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0000"/>
    <a:srgbClr val="F29999"/>
    <a:srgbClr val="FF6565"/>
    <a:srgbClr val="E60000"/>
    <a:srgbClr val="4472C4"/>
    <a:srgbClr val="DBDBDB"/>
    <a:srgbClr val="E3EAF6"/>
    <a:srgbClr val="FF1919"/>
    <a:srgbClr val="D31C2A"/>
    <a:srgbClr val="D7A5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4" autoAdjust="0"/>
    <p:restoredTop sz="94660" autoAdjust="0"/>
  </p:normalViewPr>
  <p:slideViewPr>
    <p:cSldViewPr snapToGrid="0" showGuides="1">
      <p:cViewPr varScale="1">
        <p:scale>
          <a:sx n="60" d="100"/>
          <a:sy n="60" d="100"/>
        </p:scale>
        <p:origin x="96" y="12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gs" Target="tags/tag1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BA751-85E5-DB4F-B2C7-6218F53273D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D6ED-7C4C-EE40-B623-7388ACB53BD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A90D3-6D15-4F8F-A87E-1CCD15F4D0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88302-4A70-430A-B96F-4D1D530AF39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20F07-7757-472C-8D2B-1EF356E5E4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任意多边形: 形状 8"/>
          <p:cNvSpPr/>
          <p:nvPr userDrawn="1"/>
        </p:nvSpPr>
        <p:spPr>
          <a:xfrm>
            <a:off x="0" y="4813444"/>
            <a:ext cx="10021198" cy="2031516"/>
          </a:xfrm>
          <a:custGeom>
            <a:avLst/>
            <a:gdLst>
              <a:gd name="connsiteX0" fmla="*/ 4355454 w 9291716"/>
              <a:gd name="connsiteY0" fmla="*/ 0 h 1883634"/>
              <a:gd name="connsiteX1" fmla="*/ 9071773 w 9291716"/>
              <a:gd name="connsiteY1" fmla="*/ 1693114 h 1883634"/>
              <a:gd name="connsiteX2" fmla="*/ 9291716 w 9291716"/>
              <a:gd name="connsiteY2" fmla="*/ 1883634 h 1883634"/>
              <a:gd name="connsiteX3" fmla="*/ 0 w 9291716"/>
              <a:gd name="connsiteY3" fmla="*/ 1883634 h 1883634"/>
              <a:gd name="connsiteX4" fmla="*/ 0 w 9291716"/>
              <a:gd name="connsiteY4" fmla="*/ 1415566 h 1883634"/>
              <a:gd name="connsiteX5" fmla="*/ 209929 w 9291716"/>
              <a:gd name="connsiteY5" fmla="*/ 1266282 h 1883634"/>
              <a:gd name="connsiteX6" fmla="*/ 4355454 w 9291716"/>
              <a:gd name="connsiteY6" fmla="*/ 0 h 1883634"/>
              <a:gd name="connsiteX0-1" fmla="*/ 0 w 9291716"/>
              <a:gd name="connsiteY0-2" fmla="*/ 1883634 h 1975074"/>
              <a:gd name="connsiteX1-3" fmla="*/ 0 w 9291716"/>
              <a:gd name="connsiteY1-4" fmla="*/ 1415566 h 1975074"/>
              <a:gd name="connsiteX2-5" fmla="*/ 209929 w 9291716"/>
              <a:gd name="connsiteY2-6" fmla="*/ 1266282 h 1975074"/>
              <a:gd name="connsiteX3-7" fmla="*/ 4355454 w 9291716"/>
              <a:gd name="connsiteY3-8" fmla="*/ 0 h 1975074"/>
              <a:gd name="connsiteX4-9" fmla="*/ 9071773 w 9291716"/>
              <a:gd name="connsiteY4-10" fmla="*/ 1693114 h 1975074"/>
              <a:gd name="connsiteX5-11" fmla="*/ 9291716 w 9291716"/>
              <a:gd name="connsiteY5-12" fmla="*/ 1883634 h 1975074"/>
              <a:gd name="connsiteX6-13" fmla="*/ 91440 w 9291716"/>
              <a:gd name="connsiteY6-14" fmla="*/ 1975074 h 1975074"/>
              <a:gd name="connsiteX0-15" fmla="*/ 0 w 9291716"/>
              <a:gd name="connsiteY0-16" fmla="*/ 1883634 h 1883634"/>
              <a:gd name="connsiteX1-17" fmla="*/ 0 w 9291716"/>
              <a:gd name="connsiteY1-18" fmla="*/ 1415566 h 1883634"/>
              <a:gd name="connsiteX2-19" fmla="*/ 209929 w 9291716"/>
              <a:gd name="connsiteY2-20" fmla="*/ 1266282 h 1883634"/>
              <a:gd name="connsiteX3-21" fmla="*/ 4355454 w 9291716"/>
              <a:gd name="connsiteY3-22" fmla="*/ 0 h 1883634"/>
              <a:gd name="connsiteX4-23" fmla="*/ 9071773 w 9291716"/>
              <a:gd name="connsiteY4-24" fmla="*/ 1693114 h 1883634"/>
              <a:gd name="connsiteX5-25" fmla="*/ 9291716 w 9291716"/>
              <a:gd name="connsiteY5-26" fmla="*/ 1883634 h 1883634"/>
              <a:gd name="connsiteX0-27" fmla="*/ 0 w 9291716"/>
              <a:gd name="connsiteY0-28" fmla="*/ 1415566 h 1883634"/>
              <a:gd name="connsiteX1-29" fmla="*/ 209929 w 9291716"/>
              <a:gd name="connsiteY1-30" fmla="*/ 1266282 h 1883634"/>
              <a:gd name="connsiteX2-31" fmla="*/ 4355454 w 9291716"/>
              <a:gd name="connsiteY2-32" fmla="*/ 0 h 1883634"/>
              <a:gd name="connsiteX3-33" fmla="*/ 9071773 w 9291716"/>
              <a:gd name="connsiteY3-34" fmla="*/ 1693114 h 1883634"/>
              <a:gd name="connsiteX4-35" fmla="*/ 9291716 w 9291716"/>
              <a:gd name="connsiteY4-36" fmla="*/ 1883634 h 18836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91716" h="1883634">
                <a:moveTo>
                  <a:pt x="0" y="1415566"/>
                </a:moveTo>
                <a:lnTo>
                  <a:pt x="209929" y="1266282"/>
                </a:lnTo>
                <a:cubicBezTo>
                  <a:pt x="1393293" y="466818"/>
                  <a:pt x="2819858" y="0"/>
                  <a:pt x="4355454" y="0"/>
                </a:cubicBezTo>
                <a:cubicBezTo>
                  <a:pt x="6146983" y="0"/>
                  <a:pt x="7790108" y="635391"/>
                  <a:pt x="9071773" y="1693114"/>
                </a:cubicBezTo>
                <a:lnTo>
                  <a:pt x="9291716" y="1883634"/>
                </a:lnTo>
              </a:path>
            </a:pathLst>
          </a:custGeom>
          <a:noFill/>
          <a:ln w="38100">
            <a:solidFill>
              <a:srgbClr val="D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任意多边形: 形状 9"/>
          <p:cNvSpPr/>
          <p:nvPr userDrawn="1"/>
        </p:nvSpPr>
        <p:spPr>
          <a:xfrm>
            <a:off x="7217596" y="5931130"/>
            <a:ext cx="4974404" cy="913830"/>
          </a:xfrm>
          <a:custGeom>
            <a:avLst/>
            <a:gdLst>
              <a:gd name="connsiteX0" fmla="*/ 3865036 w 5863488"/>
              <a:gd name="connsiteY0" fmla="*/ 0 h 1086465"/>
              <a:gd name="connsiteX1" fmla="*/ 5718038 w 5863488"/>
              <a:gd name="connsiteY1" fmla="*/ 233429 h 1086465"/>
              <a:gd name="connsiteX2" fmla="*/ 5863488 w 5863488"/>
              <a:gd name="connsiteY2" fmla="*/ 274732 h 1086465"/>
              <a:gd name="connsiteX3" fmla="*/ 5863488 w 5863488"/>
              <a:gd name="connsiteY3" fmla="*/ 1086465 h 1086465"/>
              <a:gd name="connsiteX4" fmla="*/ 0 w 5863488"/>
              <a:gd name="connsiteY4" fmla="*/ 1086465 h 1086465"/>
              <a:gd name="connsiteX5" fmla="*/ 20342 w 5863488"/>
              <a:gd name="connsiteY5" fmla="*/ 1073424 h 1086465"/>
              <a:gd name="connsiteX6" fmla="*/ 3865036 w 5863488"/>
              <a:gd name="connsiteY6" fmla="*/ 0 h 1086465"/>
              <a:gd name="connsiteX0-1" fmla="*/ 5863488 w 5954928"/>
              <a:gd name="connsiteY0-2" fmla="*/ 1086465 h 1177905"/>
              <a:gd name="connsiteX1-3" fmla="*/ 0 w 5954928"/>
              <a:gd name="connsiteY1-4" fmla="*/ 1086465 h 1177905"/>
              <a:gd name="connsiteX2-5" fmla="*/ 20342 w 5954928"/>
              <a:gd name="connsiteY2-6" fmla="*/ 1073424 h 1177905"/>
              <a:gd name="connsiteX3-7" fmla="*/ 3865036 w 5954928"/>
              <a:gd name="connsiteY3-8" fmla="*/ 0 h 1177905"/>
              <a:gd name="connsiteX4-9" fmla="*/ 5718038 w 5954928"/>
              <a:gd name="connsiteY4-10" fmla="*/ 233429 h 1177905"/>
              <a:gd name="connsiteX5-11" fmla="*/ 5863488 w 5954928"/>
              <a:gd name="connsiteY5-12" fmla="*/ 274732 h 1177905"/>
              <a:gd name="connsiteX6-13" fmla="*/ 5954928 w 5954928"/>
              <a:gd name="connsiteY6-14" fmla="*/ 1177905 h 1177905"/>
              <a:gd name="connsiteX0-15" fmla="*/ 5863488 w 5863488"/>
              <a:gd name="connsiteY0-16" fmla="*/ 1086465 h 1086465"/>
              <a:gd name="connsiteX1-17" fmla="*/ 0 w 5863488"/>
              <a:gd name="connsiteY1-18" fmla="*/ 1086465 h 1086465"/>
              <a:gd name="connsiteX2-19" fmla="*/ 20342 w 5863488"/>
              <a:gd name="connsiteY2-20" fmla="*/ 1073424 h 1086465"/>
              <a:gd name="connsiteX3-21" fmla="*/ 3865036 w 5863488"/>
              <a:gd name="connsiteY3-22" fmla="*/ 0 h 1086465"/>
              <a:gd name="connsiteX4-23" fmla="*/ 5718038 w 5863488"/>
              <a:gd name="connsiteY4-24" fmla="*/ 233429 h 1086465"/>
              <a:gd name="connsiteX5-25" fmla="*/ 5863488 w 5863488"/>
              <a:gd name="connsiteY5-26" fmla="*/ 274732 h 1086465"/>
              <a:gd name="connsiteX0-27" fmla="*/ 0 w 5863488"/>
              <a:gd name="connsiteY0-28" fmla="*/ 1086465 h 1086465"/>
              <a:gd name="connsiteX1-29" fmla="*/ 20342 w 5863488"/>
              <a:gd name="connsiteY1-30" fmla="*/ 1073424 h 1086465"/>
              <a:gd name="connsiteX2-31" fmla="*/ 3865036 w 5863488"/>
              <a:gd name="connsiteY2-32" fmla="*/ 0 h 1086465"/>
              <a:gd name="connsiteX3-33" fmla="*/ 5718038 w 5863488"/>
              <a:gd name="connsiteY3-34" fmla="*/ 233429 h 1086465"/>
              <a:gd name="connsiteX4-35" fmla="*/ 5863488 w 5863488"/>
              <a:gd name="connsiteY4-36" fmla="*/ 274732 h 1086465"/>
              <a:gd name="connsiteX0-37" fmla="*/ 0 w 5843146"/>
              <a:gd name="connsiteY0-38" fmla="*/ 1073424 h 1073424"/>
              <a:gd name="connsiteX1-39" fmla="*/ 3844694 w 5843146"/>
              <a:gd name="connsiteY1-40" fmla="*/ 0 h 1073424"/>
              <a:gd name="connsiteX2-41" fmla="*/ 5697696 w 5843146"/>
              <a:gd name="connsiteY2-42" fmla="*/ 233429 h 1073424"/>
              <a:gd name="connsiteX3-43" fmla="*/ 5843146 w 5843146"/>
              <a:gd name="connsiteY3-44" fmla="*/ 274732 h 10734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843146" h="1073424">
                <a:moveTo>
                  <a:pt x="0" y="1073424"/>
                </a:moveTo>
                <a:cubicBezTo>
                  <a:pt x="1121052" y="392257"/>
                  <a:pt x="2437065" y="0"/>
                  <a:pt x="3844694" y="0"/>
                </a:cubicBezTo>
                <a:cubicBezTo>
                  <a:pt x="4484526" y="0"/>
                  <a:pt x="5105428" y="81045"/>
                  <a:pt x="5697696" y="233429"/>
                </a:cubicBezTo>
                <a:lnTo>
                  <a:pt x="5843146" y="274732"/>
                </a:lnTo>
              </a:path>
            </a:pathLst>
          </a:custGeom>
          <a:noFill/>
          <a:ln w="38100">
            <a:solidFill>
              <a:srgbClr val="D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8037" y="585907"/>
            <a:ext cx="1307938" cy="359316"/>
          </a:xfrm>
          <a:prstGeom prst="rect">
            <a:avLst/>
          </a:prstGeom>
        </p:spPr>
      </p:pic>
      <p:sp>
        <p:nvSpPr>
          <p:cNvPr id="8" name="文本占位符 15"/>
          <p:cNvSpPr>
            <a:spLocks noGrp="1"/>
          </p:cNvSpPr>
          <p:nvPr>
            <p:ph type="body" sz="quarter" idx="10" hasCustomPrompt="1"/>
          </p:nvPr>
        </p:nvSpPr>
        <p:spPr>
          <a:xfrm>
            <a:off x="2856741" y="1931398"/>
            <a:ext cx="6478518" cy="83099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buNone/>
              <a:defRPr lang="zh-CN" altLang="en-US" sz="4800" b="1" dirty="0">
                <a:solidFill>
                  <a:srgbClr val="DF062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/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9" name="文本占位符 15"/>
          <p:cNvSpPr>
            <a:spLocks noGrp="1"/>
          </p:cNvSpPr>
          <p:nvPr>
            <p:ph type="body" sz="quarter" idx="11" hasCustomPrompt="1"/>
          </p:nvPr>
        </p:nvSpPr>
        <p:spPr>
          <a:xfrm>
            <a:off x="2856741" y="3253511"/>
            <a:ext cx="6478518" cy="3693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buNone/>
              <a:defRPr lang="zh-CN" altLang="en-US" sz="1800" b="1" dirty="0">
                <a:solidFill>
                  <a:srgbClr val="DF062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/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645669" y="690091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F062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DF062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006678"/>
            <a:ext cx="12192000" cy="58513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11410806" y="6446040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05B09A99-A634-4317-850F-99FF96CF97BD}" type="slidenum">
              <a:rPr lang="zh-CN" altLang="en-US" sz="9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900" b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61738" y="339327"/>
            <a:ext cx="1194033" cy="328024"/>
          </a:xfrm>
          <a:prstGeom prst="rect">
            <a:avLst/>
          </a:prstGeom>
        </p:spPr>
      </p:pic>
      <p:sp>
        <p:nvSpPr>
          <p:cNvPr id="6" name="文本占位符 15"/>
          <p:cNvSpPr>
            <a:spLocks noGrp="1"/>
          </p:cNvSpPr>
          <p:nvPr>
            <p:ph type="body" sz="quarter" idx="10" hasCustomPrompt="1"/>
          </p:nvPr>
        </p:nvSpPr>
        <p:spPr>
          <a:xfrm>
            <a:off x="344185" y="290973"/>
            <a:ext cx="8699148" cy="4247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/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61738" y="339327"/>
            <a:ext cx="1194033" cy="328024"/>
          </a:xfrm>
          <a:prstGeom prst="rect">
            <a:avLst/>
          </a:prstGeom>
        </p:spPr>
      </p:pic>
      <p:sp>
        <p:nvSpPr>
          <p:cNvPr id="4" name="文本占位符 15"/>
          <p:cNvSpPr>
            <a:spLocks noGrp="1"/>
          </p:cNvSpPr>
          <p:nvPr>
            <p:ph type="body" sz="quarter" idx="10" hasCustomPrompt="1"/>
          </p:nvPr>
        </p:nvSpPr>
        <p:spPr>
          <a:xfrm>
            <a:off x="344185" y="290973"/>
            <a:ext cx="8699148" cy="4247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lang="zh-CN" altLang="en-US" sz="2400" b="1" dirty="0">
                <a:solidFill>
                  <a:srgbClr val="D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/>
            <a:r>
              <a:rPr lang="zh-CN" altLang="en-US" dirty="0"/>
              <a:t>单击此处编辑标题</a:t>
            </a:r>
            <a:endParaRPr lang="zh-CN" altLang="en-US" dirty="0"/>
          </a:p>
        </p:txBody>
      </p:sp>
      <p:cxnSp>
        <p:nvCxnSpPr>
          <p:cNvPr id="5" name="直线连接符 4"/>
          <p:cNvCxnSpPr/>
          <p:nvPr userDrawn="1"/>
        </p:nvCxnSpPr>
        <p:spPr>
          <a:xfrm flipV="1">
            <a:off x="370877" y="983619"/>
            <a:ext cx="11450246" cy="12778"/>
          </a:xfrm>
          <a:prstGeom prst="line">
            <a:avLst/>
          </a:prstGeom>
          <a:ln w="38100">
            <a:solidFill>
              <a:srgbClr val="D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 userDrawn="1"/>
        </p:nvSpPr>
        <p:spPr>
          <a:xfrm>
            <a:off x="11492998" y="6446040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05B09A99-A634-4317-850F-99FF96CF97BD}" type="slidenum">
              <a:rPr lang="zh-CN" altLang="en-US" sz="9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900" b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0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0" y="4961326"/>
            <a:ext cx="12192000" cy="1883634"/>
            <a:chOff x="0" y="4961326"/>
            <a:chExt cx="12192000" cy="1883634"/>
          </a:xfrm>
        </p:grpSpPr>
        <p:sp>
          <p:nvSpPr>
            <p:cNvPr id="9" name="任意多边形: 形状 8"/>
            <p:cNvSpPr/>
            <p:nvPr/>
          </p:nvSpPr>
          <p:spPr>
            <a:xfrm>
              <a:off x="0" y="4961326"/>
              <a:ext cx="9291716" cy="1883634"/>
            </a:xfrm>
            <a:custGeom>
              <a:avLst/>
              <a:gdLst>
                <a:gd name="connsiteX0" fmla="*/ 4355454 w 9291716"/>
                <a:gd name="connsiteY0" fmla="*/ 0 h 1883634"/>
                <a:gd name="connsiteX1" fmla="*/ 9071773 w 9291716"/>
                <a:gd name="connsiteY1" fmla="*/ 1693114 h 1883634"/>
                <a:gd name="connsiteX2" fmla="*/ 9291716 w 9291716"/>
                <a:gd name="connsiteY2" fmla="*/ 1883634 h 1883634"/>
                <a:gd name="connsiteX3" fmla="*/ 0 w 9291716"/>
                <a:gd name="connsiteY3" fmla="*/ 1883634 h 1883634"/>
                <a:gd name="connsiteX4" fmla="*/ 0 w 9291716"/>
                <a:gd name="connsiteY4" fmla="*/ 1415566 h 1883634"/>
                <a:gd name="connsiteX5" fmla="*/ 209929 w 9291716"/>
                <a:gd name="connsiteY5" fmla="*/ 1266282 h 1883634"/>
                <a:gd name="connsiteX6" fmla="*/ 4355454 w 9291716"/>
                <a:gd name="connsiteY6" fmla="*/ 0 h 1883634"/>
                <a:gd name="connsiteX0-1" fmla="*/ 0 w 9291716"/>
                <a:gd name="connsiteY0-2" fmla="*/ 1883634 h 1975074"/>
                <a:gd name="connsiteX1-3" fmla="*/ 0 w 9291716"/>
                <a:gd name="connsiteY1-4" fmla="*/ 1415566 h 1975074"/>
                <a:gd name="connsiteX2-5" fmla="*/ 209929 w 9291716"/>
                <a:gd name="connsiteY2-6" fmla="*/ 1266282 h 1975074"/>
                <a:gd name="connsiteX3-7" fmla="*/ 4355454 w 9291716"/>
                <a:gd name="connsiteY3-8" fmla="*/ 0 h 1975074"/>
                <a:gd name="connsiteX4-9" fmla="*/ 9071773 w 9291716"/>
                <a:gd name="connsiteY4-10" fmla="*/ 1693114 h 1975074"/>
                <a:gd name="connsiteX5-11" fmla="*/ 9291716 w 9291716"/>
                <a:gd name="connsiteY5-12" fmla="*/ 1883634 h 1975074"/>
                <a:gd name="connsiteX6-13" fmla="*/ 91440 w 9291716"/>
                <a:gd name="connsiteY6-14" fmla="*/ 1975074 h 1975074"/>
                <a:gd name="connsiteX0-15" fmla="*/ 0 w 9291716"/>
                <a:gd name="connsiteY0-16" fmla="*/ 1883634 h 1883634"/>
                <a:gd name="connsiteX1-17" fmla="*/ 0 w 9291716"/>
                <a:gd name="connsiteY1-18" fmla="*/ 1415566 h 1883634"/>
                <a:gd name="connsiteX2-19" fmla="*/ 209929 w 9291716"/>
                <a:gd name="connsiteY2-20" fmla="*/ 1266282 h 1883634"/>
                <a:gd name="connsiteX3-21" fmla="*/ 4355454 w 9291716"/>
                <a:gd name="connsiteY3-22" fmla="*/ 0 h 1883634"/>
                <a:gd name="connsiteX4-23" fmla="*/ 9071773 w 9291716"/>
                <a:gd name="connsiteY4-24" fmla="*/ 1693114 h 1883634"/>
                <a:gd name="connsiteX5-25" fmla="*/ 9291716 w 9291716"/>
                <a:gd name="connsiteY5-26" fmla="*/ 1883634 h 1883634"/>
                <a:gd name="connsiteX0-27" fmla="*/ 0 w 9291716"/>
                <a:gd name="connsiteY0-28" fmla="*/ 1415566 h 1883634"/>
                <a:gd name="connsiteX1-29" fmla="*/ 209929 w 9291716"/>
                <a:gd name="connsiteY1-30" fmla="*/ 1266282 h 1883634"/>
                <a:gd name="connsiteX2-31" fmla="*/ 4355454 w 9291716"/>
                <a:gd name="connsiteY2-32" fmla="*/ 0 h 1883634"/>
                <a:gd name="connsiteX3-33" fmla="*/ 9071773 w 9291716"/>
                <a:gd name="connsiteY3-34" fmla="*/ 1693114 h 1883634"/>
                <a:gd name="connsiteX4-35" fmla="*/ 9291716 w 9291716"/>
                <a:gd name="connsiteY4-36" fmla="*/ 1883634 h 18836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291716" h="1883634">
                  <a:moveTo>
                    <a:pt x="0" y="1415566"/>
                  </a:moveTo>
                  <a:lnTo>
                    <a:pt x="209929" y="1266282"/>
                  </a:lnTo>
                  <a:cubicBezTo>
                    <a:pt x="1393293" y="466818"/>
                    <a:pt x="2819858" y="0"/>
                    <a:pt x="4355454" y="0"/>
                  </a:cubicBezTo>
                  <a:cubicBezTo>
                    <a:pt x="6146983" y="0"/>
                    <a:pt x="7790108" y="635391"/>
                    <a:pt x="9071773" y="1693114"/>
                  </a:cubicBezTo>
                  <a:lnTo>
                    <a:pt x="9291716" y="1883634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6348854" y="5771536"/>
              <a:ext cx="5843146" cy="1073424"/>
            </a:xfrm>
            <a:custGeom>
              <a:avLst/>
              <a:gdLst>
                <a:gd name="connsiteX0" fmla="*/ 3865036 w 5863488"/>
                <a:gd name="connsiteY0" fmla="*/ 0 h 1086465"/>
                <a:gd name="connsiteX1" fmla="*/ 5718038 w 5863488"/>
                <a:gd name="connsiteY1" fmla="*/ 233429 h 1086465"/>
                <a:gd name="connsiteX2" fmla="*/ 5863488 w 5863488"/>
                <a:gd name="connsiteY2" fmla="*/ 274732 h 1086465"/>
                <a:gd name="connsiteX3" fmla="*/ 5863488 w 5863488"/>
                <a:gd name="connsiteY3" fmla="*/ 1086465 h 1086465"/>
                <a:gd name="connsiteX4" fmla="*/ 0 w 5863488"/>
                <a:gd name="connsiteY4" fmla="*/ 1086465 h 1086465"/>
                <a:gd name="connsiteX5" fmla="*/ 20342 w 5863488"/>
                <a:gd name="connsiteY5" fmla="*/ 1073424 h 1086465"/>
                <a:gd name="connsiteX6" fmla="*/ 3865036 w 5863488"/>
                <a:gd name="connsiteY6" fmla="*/ 0 h 1086465"/>
                <a:gd name="connsiteX0-1" fmla="*/ 5863488 w 5954928"/>
                <a:gd name="connsiteY0-2" fmla="*/ 1086465 h 1177905"/>
                <a:gd name="connsiteX1-3" fmla="*/ 0 w 5954928"/>
                <a:gd name="connsiteY1-4" fmla="*/ 1086465 h 1177905"/>
                <a:gd name="connsiteX2-5" fmla="*/ 20342 w 5954928"/>
                <a:gd name="connsiteY2-6" fmla="*/ 1073424 h 1177905"/>
                <a:gd name="connsiteX3-7" fmla="*/ 3865036 w 5954928"/>
                <a:gd name="connsiteY3-8" fmla="*/ 0 h 1177905"/>
                <a:gd name="connsiteX4-9" fmla="*/ 5718038 w 5954928"/>
                <a:gd name="connsiteY4-10" fmla="*/ 233429 h 1177905"/>
                <a:gd name="connsiteX5-11" fmla="*/ 5863488 w 5954928"/>
                <a:gd name="connsiteY5-12" fmla="*/ 274732 h 1177905"/>
                <a:gd name="connsiteX6-13" fmla="*/ 5954928 w 5954928"/>
                <a:gd name="connsiteY6-14" fmla="*/ 1177905 h 1177905"/>
                <a:gd name="connsiteX0-15" fmla="*/ 5863488 w 5863488"/>
                <a:gd name="connsiteY0-16" fmla="*/ 1086465 h 1086465"/>
                <a:gd name="connsiteX1-17" fmla="*/ 0 w 5863488"/>
                <a:gd name="connsiteY1-18" fmla="*/ 1086465 h 1086465"/>
                <a:gd name="connsiteX2-19" fmla="*/ 20342 w 5863488"/>
                <a:gd name="connsiteY2-20" fmla="*/ 1073424 h 1086465"/>
                <a:gd name="connsiteX3-21" fmla="*/ 3865036 w 5863488"/>
                <a:gd name="connsiteY3-22" fmla="*/ 0 h 1086465"/>
                <a:gd name="connsiteX4-23" fmla="*/ 5718038 w 5863488"/>
                <a:gd name="connsiteY4-24" fmla="*/ 233429 h 1086465"/>
                <a:gd name="connsiteX5-25" fmla="*/ 5863488 w 5863488"/>
                <a:gd name="connsiteY5-26" fmla="*/ 274732 h 1086465"/>
                <a:gd name="connsiteX0-27" fmla="*/ 0 w 5863488"/>
                <a:gd name="connsiteY0-28" fmla="*/ 1086465 h 1086465"/>
                <a:gd name="connsiteX1-29" fmla="*/ 20342 w 5863488"/>
                <a:gd name="connsiteY1-30" fmla="*/ 1073424 h 1086465"/>
                <a:gd name="connsiteX2-31" fmla="*/ 3865036 w 5863488"/>
                <a:gd name="connsiteY2-32" fmla="*/ 0 h 1086465"/>
                <a:gd name="connsiteX3-33" fmla="*/ 5718038 w 5863488"/>
                <a:gd name="connsiteY3-34" fmla="*/ 233429 h 1086465"/>
                <a:gd name="connsiteX4-35" fmla="*/ 5863488 w 5863488"/>
                <a:gd name="connsiteY4-36" fmla="*/ 274732 h 1086465"/>
                <a:gd name="connsiteX0-37" fmla="*/ 0 w 5843146"/>
                <a:gd name="connsiteY0-38" fmla="*/ 1073424 h 1073424"/>
                <a:gd name="connsiteX1-39" fmla="*/ 3844694 w 5843146"/>
                <a:gd name="connsiteY1-40" fmla="*/ 0 h 1073424"/>
                <a:gd name="connsiteX2-41" fmla="*/ 5697696 w 5843146"/>
                <a:gd name="connsiteY2-42" fmla="*/ 233429 h 1073424"/>
                <a:gd name="connsiteX3-43" fmla="*/ 5843146 w 5843146"/>
                <a:gd name="connsiteY3-44" fmla="*/ 274732 h 10734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843146" h="1073424">
                  <a:moveTo>
                    <a:pt x="0" y="1073424"/>
                  </a:moveTo>
                  <a:cubicBezTo>
                    <a:pt x="1121052" y="392257"/>
                    <a:pt x="2437065" y="0"/>
                    <a:pt x="3844694" y="0"/>
                  </a:cubicBezTo>
                  <a:cubicBezTo>
                    <a:pt x="4484526" y="0"/>
                    <a:pt x="5105428" y="81045"/>
                    <a:pt x="5697696" y="233429"/>
                  </a:cubicBezTo>
                  <a:lnTo>
                    <a:pt x="5843146" y="274732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06062" y="688909"/>
            <a:ext cx="1795244" cy="493188"/>
          </a:xfrm>
          <a:prstGeom prst="rect">
            <a:avLst/>
          </a:prstGeom>
        </p:spPr>
      </p:pic>
      <p:sp>
        <p:nvSpPr>
          <p:cNvPr id="16" name="文本占位符 15"/>
          <p:cNvSpPr>
            <a:spLocks noGrp="1"/>
          </p:cNvSpPr>
          <p:nvPr>
            <p:ph type="body" sz="quarter" idx="10"/>
          </p:nvPr>
        </p:nvSpPr>
        <p:spPr>
          <a:xfrm>
            <a:off x="2856741" y="2588770"/>
            <a:ext cx="6478518" cy="84023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buNone/>
              <a:def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/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常规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5"/>
          <p:cNvGrpSpPr/>
          <p:nvPr userDrawn="1"/>
        </p:nvGrpSpPr>
        <p:grpSpPr bwMode="auto">
          <a:xfrm>
            <a:off x="0" y="365125"/>
            <a:ext cx="700088" cy="287338"/>
            <a:chOff x="3581400" y="2354260"/>
            <a:chExt cx="394291" cy="162560"/>
          </a:xfrm>
        </p:grpSpPr>
        <p:sp>
          <p:nvSpPr>
            <p:cNvPr id="4" name="object 2"/>
            <p:cNvSpPr/>
            <p:nvPr userDrawn="1"/>
          </p:nvSpPr>
          <p:spPr bwMode="auto">
            <a:xfrm>
              <a:off x="3810285" y="2354260"/>
              <a:ext cx="165406" cy="162560"/>
            </a:xfrm>
            <a:custGeom>
              <a:avLst/>
              <a:gdLst>
                <a:gd name="T0" fmla="*/ 165065 w 165735"/>
                <a:gd name="T1" fmla="*/ 0 h 162559"/>
                <a:gd name="T2" fmla="*/ 119690 w 165735"/>
                <a:gd name="T3" fmla="*/ 0 h 162559"/>
                <a:gd name="T4" fmla="*/ 0 w 165735"/>
                <a:gd name="T5" fmla="*/ 162003 h 162559"/>
                <a:gd name="T6" fmla="*/ 45387 w 165735"/>
                <a:gd name="T7" fmla="*/ 162003 h 162559"/>
                <a:gd name="T8" fmla="*/ 165065 w 165735"/>
                <a:gd name="T9" fmla="*/ 0 h 1625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735" h="162559">
                  <a:moveTo>
                    <a:pt x="165722" y="0"/>
                  </a:moveTo>
                  <a:lnTo>
                    <a:pt x="120167" y="0"/>
                  </a:lnTo>
                  <a:lnTo>
                    <a:pt x="0" y="162001"/>
                  </a:lnTo>
                  <a:lnTo>
                    <a:pt x="45567" y="162001"/>
                  </a:lnTo>
                  <a:lnTo>
                    <a:pt x="165722" y="0"/>
                  </a:lnTo>
                  <a:close/>
                </a:path>
              </a:pathLst>
            </a:custGeom>
            <a:solidFill>
              <a:srgbClr val="ED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5" name="object 3"/>
            <p:cNvSpPr/>
            <p:nvPr userDrawn="1"/>
          </p:nvSpPr>
          <p:spPr bwMode="auto">
            <a:xfrm>
              <a:off x="3581400" y="2354260"/>
              <a:ext cx="336175" cy="162560"/>
            </a:xfrm>
            <a:custGeom>
              <a:avLst/>
              <a:gdLst>
                <a:gd name="T0" fmla="*/ 335281 w 336550"/>
                <a:gd name="T1" fmla="*/ 0 h 162559"/>
                <a:gd name="T2" fmla="*/ 0 w 336550"/>
                <a:gd name="T3" fmla="*/ 0 h 162559"/>
                <a:gd name="T4" fmla="*/ 0 w 336550"/>
                <a:gd name="T5" fmla="*/ 162003 h 162559"/>
                <a:gd name="T6" fmla="*/ 215380 w 336550"/>
                <a:gd name="T7" fmla="*/ 162003 h 162559"/>
                <a:gd name="T8" fmla="*/ 335281 w 336550"/>
                <a:gd name="T9" fmla="*/ 0 h 1625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550" h="162559">
                  <a:moveTo>
                    <a:pt x="336029" y="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215861" y="162001"/>
                  </a:lnTo>
                  <a:lnTo>
                    <a:pt x="336029" y="0"/>
                  </a:lnTo>
                  <a:close/>
                </a:path>
              </a:pathLst>
            </a:custGeom>
            <a:solidFill>
              <a:srgbClr val="006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6" name="object 4"/>
          <p:cNvSpPr/>
          <p:nvPr userDrawn="1"/>
        </p:nvSpPr>
        <p:spPr bwMode="auto">
          <a:xfrm flipV="1">
            <a:off x="0" y="919163"/>
            <a:ext cx="8174038" cy="74612"/>
          </a:xfrm>
          <a:custGeom>
            <a:avLst/>
            <a:gdLst>
              <a:gd name="T0" fmla="*/ 0 w 4162425"/>
              <a:gd name="T1" fmla="*/ 0 h 74612"/>
              <a:gd name="T2" fmla="*/ 16051816 w 4162425"/>
              <a:gd name="T3" fmla="*/ 0 h 746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162425" h="74612">
                <a:moveTo>
                  <a:pt x="0" y="0"/>
                </a:moveTo>
                <a:lnTo>
                  <a:pt x="4162399" y="0"/>
                </a:lnTo>
              </a:path>
            </a:pathLst>
          </a:custGeom>
          <a:noFill/>
          <a:ln w="19050">
            <a:solidFill>
              <a:srgbClr val="0761A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grpSp>
        <p:nvGrpSpPr>
          <p:cNvPr id="7" name="组合 19"/>
          <p:cNvGrpSpPr/>
          <p:nvPr userDrawn="1"/>
        </p:nvGrpSpPr>
        <p:grpSpPr bwMode="auto">
          <a:xfrm>
            <a:off x="11160125" y="6172200"/>
            <a:ext cx="1031875" cy="288925"/>
            <a:chOff x="11159797" y="6172102"/>
            <a:chExt cx="1032203" cy="288688"/>
          </a:xfrm>
        </p:grpSpPr>
        <p:sp>
          <p:nvSpPr>
            <p:cNvPr id="8" name="object 5"/>
            <p:cNvSpPr/>
            <p:nvPr userDrawn="1"/>
          </p:nvSpPr>
          <p:spPr bwMode="auto">
            <a:xfrm>
              <a:off x="11159797" y="6172102"/>
              <a:ext cx="309661" cy="288688"/>
            </a:xfrm>
            <a:custGeom>
              <a:avLst/>
              <a:gdLst>
                <a:gd name="T0" fmla="*/ 550242 w 173989"/>
                <a:gd name="T1" fmla="*/ 0 h 162560"/>
                <a:gd name="T2" fmla="*/ 380640 w 173989"/>
                <a:gd name="T3" fmla="*/ 0 h 162560"/>
                <a:gd name="T4" fmla="*/ 0 w 173989"/>
                <a:gd name="T5" fmla="*/ 510913 h 162560"/>
                <a:gd name="T6" fmla="*/ 169641 w 173989"/>
                <a:gd name="T7" fmla="*/ 510913 h 162560"/>
                <a:gd name="T8" fmla="*/ 550242 w 173989"/>
                <a:gd name="T9" fmla="*/ 0 h 162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89" h="162560">
                  <a:moveTo>
                    <a:pt x="173710" y="0"/>
                  </a:moveTo>
                  <a:lnTo>
                    <a:pt x="120167" y="0"/>
                  </a:lnTo>
                  <a:lnTo>
                    <a:pt x="0" y="162001"/>
                  </a:lnTo>
                  <a:lnTo>
                    <a:pt x="53555" y="162001"/>
                  </a:lnTo>
                  <a:lnTo>
                    <a:pt x="173710" y="0"/>
                  </a:lnTo>
                  <a:close/>
                </a:path>
              </a:pathLst>
            </a:custGeom>
            <a:solidFill>
              <a:srgbClr val="ED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9" name="object 6"/>
            <p:cNvSpPr/>
            <p:nvPr userDrawn="1"/>
          </p:nvSpPr>
          <p:spPr bwMode="auto">
            <a:xfrm>
              <a:off x="11299541" y="6172102"/>
              <a:ext cx="892459" cy="288688"/>
            </a:xfrm>
            <a:custGeom>
              <a:avLst/>
              <a:gdLst>
                <a:gd name="T0" fmla="*/ 1583992 w 502285"/>
                <a:gd name="T1" fmla="*/ 0 h 162560"/>
                <a:gd name="T2" fmla="*/ 379327 w 502285"/>
                <a:gd name="T3" fmla="*/ 0 h 162560"/>
                <a:gd name="T4" fmla="*/ 0 w 502285"/>
                <a:gd name="T5" fmla="*/ 510913 h 162560"/>
                <a:gd name="T6" fmla="*/ 1583992 w 502285"/>
                <a:gd name="T7" fmla="*/ 510913 h 162560"/>
                <a:gd name="T8" fmla="*/ 1583992 w 502285"/>
                <a:gd name="T9" fmla="*/ 0 h 162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2285" h="162560">
                  <a:moveTo>
                    <a:pt x="501738" y="0"/>
                  </a:moveTo>
                  <a:lnTo>
                    <a:pt x="120154" y="0"/>
                  </a:lnTo>
                  <a:lnTo>
                    <a:pt x="0" y="162001"/>
                  </a:lnTo>
                  <a:lnTo>
                    <a:pt x="501738" y="162001"/>
                  </a:lnTo>
                  <a:lnTo>
                    <a:pt x="501738" y="0"/>
                  </a:lnTo>
                  <a:close/>
                </a:path>
              </a:pathLst>
            </a:custGeom>
            <a:solidFill>
              <a:srgbClr val="006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18" name="文本占位符 17"/>
          <p:cNvSpPr>
            <a:spLocks noGrp="1"/>
          </p:cNvSpPr>
          <p:nvPr>
            <p:ph type="body" sz="quarter" idx="10"/>
          </p:nvPr>
        </p:nvSpPr>
        <p:spPr>
          <a:xfrm>
            <a:off x="700088" y="337753"/>
            <a:ext cx="5634037" cy="4244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" name="灯片编号占位符 40"/>
          <p:cNvSpPr>
            <a:spLocks noGrp="1"/>
          </p:cNvSpPr>
          <p:nvPr>
            <p:ph type="sldNum" sz="quarter" idx="11"/>
          </p:nvPr>
        </p:nvSpPr>
        <p:spPr>
          <a:xfrm>
            <a:off x="11333163" y="6172200"/>
            <a:ext cx="550862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7BC6E249-8C9D-4C7D-B5A1-6AE10EE162EF}" type="slidenum">
              <a:rPr lang="zh-CN" altLang="en-US"/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590" y="327194"/>
            <a:ext cx="1288801" cy="363159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11323177" y="6611779"/>
            <a:ext cx="7862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39EB6-EDE0-499A-96CA-3EAAC7A3634A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61738" y="339327"/>
            <a:ext cx="1194033" cy="328024"/>
          </a:xfrm>
          <a:prstGeom prst="rect">
            <a:avLst/>
          </a:prstGeom>
        </p:spPr>
      </p:pic>
      <p:sp>
        <p:nvSpPr>
          <p:cNvPr id="10" name="文本占位符 15"/>
          <p:cNvSpPr>
            <a:spLocks noGrp="1"/>
          </p:cNvSpPr>
          <p:nvPr>
            <p:ph type="body" sz="quarter" idx="10" hasCustomPrompt="1"/>
          </p:nvPr>
        </p:nvSpPr>
        <p:spPr>
          <a:xfrm>
            <a:off x="344185" y="290973"/>
            <a:ext cx="8699148" cy="4247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lang="zh-CN" altLang="en-US" sz="2400" b="1" dirty="0">
                <a:solidFill>
                  <a:srgbClr val="D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/>
            <a:r>
              <a:rPr lang="zh-CN" altLang="en-US" dirty="0"/>
              <a:t>单击此处编辑标题</a:t>
            </a:r>
            <a:endParaRPr lang="zh-CN" altLang="en-US" dirty="0"/>
          </a:p>
        </p:txBody>
      </p:sp>
      <p:cxnSp>
        <p:nvCxnSpPr>
          <p:cNvPr id="11" name="直线连接符 4"/>
          <p:cNvCxnSpPr/>
          <p:nvPr userDrawn="1"/>
        </p:nvCxnSpPr>
        <p:spPr>
          <a:xfrm flipV="1">
            <a:off x="370877" y="983619"/>
            <a:ext cx="11450246" cy="12778"/>
          </a:xfrm>
          <a:prstGeom prst="line">
            <a:avLst/>
          </a:prstGeom>
          <a:ln w="38100">
            <a:solidFill>
              <a:srgbClr val="D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1899285" y="1565947"/>
            <a:ext cx="8394065" cy="1673150"/>
          </a:xfrm>
        </p:spPr>
        <p:txBody>
          <a:bodyPr wrap="square"/>
          <a:lstStyle/>
          <a:p>
            <a:pPr lvl="0">
              <a:lnSpc>
                <a:spcPts val="6500"/>
              </a:lnSpc>
              <a:spcBef>
                <a:spcPts val="0"/>
              </a:spcBef>
              <a:defRPr/>
            </a:pPr>
            <a:r>
              <a:rPr lang="zh-CN" altLang="en-US" sz="4000" dirty="0">
                <a:cs typeface="+mn-ea"/>
                <a:sym typeface="+mn-lt"/>
              </a:rPr>
              <a:t>翼飞产品介绍</a:t>
            </a:r>
            <a:endParaRPr lang="en-US" altLang="zh-CN" sz="4000" dirty="0">
              <a:cs typeface="+mn-ea"/>
              <a:sym typeface="+mn-lt"/>
            </a:endParaRPr>
          </a:p>
          <a:p>
            <a:pPr lvl="0">
              <a:lnSpc>
                <a:spcPts val="6500"/>
              </a:lnSpc>
              <a:spcBef>
                <a:spcPts val="0"/>
              </a:spcBef>
              <a:defRPr/>
            </a:pPr>
            <a:r>
              <a:rPr sz="4000" dirty="0">
                <a:cs typeface="+mn-ea"/>
                <a:sym typeface="+mn-lt"/>
              </a:rPr>
              <a:t>（天翼云</a:t>
            </a:r>
            <a:r>
              <a:rPr lang="zh-CN" altLang="en-US" sz="4000" dirty="0">
                <a:cs typeface="+mn-ea"/>
                <a:sym typeface="+mn-lt"/>
              </a:rPr>
              <a:t>翼飞低代码平台</a:t>
            </a:r>
            <a:r>
              <a:rPr sz="4000" dirty="0">
                <a:cs typeface="+mn-ea"/>
                <a:sym typeface="+mn-lt"/>
              </a:rPr>
              <a:t>）</a:t>
            </a:r>
            <a:endParaRPr lang="zh-CN" altLang="en-US" sz="4000" dirty="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280" y="114935"/>
            <a:ext cx="2433955" cy="8388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44185" y="291567"/>
            <a:ext cx="8699148" cy="423545"/>
          </a:xfrm>
        </p:spPr>
        <p:txBody>
          <a:bodyPr/>
          <a:lstStyle/>
          <a:p>
            <a:r>
              <a:rPr lang="zh-CN" altLang="en-US" dirty="0"/>
              <a:t>仪表盘</a:t>
            </a:r>
            <a:r>
              <a:rPr lang="en-US" altLang="zh-CN" dirty="0"/>
              <a:t>-</a:t>
            </a:r>
            <a:r>
              <a:rPr lang="zh-CN" altLang="en-US" dirty="0"/>
              <a:t>可视化灵活配置，支持跨应用数据展示</a:t>
            </a:r>
            <a:endParaRPr dirty="0"/>
          </a:p>
        </p:txBody>
      </p:sp>
      <p:grpSp>
        <p:nvGrpSpPr>
          <p:cNvPr id="64" name="组合 63"/>
          <p:cNvGrpSpPr/>
          <p:nvPr/>
        </p:nvGrpSpPr>
        <p:grpSpPr>
          <a:xfrm>
            <a:off x="693153" y="3195476"/>
            <a:ext cx="3370846" cy="2773049"/>
            <a:chOff x="643803" y="2965211"/>
            <a:chExt cx="3370846" cy="2773049"/>
          </a:xfrm>
        </p:grpSpPr>
        <p:grpSp>
          <p:nvGrpSpPr>
            <p:cNvPr id="15" name="组合 14"/>
            <p:cNvGrpSpPr/>
            <p:nvPr/>
          </p:nvGrpSpPr>
          <p:grpSpPr>
            <a:xfrm>
              <a:off x="643803" y="2965211"/>
              <a:ext cx="3370846" cy="2174140"/>
              <a:chOff x="4411021" y="3877711"/>
              <a:chExt cx="3370846" cy="217414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4411021" y="3877711"/>
                <a:ext cx="3370846" cy="377411"/>
                <a:chOff x="5715946" y="2020954"/>
                <a:chExt cx="3370846" cy="377411"/>
              </a:xfrm>
            </p:grpSpPr>
            <p:sp>
              <p:nvSpPr>
                <p:cNvPr id="31" name="矩形 30"/>
                <p:cNvSpPr/>
                <p:nvPr/>
              </p:nvSpPr>
              <p:spPr>
                <a:xfrm>
                  <a:off x="5715946" y="2171488"/>
                  <a:ext cx="184067" cy="184065"/>
                </a:xfrm>
                <a:prstGeom prst="rect">
                  <a:avLst/>
                </a:prstGeom>
                <a:solidFill>
                  <a:srgbClr val="D31C2A"/>
                </a:solidFill>
                <a:ln w="12700" cap="rnd">
                  <a:noFill/>
                  <a:prstDash val="solid"/>
                  <a:round/>
                </a:ln>
                <a:effectLst>
                  <a:outerShdw blurRad="254000" dist="127000" algn="ctr" rotWithShape="0">
                    <a:schemeClr val="accent2"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 flipH="1">
                  <a:off x="5985495" y="2020954"/>
                  <a:ext cx="3101297" cy="37741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自由提取跨表单数据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4411021" y="5075531"/>
                <a:ext cx="3370846" cy="377411"/>
                <a:chOff x="5715946" y="2020954"/>
                <a:chExt cx="3370846" cy="377411"/>
              </a:xfrm>
            </p:grpSpPr>
            <p:sp>
              <p:nvSpPr>
                <p:cNvPr id="29" name="矩形 28"/>
                <p:cNvSpPr/>
                <p:nvPr/>
              </p:nvSpPr>
              <p:spPr>
                <a:xfrm>
                  <a:off x="5715946" y="2171488"/>
                  <a:ext cx="184067" cy="184065"/>
                </a:xfrm>
                <a:prstGeom prst="rect">
                  <a:avLst/>
                </a:prstGeom>
                <a:solidFill>
                  <a:srgbClr val="D31C2A"/>
                </a:solidFill>
                <a:ln w="12700" cap="rnd">
                  <a:noFill/>
                  <a:prstDash val="solid"/>
                  <a:round/>
                </a:ln>
                <a:effectLst>
                  <a:outerShdw blurRad="254000" dist="127000" algn="ctr" rotWithShape="0">
                    <a:schemeClr val="accent2"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 flipH="1">
                  <a:off x="5985495" y="2020954"/>
                  <a:ext cx="3101297" cy="37741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自定义数据筛选、排序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4411021" y="5674440"/>
                <a:ext cx="3370846" cy="377411"/>
                <a:chOff x="5715946" y="2020954"/>
                <a:chExt cx="3370846" cy="377411"/>
              </a:xfrm>
            </p:grpSpPr>
            <p:sp>
              <p:nvSpPr>
                <p:cNvPr id="27" name="矩形 26"/>
                <p:cNvSpPr/>
                <p:nvPr/>
              </p:nvSpPr>
              <p:spPr>
                <a:xfrm>
                  <a:off x="5715946" y="2171488"/>
                  <a:ext cx="184067" cy="184065"/>
                </a:xfrm>
                <a:prstGeom prst="rect">
                  <a:avLst/>
                </a:prstGeom>
                <a:solidFill>
                  <a:srgbClr val="D31C2A"/>
                </a:solidFill>
                <a:ln w="12700" cap="rnd">
                  <a:noFill/>
                  <a:prstDash val="solid"/>
                  <a:round/>
                </a:ln>
                <a:effectLst>
                  <a:outerShdw blurRad="254000" dist="127000" algn="ctr" rotWithShape="0">
                    <a:schemeClr val="accent2"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 flipH="1">
                  <a:off x="5985495" y="2020954"/>
                  <a:ext cx="3101297" cy="37741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lang="zh-CN" altLang="en-US" sz="14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仪表盘实时预览、数据更新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4411021" y="4476621"/>
                <a:ext cx="3370846" cy="377411"/>
                <a:chOff x="5715946" y="2020954"/>
                <a:chExt cx="3370846" cy="377411"/>
              </a:xfrm>
            </p:grpSpPr>
            <p:sp>
              <p:nvSpPr>
                <p:cNvPr id="21" name="矩形 20"/>
                <p:cNvSpPr/>
                <p:nvPr/>
              </p:nvSpPr>
              <p:spPr>
                <a:xfrm>
                  <a:off x="5715946" y="2171488"/>
                  <a:ext cx="184067" cy="184065"/>
                </a:xfrm>
                <a:prstGeom prst="rect">
                  <a:avLst/>
                </a:prstGeom>
                <a:solidFill>
                  <a:srgbClr val="D31C2A"/>
                </a:solidFill>
                <a:ln w="12700" cap="rnd">
                  <a:noFill/>
                  <a:prstDash val="solid"/>
                  <a:round/>
                </a:ln>
                <a:effectLst>
                  <a:outerShdw blurRad="254000" dist="127000" algn="ctr" rotWithShape="0">
                    <a:schemeClr val="accent2"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 flipH="1">
                  <a:off x="5985495" y="2020954"/>
                  <a:ext cx="3101297" cy="37741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可视化拖拽配置操作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60" name="矩形 59"/>
            <p:cNvSpPr/>
            <p:nvPr/>
          </p:nvSpPr>
          <p:spPr>
            <a:xfrm>
              <a:off x="643803" y="5511383"/>
              <a:ext cx="184067" cy="184065"/>
            </a:xfrm>
            <a:prstGeom prst="rect">
              <a:avLst/>
            </a:prstGeom>
            <a:solidFill>
              <a:srgbClr val="D31C2A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accent2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 flipH="1">
              <a:off x="913352" y="5360849"/>
              <a:ext cx="3101297" cy="377411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定时数据推送通知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6" name="文本框 65"/>
          <p:cNvSpPr txBox="1"/>
          <p:nvPr/>
        </p:nvSpPr>
        <p:spPr>
          <a:xfrm>
            <a:off x="443628" y="1240554"/>
            <a:ext cx="3810871" cy="2066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仪表盘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仪表盘支持通过拖拽的方式进行设计，支持内部跨表单数据源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，可以对表单数据进行汇总分析，快速配置出数据图表。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dirty="0"/>
          </a:p>
        </p:txBody>
      </p:sp>
      <p:pic>
        <p:nvPicPr>
          <p:cNvPr id="6" name="图片 5" descr="图形用户界面, 图表, 应用程序, 饼图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74" y="1893167"/>
            <a:ext cx="6840000" cy="38514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44185" y="291567"/>
            <a:ext cx="8699148" cy="423545"/>
          </a:xfrm>
        </p:spPr>
        <p:txBody>
          <a:bodyPr/>
          <a:lstStyle/>
          <a:p>
            <a:r>
              <a:rPr lang="zh-CN" altLang="en-US" dirty="0"/>
              <a:t>仪表盘</a:t>
            </a:r>
            <a:r>
              <a:rPr lang="en-US" altLang="zh-CN" dirty="0"/>
              <a:t>-</a:t>
            </a:r>
            <a:r>
              <a:rPr lang="zh-CN" altLang="en-US" dirty="0"/>
              <a:t>多样化图表类型，自定义数据展示</a:t>
            </a:r>
            <a:endParaRPr dirty="0"/>
          </a:p>
        </p:txBody>
      </p:sp>
      <p:pic>
        <p:nvPicPr>
          <p:cNvPr id="14" name="图片 13" descr="图形用户界面, 应用程序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74" y="1888375"/>
            <a:ext cx="6840000" cy="39764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64" name="组合 63"/>
          <p:cNvGrpSpPr/>
          <p:nvPr/>
        </p:nvGrpSpPr>
        <p:grpSpPr>
          <a:xfrm>
            <a:off x="693153" y="3195476"/>
            <a:ext cx="4187841" cy="2773245"/>
            <a:chOff x="643803" y="2965211"/>
            <a:chExt cx="4187841" cy="2773245"/>
          </a:xfrm>
        </p:grpSpPr>
        <p:grpSp>
          <p:nvGrpSpPr>
            <p:cNvPr id="15" name="组合 14"/>
            <p:cNvGrpSpPr/>
            <p:nvPr/>
          </p:nvGrpSpPr>
          <p:grpSpPr>
            <a:xfrm>
              <a:off x="643803" y="2965211"/>
              <a:ext cx="2072101" cy="2174140"/>
              <a:chOff x="4411021" y="3877711"/>
              <a:chExt cx="2072101" cy="217414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4411021" y="3877711"/>
                <a:ext cx="2072101" cy="377411"/>
                <a:chOff x="5715946" y="2020954"/>
                <a:chExt cx="2072101" cy="377411"/>
              </a:xfrm>
            </p:grpSpPr>
            <p:sp>
              <p:nvSpPr>
                <p:cNvPr id="31" name="矩形 30"/>
                <p:cNvSpPr/>
                <p:nvPr/>
              </p:nvSpPr>
              <p:spPr>
                <a:xfrm>
                  <a:off x="5715946" y="2171488"/>
                  <a:ext cx="184067" cy="184065"/>
                </a:xfrm>
                <a:prstGeom prst="rect">
                  <a:avLst/>
                </a:prstGeom>
                <a:solidFill>
                  <a:srgbClr val="D31C2A"/>
                </a:solidFill>
                <a:ln w="12700" cap="rnd">
                  <a:noFill/>
                  <a:prstDash val="solid"/>
                  <a:round/>
                </a:ln>
                <a:effectLst>
                  <a:outerShdw blurRad="254000" dist="127000" algn="ctr" rotWithShape="0">
                    <a:schemeClr val="accent2"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 flipH="1">
                  <a:off x="5985496" y="2020954"/>
                  <a:ext cx="1802551" cy="37741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折线图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4411021" y="5075531"/>
                <a:ext cx="2072101" cy="377411"/>
                <a:chOff x="5715946" y="2020954"/>
                <a:chExt cx="2072101" cy="377411"/>
              </a:xfrm>
            </p:grpSpPr>
            <p:sp>
              <p:nvSpPr>
                <p:cNvPr id="29" name="矩形 28"/>
                <p:cNvSpPr/>
                <p:nvPr/>
              </p:nvSpPr>
              <p:spPr>
                <a:xfrm>
                  <a:off x="5715946" y="2171488"/>
                  <a:ext cx="184067" cy="184065"/>
                </a:xfrm>
                <a:prstGeom prst="rect">
                  <a:avLst/>
                </a:prstGeom>
                <a:solidFill>
                  <a:srgbClr val="D31C2A"/>
                </a:solidFill>
                <a:ln w="12700" cap="rnd">
                  <a:noFill/>
                  <a:prstDash val="solid"/>
                  <a:round/>
                </a:ln>
                <a:effectLst>
                  <a:outerShdw blurRad="254000" dist="127000" algn="ctr" rotWithShape="0">
                    <a:schemeClr val="accent2"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 flipH="1">
                  <a:off x="5985496" y="2020954"/>
                  <a:ext cx="1802551" cy="37741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饼图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4411021" y="5674440"/>
                <a:ext cx="2072101" cy="377411"/>
                <a:chOff x="5715946" y="2020954"/>
                <a:chExt cx="2072101" cy="377411"/>
              </a:xfrm>
            </p:grpSpPr>
            <p:sp>
              <p:nvSpPr>
                <p:cNvPr id="27" name="矩形 26"/>
                <p:cNvSpPr/>
                <p:nvPr/>
              </p:nvSpPr>
              <p:spPr>
                <a:xfrm>
                  <a:off x="5715946" y="2171488"/>
                  <a:ext cx="184067" cy="184065"/>
                </a:xfrm>
                <a:prstGeom prst="rect">
                  <a:avLst/>
                </a:prstGeom>
                <a:solidFill>
                  <a:srgbClr val="D31C2A"/>
                </a:solidFill>
                <a:ln w="12700" cap="rnd">
                  <a:noFill/>
                  <a:prstDash val="solid"/>
                  <a:round/>
                </a:ln>
                <a:effectLst>
                  <a:outerShdw blurRad="254000" dist="127000" algn="ctr" rotWithShape="0">
                    <a:schemeClr val="accent2"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 flipH="1">
                  <a:off x="5985496" y="2020954"/>
                  <a:ext cx="1802551" cy="37741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地域分布图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4411021" y="4476621"/>
                <a:ext cx="2072101" cy="377411"/>
                <a:chOff x="5715946" y="2020954"/>
                <a:chExt cx="2072101" cy="377411"/>
              </a:xfrm>
            </p:grpSpPr>
            <p:sp>
              <p:nvSpPr>
                <p:cNvPr id="21" name="矩形 20"/>
                <p:cNvSpPr/>
                <p:nvPr/>
              </p:nvSpPr>
              <p:spPr>
                <a:xfrm>
                  <a:off x="5715946" y="2171488"/>
                  <a:ext cx="184067" cy="184065"/>
                </a:xfrm>
                <a:prstGeom prst="rect">
                  <a:avLst/>
                </a:prstGeom>
                <a:solidFill>
                  <a:srgbClr val="D31C2A"/>
                </a:solidFill>
                <a:ln w="12700" cap="rnd">
                  <a:noFill/>
                  <a:prstDash val="solid"/>
                  <a:round/>
                </a:ln>
                <a:effectLst>
                  <a:outerShdw blurRad="254000" dist="127000" algn="ctr" rotWithShape="0">
                    <a:schemeClr val="accent2"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 flipH="1">
                  <a:off x="5985496" y="2020954"/>
                  <a:ext cx="1802551" cy="37741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柱状图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46" name="组合 45"/>
            <p:cNvGrpSpPr/>
            <p:nvPr/>
          </p:nvGrpSpPr>
          <p:grpSpPr>
            <a:xfrm>
              <a:off x="2759543" y="2965211"/>
              <a:ext cx="2072101" cy="2773245"/>
              <a:chOff x="4411021" y="3877711"/>
              <a:chExt cx="2072101" cy="2773245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4411021" y="3877711"/>
                <a:ext cx="2072101" cy="377411"/>
                <a:chOff x="5715946" y="2020954"/>
                <a:chExt cx="2072101" cy="377411"/>
              </a:xfrm>
            </p:grpSpPr>
            <p:sp>
              <p:nvSpPr>
                <p:cNvPr id="57" name="矩形 56"/>
                <p:cNvSpPr/>
                <p:nvPr/>
              </p:nvSpPr>
              <p:spPr>
                <a:xfrm>
                  <a:off x="5715946" y="2171488"/>
                  <a:ext cx="184067" cy="184065"/>
                </a:xfrm>
                <a:prstGeom prst="rect">
                  <a:avLst/>
                </a:prstGeom>
                <a:solidFill>
                  <a:srgbClr val="D31C2A"/>
                </a:solidFill>
                <a:ln w="12700" cap="rnd">
                  <a:noFill/>
                  <a:prstDash val="solid"/>
                  <a:round/>
                </a:ln>
                <a:effectLst>
                  <a:outerShdw blurRad="254000" dist="127000" algn="ctr" rotWithShape="0">
                    <a:schemeClr val="accent2"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8" name="矩形 57"/>
                <p:cNvSpPr/>
                <p:nvPr/>
              </p:nvSpPr>
              <p:spPr>
                <a:xfrm flipH="1">
                  <a:off x="5985496" y="2020954"/>
                  <a:ext cx="1802551" cy="37741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雷达图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8" name="组合 47"/>
              <p:cNvGrpSpPr/>
              <p:nvPr/>
            </p:nvGrpSpPr>
            <p:grpSpPr>
              <a:xfrm>
                <a:off x="4411021" y="5075531"/>
                <a:ext cx="2072101" cy="377411"/>
                <a:chOff x="5715946" y="2020954"/>
                <a:chExt cx="2072101" cy="377411"/>
              </a:xfrm>
            </p:grpSpPr>
            <p:sp>
              <p:nvSpPr>
                <p:cNvPr id="55" name="矩形 54"/>
                <p:cNvSpPr/>
                <p:nvPr/>
              </p:nvSpPr>
              <p:spPr>
                <a:xfrm>
                  <a:off x="5715946" y="2171488"/>
                  <a:ext cx="184067" cy="184065"/>
                </a:xfrm>
                <a:prstGeom prst="rect">
                  <a:avLst/>
                </a:prstGeom>
                <a:solidFill>
                  <a:srgbClr val="D31C2A"/>
                </a:solidFill>
                <a:ln w="12700" cap="rnd">
                  <a:noFill/>
                  <a:prstDash val="solid"/>
                  <a:round/>
                </a:ln>
                <a:effectLst>
                  <a:outerShdw blurRad="254000" dist="127000" algn="ctr" rotWithShape="0">
                    <a:schemeClr val="accent2"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6" name="矩形 55"/>
                <p:cNvSpPr/>
                <p:nvPr/>
              </p:nvSpPr>
              <p:spPr>
                <a:xfrm flipH="1">
                  <a:off x="5985496" y="2020954"/>
                  <a:ext cx="1802551" cy="37741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散点图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9" name="组合 48"/>
              <p:cNvGrpSpPr/>
              <p:nvPr/>
            </p:nvGrpSpPr>
            <p:grpSpPr>
              <a:xfrm>
                <a:off x="4411021" y="5674440"/>
                <a:ext cx="2072101" cy="976516"/>
                <a:chOff x="5715946" y="2020954"/>
                <a:chExt cx="2072101" cy="976516"/>
              </a:xfrm>
            </p:grpSpPr>
            <p:sp>
              <p:nvSpPr>
                <p:cNvPr id="53" name="矩形 52"/>
                <p:cNvSpPr/>
                <p:nvPr/>
              </p:nvSpPr>
              <p:spPr>
                <a:xfrm>
                  <a:off x="5715946" y="2171488"/>
                  <a:ext cx="184067" cy="184065"/>
                </a:xfrm>
                <a:prstGeom prst="rect">
                  <a:avLst/>
                </a:prstGeom>
                <a:solidFill>
                  <a:srgbClr val="D31C2A"/>
                </a:solidFill>
                <a:ln w="12700" cap="rnd">
                  <a:noFill/>
                  <a:prstDash val="solid"/>
                  <a:round/>
                </a:ln>
                <a:effectLst>
                  <a:outerShdw blurRad="254000" dist="127000" algn="ctr" rotWithShape="0">
                    <a:schemeClr val="accent2"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4" name="矩形 53"/>
                <p:cNvSpPr/>
                <p:nvPr/>
              </p:nvSpPr>
              <p:spPr>
                <a:xfrm flipH="1">
                  <a:off x="5985496" y="2020954"/>
                  <a:ext cx="1802551" cy="37741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漏斗图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" name="矩形 2"/>
                <p:cNvSpPr/>
                <p:nvPr/>
              </p:nvSpPr>
              <p:spPr>
                <a:xfrm>
                  <a:off x="5715946" y="2770593"/>
                  <a:ext cx="184067" cy="184065"/>
                </a:xfrm>
                <a:prstGeom prst="rect">
                  <a:avLst/>
                </a:prstGeom>
                <a:solidFill>
                  <a:srgbClr val="D31C2A"/>
                </a:solidFill>
                <a:ln w="12700" cap="rnd">
                  <a:noFill/>
                  <a:prstDash val="solid"/>
                  <a:round/>
                </a:ln>
                <a:effectLst>
                  <a:outerShdw blurRad="254000" dist="127000" algn="ctr" rotWithShape="0">
                    <a:schemeClr val="accent2"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" name="矩形 3"/>
                <p:cNvSpPr/>
                <p:nvPr/>
              </p:nvSpPr>
              <p:spPr>
                <a:xfrm flipH="1">
                  <a:off x="5985496" y="2620059"/>
                  <a:ext cx="1802551" cy="37741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更多</a:t>
                  </a:r>
                  <a:r>
                    <a:rPr kumimoji="0" lang="en-US" altLang="zh-CN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……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0" name="组合 49"/>
              <p:cNvGrpSpPr/>
              <p:nvPr/>
            </p:nvGrpSpPr>
            <p:grpSpPr>
              <a:xfrm>
                <a:off x="4411021" y="4476621"/>
                <a:ext cx="2072101" cy="377411"/>
                <a:chOff x="5715946" y="2020954"/>
                <a:chExt cx="2072101" cy="377411"/>
              </a:xfrm>
            </p:grpSpPr>
            <p:sp>
              <p:nvSpPr>
                <p:cNvPr id="51" name="矩形 50"/>
                <p:cNvSpPr/>
                <p:nvPr/>
              </p:nvSpPr>
              <p:spPr>
                <a:xfrm>
                  <a:off x="5715946" y="2171488"/>
                  <a:ext cx="184067" cy="184065"/>
                </a:xfrm>
                <a:prstGeom prst="rect">
                  <a:avLst/>
                </a:prstGeom>
                <a:solidFill>
                  <a:srgbClr val="D31C2A"/>
                </a:solidFill>
                <a:ln w="12700" cap="rnd">
                  <a:noFill/>
                  <a:prstDash val="solid"/>
                  <a:round/>
                </a:ln>
                <a:effectLst>
                  <a:outerShdw blurRad="254000" dist="127000" algn="ctr" rotWithShape="0">
                    <a:schemeClr val="accent2"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2" name="矩形 51"/>
                <p:cNvSpPr/>
                <p:nvPr/>
              </p:nvSpPr>
              <p:spPr>
                <a:xfrm flipH="1">
                  <a:off x="5985496" y="2020954"/>
                  <a:ext cx="1802551" cy="37741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透视表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60" name="矩形 59"/>
            <p:cNvSpPr/>
            <p:nvPr/>
          </p:nvSpPr>
          <p:spPr>
            <a:xfrm>
              <a:off x="643803" y="5511383"/>
              <a:ext cx="184067" cy="184065"/>
            </a:xfrm>
            <a:prstGeom prst="rect">
              <a:avLst/>
            </a:prstGeom>
            <a:solidFill>
              <a:srgbClr val="D31C2A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accent2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 flipH="1">
              <a:off x="913353" y="5360849"/>
              <a:ext cx="1802551" cy="377411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雷达图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6" name="文本框 65"/>
          <p:cNvSpPr txBox="1"/>
          <p:nvPr/>
        </p:nvSpPr>
        <p:spPr>
          <a:xfrm>
            <a:off x="443628" y="1240554"/>
            <a:ext cx="3810871" cy="2066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仪表盘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支持多种类图表展示样式，支持页面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筛选和图表数据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导出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，方便不同数据场景使用，轻松掌握业务发展情况。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44185" y="291567"/>
            <a:ext cx="8699148" cy="423545"/>
          </a:xfrm>
        </p:spPr>
        <p:txBody>
          <a:bodyPr/>
          <a:lstStyle/>
          <a:p>
            <a:r>
              <a:rPr lang="zh-CN" altLang="en-US" dirty="0"/>
              <a:t>流程引擎</a:t>
            </a:r>
            <a:r>
              <a:rPr lang="en-US" altLang="zh-CN" dirty="0"/>
              <a:t>-</a:t>
            </a:r>
            <a:r>
              <a:rPr lang="zh-CN" altLang="en-US" dirty="0"/>
              <a:t>标准化流程配置，智能数据流转和流程审批</a:t>
            </a:r>
            <a:endParaRPr dirty="0"/>
          </a:p>
        </p:txBody>
      </p:sp>
      <p:sp>
        <p:nvSpPr>
          <p:cNvPr id="66" name="文本框 65"/>
          <p:cNvSpPr txBox="1"/>
          <p:nvPr/>
        </p:nvSpPr>
        <p:spPr>
          <a:xfrm>
            <a:off x="443628" y="1240554"/>
            <a:ext cx="3760072" cy="2023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流程引擎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流程引擎同样支持拖拽式完成流程审批节点和流程分支设计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，根据既定规则完成数据流转和线上审批，满足业务流程规范化和无纸化处理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693153" y="3429000"/>
            <a:ext cx="3370846" cy="2773049"/>
            <a:chOff x="643803" y="2965211"/>
            <a:chExt cx="3370846" cy="2773049"/>
          </a:xfrm>
        </p:grpSpPr>
        <p:grpSp>
          <p:nvGrpSpPr>
            <p:cNvPr id="36" name="组合 35"/>
            <p:cNvGrpSpPr/>
            <p:nvPr/>
          </p:nvGrpSpPr>
          <p:grpSpPr>
            <a:xfrm>
              <a:off x="643803" y="2965211"/>
              <a:ext cx="3370846" cy="2174140"/>
              <a:chOff x="4411021" y="3877711"/>
              <a:chExt cx="3370846" cy="2174140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4411021" y="3877711"/>
                <a:ext cx="3370846" cy="377411"/>
                <a:chOff x="5715946" y="2020954"/>
                <a:chExt cx="3370846" cy="377411"/>
              </a:xfrm>
            </p:grpSpPr>
            <p:sp>
              <p:nvSpPr>
                <p:cNvPr id="65" name="矩形 64"/>
                <p:cNvSpPr/>
                <p:nvPr/>
              </p:nvSpPr>
              <p:spPr>
                <a:xfrm>
                  <a:off x="5715946" y="2171488"/>
                  <a:ext cx="184067" cy="184065"/>
                </a:xfrm>
                <a:prstGeom prst="rect">
                  <a:avLst/>
                </a:prstGeom>
                <a:solidFill>
                  <a:srgbClr val="D31C2A"/>
                </a:solidFill>
                <a:ln w="12700" cap="rnd">
                  <a:noFill/>
                  <a:prstDash val="solid"/>
                  <a:round/>
                </a:ln>
                <a:effectLst>
                  <a:outerShdw blurRad="254000" dist="127000" algn="ctr" rotWithShape="0">
                    <a:schemeClr val="accent2"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7" name="矩形 66"/>
                <p:cNvSpPr/>
                <p:nvPr/>
              </p:nvSpPr>
              <p:spPr>
                <a:xfrm flipH="1">
                  <a:off x="5985495" y="2020954"/>
                  <a:ext cx="3101297" cy="37741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可定制每个审批节点的独立权限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0" name="组合 39"/>
              <p:cNvGrpSpPr/>
              <p:nvPr/>
            </p:nvGrpSpPr>
            <p:grpSpPr>
              <a:xfrm>
                <a:off x="4411021" y="5075531"/>
                <a:ext cx="3370846" cy="377411"/>
                <a:chOff x="5715946" y="2020954"/>
                <a:chExt cx="3370846" cy="377411"/>
              </a:xfrm>
            </p:grpSpPr>
            <p:sp>
              <p:nvSpPr>
                <p:cNvPr id="61" name="矩形 60"/>
                <p:cNvSpPr/>
                <p:nvPr/>
              </p:nvSpPr>
              <p:spPr>
                <a:xfrm>
                  <a:off x="5715946" y="2171488"/>
                  <a:ext cx="184067" cy="184065"/>
                </a:xfrm>
                <a:prstGeom prst="rect">
                  <a:avLst/>
                </a:prstGeom>
                <a:solidFill>
                  <a:srgbClr val="D31C2A"/>
                </a:solidFill>
                <a:ln w="12700" cap="rnd">
                  <a:noFill/>
                  <a:prstDash val="solid"/>
                  <a:round/>
                </a:ln>
                <a:effectLst>
                  <a:outerShdw blurRad="254000" dist="127000" algn="ctr" rotWithShape="0">
                    <a:schemeClr val="accent2"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3" name="矩形 62"/>
                <p:cNvSpPr/>
                <p:nvPr/>
              </p:nvSpPr>
              <p:spPr>
                <a:xfrm flipH="1">
                  <a:off x="5985495" y="2020954"/>
                  <a:ext cx="3101297" cy="37741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支持流程结束、驳回、转办等操作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1" name="组合 40"/>
              <p:cNvGrpSpPr/>
              <p:nvPr/>
            </p:nvGrpSpPr>
            <p:grpSpPr>
              <a:xfrm>
                <a:off x="4411021" y="5674440"/>
                <a:ext cx="3370846" cy="377411"/>
                <a:chOff x="5715946" y="2020954"/>
                <a:chExt cx="3370846" cy="377411"/>
              </a:xfrm>
            </p:grpSpPr>
            <p:sp>
              <p:nvSpPr>
                <p:cNvPr id="45" name="矩形 44"/>
                <p:cNvSpPr/>
                <p:nvPr/>
              </p:nvSpPr>
              <p:spPr>
                <a:xfrm>
                  <a:off x="5715946" y="2171488"/>
                  <a:ext cx="184067" cy="184065"/>
                </a:xfrm>
                <a:prstGeom prst="rect">
                  <a:avLst/>
                </a:prstGeom>
                <a:solidFill>
                  <a:srgbClr val="D31C2A"/>
                </a:solidFill>
                <a:ln w="12700" cap="rnd">
                  <a:noFill/>
                  <a:prstDash val="solid"/>
                  <a:round/>
                </a:ln>
                <a:effectLst>
                  <a:outerShdw blurRad="254000" dist="127000" algn="ctr" rotWithShape="0">
                    <a:schemeClr val="accent2"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9" name="矩形 58"/>
                <p:cNvSpPr/>
                <p:nvPr/>
              </p:nvSpPr>
              <p:spPr>
                <a:xfrm flipH="1">
                  <a:off x="5985495" y="2020954"/>
                  <a:ext cx="3101297" cy="37741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支持自动化流程函数规则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2" name="组合 41"/>
              <p:cNvGrpSpPr/>
              <p:nvPr/>
            </p:nvGrpSpPr>
            <p:grpSpPr>
              <a:xfrm>
                <a:off x="4411021" y="4476621"/>
                <a:ext cx="3370846" cy="377411"/>
                <a:chOff x="5715946" y="2020954"/>
                <a:chExt cx="3370846" cy="377411"/>
              </a:xfrm>
            </p:grpSpPr>
            <p:sp>
              <p:nvSpPr>
                <p:cNvPr id="43" name="矩形 42"/>
                <p:cNvSpPr/>
                <p:nvPr/>
              </p:nvSpPr>
              <p:spPr>
                <a:xfrm>
                  <a:off x="5715946" y="2171488"/>
                  <a:ext cx="184067" cy="184065"/>
                </a:xfrm>
                <a:prstGeom prst="rect">
                  <a:avLst/>
                </a:prstGeom>
                <a:solidFill>
                  <a:srgbClr val="D31C2A"/>
                </a:solidFill>
                <a:ln w="12700" cap="rnd">
                  <a:noFill/>
                  <a:prstDash val="solid"/>
                  <a:round/>
                </a:ln>
                <a:effectLst>
                  <a:outerShdw blurRad="254000" dist="127000" algn="ctr" rotWithShape="0">
                    <a:schemeClr val="accent2"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 flipH="1">
                  <a:off x="5985495" y="2020954"/>
                  <a:ext cx="3101297" cy="37741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lang="zh-CN" altLang="en-US" sz="14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可定制配置每个节点通过规则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37" name="矩形 36"/>
            <p:cNvSpPr/>
            <p:nvPr/>
          </p:nvSpPr>
          <p:spPr>
            <a:xfrm>
              <a:off x="643803" y="5511383"/>
              <a:ext cx="184067" cy="184065"/>
            </a:xfrm>
            <a:prstGeom prst="rect">
              <a:avLst/>
            </a:prstGeom>
            <a:solidFill>
              <a:srgbClr val="D31C2A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accent2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 flipH="1">
              <a:off x="913352" y="5360849"/>
              <a:ext cx="3101297" cy="377411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支持自定义流程节点催办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 descr="QQ图片20201110184358"/>
          <p:cNvPicPr/>
          <p:nvPr/>
        </p:nvPicPr>
        <p:blipFill rotWithShape="1">
          <a:blip r:embed="rId1"/>
          <a:srcRect t="5435" b="21738"/>
          <a:stretch>
            <a:fillRect/>
          </a:stretch>
        </p:blipFill>
        <p:spPr>
          <a:xfrm>
            <a:off x="5000859" y="1314888"/>
            <a:ext cx="6497988" cy="52936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44185" y="291567"/>
            <a:ext cx="8699148" cy="423545"/>
          </a:xfrm>
        </p:spPr>
        <p:txBody>
          <a:bodyPr/>
          <a:lstStyle/>
          <a:p>
            <a:r>
              <a:rPr lang="zh-CN" altLang="en-US" dirty="0"/>
              <a:t>角色权限</a:t>
            </a:r>
            <a:r>
              <a:rPr lang="en-US" altLang="zh-CN" dirty="0"/>
              <a:t>-</a:t>
            </a:r>
            <a:r>
              <a:rPr lang="zh-CN" altLang="en-US" dirty="0"/>
              <a:t>配置操作权限和数据权限，保障数据安全</a:t>
            </a:r>
            <a:endParaRPr dirty="0"/>
          </a:p>
        </p:txBody>
      </p:sp>
      <p:sp>
        <p:nvSpPr>
          <p:cNvPr id="66" name="文本框 65"/>
          <p:cNvSpPr txBox="1"/>
          <p:nvPr/>
        </p:nvSpPr>
        <p:spPr>
          <a:xfrm>
            <a:off x="443628" y="1240554"/>
            <a:ext cx="3760072" cy="2023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角色权限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表单角色权限支持应用表单、操作权限、部门人员范围等设置，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可以自定义配置来满足不同应用场景，保障企业内部关键数据安全。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693153" y="3429000"/>
            <a:ext cx="3370846" cy="2773049"/>
            <a:chOff x="643803" y="2965211"/>
            <a:chExt cx="3370846" cy="2773049"/>
          </a:xfrm>
        </p:grpSpPr>
        <p:grpSp>
          <p:nvGrpSpPr>
            <p:cNvPr id="36" name="组合 35"/>
            <p:cNvGrpSpPr/>
            <p:nvPr/>
          </p:nvGrpSpPr>
          <p:grpSpPr>
            <a:xfrm>
              <a:off x="643803" y="2965211"/>
              <a:ext cx="3370846" cy="2174140"/>
              <a:chOff x="4411021" y="3877711"/>
              <a:chExt cx="3370846" cy="2174140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4411021" y="3877711"/>
                <a:ext cx="3370846" cy="377411"/>
                <a:chOff x="5715946" y="2020954"/>
                <a:chExt cx="3370846" cy="377411"/>
              </a:xfrm>
            </p:grpSpPr>
            <p:sp>
              <p:nvSpPr>
                <p:cNvPr id="65" name="矩形 64"/>
                <p:cNvSpPr/>
                <p:nvPr/>
              </p:nvSpPr>
              <p:spPr>
                <a:xfrm>
                  <a:off x="5715946" y="2171488"/>
                  <a:ext cx="184067" cy="184065"/>
                </a:xfrm>
                <a:prstGeom prst="rect">
                  <a:avLst/>
                </a:prstGeom>
                <a:solidFill>
                  <a:srgbClr val="D31C2A"/>
                </a:solidFill>
                <a:ln w="12700" cap="rnd">
                  <a:noFill/>
                  <a:prstDash val="solid"/>
                  <a:round/>
                </a:ln>
                <a:effectLst>
                  <a:outerShdw blurRad="254000" dist="127000" algn="ctr" rotWithShape="0">
                    <a:schemeClr val="accent2"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7" name="矩形 66"/>
                <p:cNvSpPr/>
                <p:nvPr/>
              </p:nvSpPr>
              <p:spPr>
                <a:xfrm flipH="1">
                  <a:off x="5985495" y="2020954"/>
                  <a:ext cx="3101297" cy="37741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lang="zh-CN" altLang="en-US" sz="14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支持自定义角色组和角色成员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0" name="组合 39"/>
              <p:cNvGrpSpPr/>
              <p:nvPr/>
            </p:nvGrpSpPr>
            <p:grpSpPr>
              <a:xfrm>
                <a:off x="4411021" y="5075531"/>
                <a:ext cx="3370846" cy="377411"/>
                <a:chOff x="5715946" y="2020954"/>
                <a:chExt cx="3370846" cy="377411"/>
              </a:xfrm>
            </p:grpSpPr>
            <p:sp>
              <p:nvSpPr>
                <p:cNvPr id="61" name="矩形 60"/>
                <p:cNvSpPr/>
                <p:nvPr/>
              </p:nvSpPr>
              <p:spPr>
                <a:xfrm>
                  <a:off x="5715946" y="2171488"/>
                  <a:ext cx="184067" cy="184065"/>
                </a:xfrm>
                <a:prstGeom prst="rect">
                  <a:avLst/>
                </a:prstGeom>
                <a:solidFill>
                  <a:srgbClr val="D31C2A"/>
                </a:solidFill>
                <a:ln w="12700" cap="rnd">
                  <a:noFill/>
                  <a:prstDash val="solid"/>
                  <a:round/>
                </a:ln>
                <a:effectLst>
                  <a:outerShdw blurRad="254000" dist="127000" algn="ctr" rotWithShape="0">
                    <a:schemeClr val="accent2"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3" name="矩形 62"/>
                <p:cNvSpPr/>
                <p:nvPr/>
              </p:nvSpPr>
              <p:spPr>
                <a:xfrm flipH="1">
                  <a:off x="5985495" y="2020954"/>
                  <a:ext cx="3101297" cy="37741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支持人员</a:t>
                  </a:r>
                  <a:r>
                    <a:rPr kumimoji="0" lang="en-US" altLang="zh-CN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/</a:t>
                  </a:r>
                  <a:r>
                    <a:rPr kumimoji="0" lang="zh-CN" altLang="en-US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所属部门</a:t>
                  </a:r>
                  <a:r>
                    <a:rPr kumimoji="0" lang="en-US" altLang="zh-CN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/</a:t>
                  </a:r>
                  <a:r>
                    <a:rPr kumimoji="0" lang="zh-CN" altLang="en-US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等控制权限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1" name="组合 40"/>
              <p:cNvGrpSpPr/>
              <p:nvPr/>
            </p:nvGrpSpPr>
            <p:grpSpPr>
              <a:xfrm>
                <a:off x="4411021" y="5674440"/>
                <a:ext cx="3370846" cy="377411"/>
                <a:chOff x="5715946" y="2020954"/>
                <a:chExt cx="3370846" cy="377411"/>
              </a:xfrm>
            </p:grpSpPr>
            <p:sp>
              <p:nvSpPr>
                <p:cNvPr id="45" name="矩形 44"/>
                <p:cNvSpPr/>
                <p:nvPr/>
              </p:nvSpPr>
              <p:spPr>
                <a:xfrm>
                  <a:off x="5715946" y="2171488"/>
                  <a:ext cx="184067" cy="184065"/>
                </a:xfrm>
                <a:prstGeom prst="rect">
                  <a:avLst/>
                </a:prstGeom>
                <a:solidFill>
                  <a:srgbClr val="D31C2A"/>
                </a:solidFill>
                <a:ln w="12700" cap="rnd">
                  <a:noFill/>
                  <a:prstDash val="solid"/>
                  <a:round/>
                </a:ln>
                <a:effectLst>
                  <a:outerShdw blurRad="254000" dist="127000" algn="ctr" rotWithShape="0">
                    <a:schemeClr val="accent2"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9" name="矩形 58"/>
                <p:cNvSpPr/>
                <p:nvPr/>
              </p:nvSpPr>
              <p:spPr>
                <a:xfrm flipH="1">
                  <a:off x="5985495" y="2020954"/>
                  <a:ext cx="3101297" cy="37741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查看</a:t>
                  </a:r>
                  <a:r>
                    <a:rPr kumimoji="0" lang="en-US" altLang="zh-CN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/</a:t>
                  </a:r>
                  <a:r>
                    <a:rPr kumimoji="0" lang="zh-CN" altLang="en-US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编辑</a:t>
                  </a:r>
                  <a:r>
                    <a:rPr lang="en-US" altLang="zh-CN" sz="14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/</a:t>
                  </a:r>
                  <a:r>
                    <a:rPr kumimoji="0" lang="zh-CN" altLang="en-US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批量操作</a:t>
                  </a:r>
                  <a:r>
                    <a:rPr kumimoji="0" lang="en-US" altLang="zh-CN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/</a:t>
                  </a:r>
                  <a:r>
                    <a:rPr kumimoji="0" lang="zh-CN" altLang="en-US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删除等控制</a:t>
                  </a:r>
                  <a:r>
                    <a:rPr lang="zh-CN" altLang="en-US" sz="14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权限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2" name="组合 41"/>
              <p:cNvGrpSpPr/>
              <p:nvPr/>
            </p:nvGrpSpPr>
            <p:grpSpPr>
              <a:xfrm>
                <a:off x="4411021" y="4476621"/>
                <a:ext cx="3370846" cy="377411"/>
                <a:chOff x="5715946" y="2020954"/>
                <a:chExt cx="3370846" cy="377411"/>
              </a:xfrm>
            </p:grpSpPr>
            <p:sp>
              <p:nvSpPr>
                <p:cNvPr id="43" name="矩形 42"/>
                <p:cNvSpPr/>
                <p:nvPr/>
              </p:nvSpPr>
              <p:spPr>
                <a:xfrm>
                  <a:off x="5715946" y="2171488"/>
                  <a:ext cx="184067" cy="184065"/>
                </a:xfrm>
                <a:prstGeom prst="rect">
                  <a:avLst/>
                </a:prstGeom>
                <a:solidFill>
                  <a:srgbClr val="D31C2A"/>
                </a:solidFill>
                <a:ln w="12700" cap="rnd">
                  <a:noFill/>
                  <a:prstDash val="solid"/>
                  <a:round/>
                </a:ln>
                <a:effectLst>
                  <a:outerShdw blurRad="254000" dist="127000" algn="ctr" rotWithShape="0">
                    <a:schemeClr val="accent2"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 flipH="1">
                  <a:off x="5985495" y="2020954"/>
                  <a:ext cx="3101297" cy="37741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lang="zh-CN" altLang="en-US" sz="14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支持按表单应用范围控制权限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37" name="矩形 36"/>
            <p:cNvSpPr/>
            <p:nvPr/>
          </p:nvSpPr>
          <p:spPr>
            <a:xfrm>
              <a:off x="643803" y="5511383"/>
              <a:ext cx="184067" cy="184065"/>
            </a:xfrm>
            <a:prstGeom prst="rect">
              <a:avLst/>
            </a:prstGeom>
            <a:solidFill>
              <a:srgbClr val="D31C2A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accent2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 flipH="1">
              <a:off x="913352" y="5360849"/>
              <a:ext cx="3101297" cy="377411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设置主管部门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服务部门等特殊权限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5847" y="1986275"/>
            <a:ext cx="5760000" cy="30200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372" y="3181983"/>
            <a:ext cx="5760000" cy="30200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173891" y="1938111"/>
            <a:ext cx="4305492" cy="2981778"/>
            <a:chOff x="4360150" y="2090063"/>
            <a:chExt cx="4305492" cy="2981778"/>
          </a:xfrm>
        </p:grpSpPr>
        <p:sp>
          <p:nvSpPr>
            <p:cNvPr id="4" name="文本框 3"/>
            <p:cNvSpPr txBox="1"/>
            <p:nvPr/>
          </p:nvSpPr>
          <p:spPr>
            <a:xfrm>
              <a:off x="4360150" y="2090063"/>
              <a:ext cx="546945" cy="44627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DF062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kumimoji="1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DF062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018490" y="2128535"/>
              <a:ext cx="1800493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zh-CN" altLang="en-US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低代码模式介绍</a:t>
              </a:r>
              <a:endParaRPr lang="zh-CN" altLang="en-US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" name="直线箭头连接符 9"/>
            <p:cNvCxnSpPr/>
            <p:nvPr/>
          </p:nvCxnSpPr>
          <p:spPr>
            <a:xfrm>
              <a:off x="4462948" y="2596611"/>
              <a:ext cx="4202694" cy="0"/>
            </a:xfrm>
            <a:prstGeom prst="straightConnector1">
              <a:avLst/>
            </a:prstGeom>
            <a:ln w="31750">
              <a:solidFill>
                <a:srgbClr val="F2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4360150" y="2913779"/>
              <a:ext cx="546945" cy="44627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DF062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kumimoji="1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DF062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018490" y="2952251"/>
              <a:ext cx="2492990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>
                <a:defRPr/>
              </a:pPr>
              <a:r>
                <a:rPr lang="zh-CN" altLang="en-US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翼</a:t>
              </a:r>
              <a:r>
                <a:rPr lang="zh-CN" altLang="en-US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飞</a:t>
              </a:r>
              <a:r>
                <a:rPr lang="zh-CN" altLang="en-US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低</a:t>
              </a:r>
              <a:r>
                <a:rPr lang="zh-CN" altLang="en-US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码平台核心能力</a:t>
              </a:r>
              <a:endParaRPr lang="zh-CN" altLang="en-US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线箭头连接符 15"/>
            <p:cNvCxnSpPr/>
            <p:nvPr/>
          </p:nvCxnSpPr>
          <p:spPr>
            <a:xfrm>
              <a:off x="4462948" y="3420841"/>
              <a:ext cx="4202694" cy="0"/>
            </a:xfrm>
            <a:prstGeom prst="straightConnector1">
              <a:avLst/>
            </a:prstGeom>
            <a:ln w="31750">
              <a:solidFill>
                <a:srgbClr val="F2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4360150" y="3746834"/>
              <a:ext cx="543560" cy="44513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DF062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kumimoji="1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DF062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6" name="直线箭头连接符 15"/>
            <p:cNvCxnSpPr/>
            <p:nvPr/>
          </p:nvCxnSpPr>
          <p:spPr>
            <a:xfrm>
              <a:off x="4462948" y="4235546"/>
              <a:ext cx="4202694" cy="0"/>
            </a:xfrm>
            <a:prstGeom prst="straightConnector1">
              <a:avLst/>
            </a:prstGeom>
            <a:ln w="31750">
              <a:solidFill>
                <a:srgbClr val="F2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4360150" y="4565350"/>
              <a:ext cx="543560" cy="44513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DF062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kumimoji="1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DF062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018490" y="4603251"/>
              <a:ext cx="184731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>
                <a:defRPr/>
              </a:pPr>
              <a:endPara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线箭头连接符 15"/>
            <p:cNvCxnSpPr/>
            <p:nvPr/>
          </p:nvCxnSpPr>
          <p:spPr>
            <a:xfrm>
              <a:off x="4462948" y="5071841"/>
              <a:ext cx="4202694" cy="0"/>
            </a:xfrm>
            <a:prstGeom prst="straightConnector1">
              <a:avLst/>
            </a:prstGeom>
            <a:ln w="31750">
              <a:solidFill>
                <a:srgbClr val="F2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5035764" y="3765371"/>
              <a:ext cx="2492990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>
                <a:defRPr/>
              </a:pPr>
              <a:r>
                <a:rPr lang="zh-CN" altLang="en-US" b="1" dirty="0">
                  <a:solidFill>
                    <a:srgbClr val="DF062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翼</a:t>
              </a:r>
              <a:r>
                <a:rPr lang="zh-CN" altLang="en-US" b="1" dirty="0" smtClean="0">
                  <a:solidFill>
                    <a:srgbClr val="DF062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飞</a:t>
              </a:r>
              <a:r>
                <a:rPr lang="zh-CN" altLang="en-US" b="1" dirty="0">
                  <a:solidFill>
                    <a:srgbClr val="DF062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低</a:t>
              </a:r>
              <a:r>
                <a:rPr lang="zh-CN" altLang="en-US" b="1" dirty="0" smtClean="0">
                  <a:solidFill>
                    <a:srgbClr val="DF062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码平台高阶能力</a:t>
              </a:r>
              <a:endParaRPr lang="zh-CN" altLang="en-US" b="1" dirty="0">
                <a:solidFill>
                  <a:srgbClr val="DF062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4849505" y="4432226"/>
            <a:ext cx="2723823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客户案例及交付解决方案</a:t>
            </a:r>
            <a:endParaRPr lang="zh-CN" altLang="en-US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44185" y="291567"/>
            <a:ext cx="8699148" cy="423545"/>
          </a:xfrm>
        </p:spPr>
        <p:txBody>
          <a:bodyPr/>
          <a:lstStyle/>
          <a:p>
            <a:r>
              <a:rPr lang="zh-CN" altLang="en-US" dirty="0"/>
              <a:t>数据工厂</a:t>
            </a:r>
            <a:r>
              <a:rPr lang="en-US" altLang="zh-CN" dirty="0"/>
              <a:t>-</a:t>
            </a:r>
            <a:r>
              <a:rPr lang="zh-CN" altLang="en-US" dirty="0"/>
              <a:t>自动化数据加工处理</a:t>
            </a:r>
            <a:endParaRPr dirty="0"/>
          </a:p>
        </p:txBody>
      </p:sp>
      <p:sp>
        <p:nvSpPr>
          <p:cNvPr id="66" name="文本框 65"/>
          <p:cNvSpPr txBox="1"/>
          <p:nvPr/>
        </p:nvSpPr>
        <p:spPr>
          <a:xfrm>
            <a:off x="443628" y="1240554"/>
            <a:ext cx="3760072" cy="2512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数据工厂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数据工厂可以加工不同表单的数据，并进行聚合，清洗，转换的数据处理。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加工后的数据可用于仪表盘展示或数据外部输出。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693153" y="3429000"/>
            <a:ext cx="3370846" cy="2773049"/>
            <a:chOff x="643803" y="2965211"/>
            <a:chExt cx="3370846" cy="2773049"/>
          </a:xfrm>
        </p:grpSpPr>
        <p:grpSp>
          <p:nvGrpSpPr>
            <p:cNvPr id="36" name="组合 35"/>
            <p:cNvGrpSpPr/>
            <p:nvPr/>
          </p:nvGrpSpPr>
          <p:grpSpPr>
            <a:xfrm>
              <a:off x="643803" y="2965211"/>
              <a:ext cx="3370846" cy="2174140"/>
              <a:chOff x="4411021" y="3877711"/>
              <a:chExt cx="3370846" cy="2174140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4411021" y="3877711"/>
                <a:ext cx="3370846" cy="377411"/>
                <a:chOff x="5715946" y="2020954"/>
                <a:chExt cx="3370846" cy="377411"/>
              </a:xfrm>
            </p:grpSpPr>
            <p:sp>
              <p:nvSpPr>
                <p:cNvPr id="65" name="矩形 64"/>
                <p:cNvSpPr/>
                <p:nvPr/>
              </p:nvSpPr>
              <p:spPr>
                <a:xfrm>
                  <a:off x="5715946" y="2171488"/>
                  <a:ext cx="184067" cy="184065"/>
                </a:xfrm>
                <a:prstGeom prst="rect">
                  <a:avLst/>
                </a:prstGeom>
                <a:solidFill>
                  <a:srgbClr val="D31C2A"/>
                </a:solidFill>
                <a:ln w="12700" cap="rnd">
                  <a:noFill/>
                  <a:prstDash val="solid"/>
                  <a:round/>
                </a:ln>
                <a:effectLst>
                  <a:outerShdw blurRad="254000" dist="127000" algn="ctr" rotWithShape="0">
                    <a:schemeClr val="accent2"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7" name="矩形 66"/>
                <p:cNvSpPr/>
                <p:nvPr/>
              </p:nvSpPr>
              <p:spPr>
                <a:xfrm flipH="1">
                  <a:off x="5985495" y="2020954"/>
                  <a:ext cx="3101297" cy="37741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lang="zh-CN" altLang="en-US" sz="14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高级</a:t>
                  </a:r>
                  <a:r>
                    <a:rPr kumimoji="0" lang="zh-CN" altLang="en-US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数据加工流程自定义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0" name="组合 39"/>
              <p:cNvGrpSpPr/>
              <p:nvPr/>
            </p:nvGrpSpPr>
            <p:grpSpPr>
              <a:xfrm>
                <a:off x="4411021" y="5075531"/>
                <a:ext cx="3370846" cy="377411"/>
                <a:chOff x="5715946" y="2020954"/>
                <a:chExt cx="3370846" cy="377411"/>
              </a:xfrm>
            </p:grpSpPr>
            <p:sp>
              <p:nvSpPr>
                <p:cNvPr id="61" name="矩形 60"/>
                <p:cNvSpPr/>
                <p:nvPr/>
              </p:nvSpPr>
              <p:spPr>
                <a:xfrm>
                  <a:off x="5715946" y="2171488"/>
                  <a:ext cx="184067" cy="184065"/>
                </a:xfrm>
                <a:prstGeom prst="rect">
                  <a:avLst/>
                </a:prstGeom>
                <a:solidFill>
                  <a:srgbClr val="D31C2A"/>
                </a:solidFill>
                <a:ln w="12700" cap="rnd">
                  <a:noFill/>
                  <a:prstDash val="solid"/>
                  <a:round/>
                </a:ln>
                <a:effectLst>
                  <a:outerShdw blurRad="254000" dist="127000" algn="ctr" rotWithShape="0">
                    <a:schemeClr val="accent2"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3" name="矩形 62"/>
                <p:cNvSpPr/>
                <p:nvPr/>
              </p:nvSpPr>
              <p:spPr>
                <a:xfrm flipH="1">
                  <a:off x="5985495" y="2020954"/>
                  <a:ext cx="3101297" cy="37741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支持数据的横向连接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1" name="组合 40"/>
              <p:cNvGrpSpPr/>
              <p:nvPr/>
            </p:nvGrpSpPr>
            <p:grpSpPr>
              <a:xfrm>
                <a:off x="4411021" y="5674440"/>
                <a:ext cx="3370846" cy="377411"/>
                <a:chOff x="5715946" y="2020954"/>
                <a:chExt cx="3370846" cy="377411"/>
              </a:xfrm>
            </p:grpSpPr>
            <p:sp>
              <p:nvSpPr>
                <p:cNvPr id="45" name="矩形 44"/>
                <p:cNvSpPr/>
                <p:nvPr/>
              </p:nvSpPr>
              <p:spPr>
                <a:xfrm>
                  <a:off x="5715946" y="2171488"/>
                  <a:ext cx="184067" cy="184065"/>
                </a:xfrm>
                <a:prstGeom prst="rect">
                  <a:avLst/>
                </a:prstGeom>
                <a:solidFill>
                  <a:srgbClr val="D31C2A"/>
                </a:solidFill>
                <a:ln w="12700" cap="rnd">
                  <a:noFill/>
                  <a:prstDash val="solid"/>
                  <a:round/>
                </a:ln>
                <a:effectLst>
                  <a:outerShdw blurRad="254000" dist="127000" algn="ctr" rotWithShape="0">
                    <a:schemeClr val="accent2"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9" name="矩形 58"/>
                <p:cNvSpPr/>
                <p:nvPr/>
              </p:nvSpPr>
              <p:spPr>
                <a:xfrm flipH="1">
                  <a:off x="5985495" y="2020954"/>
                  <a:ext cx="3101297" cy="37741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支持数据追加和数据合并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2" name="组合 41"/>
              <p:cNvGrpSpPr/>
              <p:nvPr/>
            </p:nvGrpSpPr>
            <p:grpSpPr>
              <a:xfrm>
                <a:off x="4411021" y="4476621"/>
                <a:ext cx="3370846" cy="377411"/>
                <a:chOff x="5715946" y="2020954"/>
                <a:chExt cx="3370846" cy="377411"/>
              </a:xfrm>
            </p:grpSpPr>
            <p:sp>
              <p:nvSpPr>
                <p:cNvPr id="43" name="矩形 42"/>
                <p:cNvSpPr/>
                <p:nvPr/>
              </p:nvSpPr>
              <p:spPr>
                <a:xfrm>
                  <a:off x="5715946" y="2171488"/>
                  <a:ext cx="184067" cy="184065"/>
                </a:xfrm>
                <a:prstGeom prst="rect">
                  <a:avLst/>
                </a:prstGeom>
                <a:solidFill>
                  <a:srgbClr val="D31C2A"/>
                </a:solidFill>
                <a:ln w="12700" cap="rnd">
                  <a:noFill/>
                  <a:prstDash val="solid"/>
                  <a:round/>
                </a:ln>
                <a:effectLst>
                  <a:outerShdw blurRad="254000" dist="127000" algn="ctr" rotWithShape="0">
                    <a:schemeClr val="accent2"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 flipH="1">
                  <a:off x="5985495" y="2020954"/>
                  <a:ext cx="3101297" cy="37741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支持多数据源输入汇总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37" name="矩形 36"/>
            <p:cNvSpPr/>
            <p:nvPr/>
          </p:nvSpPr>
          <p:spPr>
            <a:xfrm>
              <a:off x="643803" y="5511383"/>
              <a:ext cx="184067" cy="184065"/>
            </a:xfrm>
            <a:prstGeom prst="rect">
              <a:avLst/>
            </a:prstGeom>
            <a:solidFill>
              <a:srgbClr val="D31C2A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accent2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 flipH="1">
              <a:off x="913352" y="5360849"/>
              <a:ext cx="3101297" cy="377411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支持数据筛选功能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9" name="图片 68" descr="图形用户界面, 应用程序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21" y="1211589"/>
            <a:ext cx="8299374" cy="48751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44185" y="291567"/>
            <a:ext cx="8699148" cy="423545"/>
          </a:xfrm>
        </p:spPr>
        <p:txBody>
          <a:bodyPr/>
          <a:lstStyle/>
          <a:p>
            <a:r>
              <a:rPr lang="zh-CN" altLang="en-US" dirty="0"/>
              <a:t>数据工厂</a:t>
            </a:r>
            <a:r>
              <a:rPr lang="en-US" altLang="zh-CN" dirty="0"/>
              <a:t>-</a:t>
            </a:r>
            <a:r>
              <a:rPr lang="zh-CN" altLang="en-US" dirty="0"/>
              <a:t>在线</a:t>
            </a:r>
            <a:r>
              <a:rPr lang="en-US" altLang="zh-CN" dirty="0"/>
              <a:t>SQL</a:t>
            </a:r>
            <a:r>
              <a:rPr lang="zh-CN" altLang="en-US" dirty="0"/>
              <a:t>数据加工</a:t>
            </a:r>
            <a:endParaRPr dirty="0"/>
          </a:p>
        </p:txBody>
      </p:sp>
      <p:sp>
        <p:nvSpPr>
          <p:cNvPr id="66" name="文本框 65"/>
          <p:cNvSpPr txBox="1"/>
          <p:nvPr/>
        </p:nvSpPr>
        <p:spPr>
          <a:xfrm>
            <a:off x="443628" y="1240554"/>
            <a:ext cx="4039472" cy="214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数据工厂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数据工厂提供在线高级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数据流功能，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可以通过编写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语句完成更加复杂的数据处理，并通过数据接口同步到第三方系统。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693153" y="3195476"/>
            <a:ext cx="3370846" cy="2773049"/>
            <a:chOff x="643803" y="2965211"/>
            <a:chExt cx="3370846" cy="2773049"/>
          </a:xfrm>
        </p:grpSpPr>
        <p:grpSp>
          <p:nvGrpSpPr>
            <p:cNvPr id="4" name="组合 3"/>
            <p:cNvGrpSpPr/>
            <p:nvPr/>
          </p:nvGrpSpPr>
          <p:grpSpPr>
            <a:xfrm>
              <a:off x="643803" y="2965211"/>
              <a:ext cx="3370846" cy="2174140"/>
              <a:chOff x="4411021" y="3877711"/>
              <a:chExt cx="3370846" cy="217414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4411021" y="3877711"/>
                <a:ext cx="3370846" cy="377411"/>
                <a:chOff x="5715946" y="2020954"/>
                <a:chExt cx="3370846" cy="377411"/>
              </a:xfrm>
            </p:grpSpPr>
            <p:sp>
              <p:nvSpPr>
                <p:cNvPr id="17" name="矩形 16"/>
                <p:cNvSpPr/>
                <p:nvPr/>
              </p:nvSpPr>
              <p:spPr>
                <a:xfrm>
                  <a:off x="5715946" y="2171488"/>
                  <a:ext cx="184067" cy="184065"/>
                </a:xfrm>
                <a:prstGeom prst="rect">
                  <a:avLst/>
                </a:prstGeom>
                <a:solidFill>
                  <a:srgbClr val="D31C2A"/>
                </a:solidFill>
                <a:ln w="12700" cap="rnd">
                  <a:noFill/>
                  <a:prstDash val="solid"/>
                  <a:round/>
                </a:ln>
                <a:effectLst>
                  <a:outerShdw blurRad="254000" dist="127000" algn="ctr" rotWithShape="0">
                    <a:schemeClr val="accent2"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 flipH="1">
                  <a:off x="5985495" y="2020954"/>
                  <a:ext cx="3101297" cy="37741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lang="en-US" altLang="zh-CN" sz="14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SQL</a:t>
                  </a:r>
                  <a:r>
                    <a:rPr lang="zh-CN" altLang="en-US" sz="14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数据加工编写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>
                <a:off x="4411021" y="5075531"/>
                <a:ext cx="3370846" cy="377411"/>
                <a:chOff x="5715946" y="2020954"/>
                <a:chExt cx="3370846" cy="377411"/>
              </a:xfrm>
            </p:grpSpPr>
            <p:sp>
              <p:nvSpPr>
                <p:cNvPr id="15" name="矩形 14"/>
                <p:cNvSpPr/>
                <p:nvPr/>
              </p:nvSpPr>
              <p:spPr>
                <a:xfrm>
                  <a:off x="5715946" y="2171488"/>
                  <a:ext cx="184067" cy="184065"/>
                </a:xfrm>
                <a:prstGeom prst="rect">
                  <a:avLst/>
                </a:prstGeom>
                <a:solidFill>
                  <a:srgbClr val="D31C2A"/>
                </a:solidFill>
                <a:ln w="12700" cap="rnd">
                  <a:noFill/>
                  <a:prstDash val="solid"/>
                  <a:round/>
                </a:ln>
                <a:effectLst>
                  <a:outerShdw blurRad="254000" dist="127000" algn="ctr" rotWithShape="0">
                    <a:schemeClr val="accent2"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 flipH="1">
                  <a:off x="5985495" y="2020954"/>
                  <a:ext cx="3101297" cy="37741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字段重命名、自定义显示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4411021" y="5674440"/>
                <a:ext cx="3370846" cy="377411"/>
                <a:chOff x="5715946" y="2020954"/>
                <a:chExt cx="3370846" cy="377411"/>
              </a:xfrm>
            </p:grpSpPr>
            <p:sp>
              <p:nvSpPr>
                <p:cNvPr id="13" name="矩形 12"/>
                <p:cNvSpPr/>
                <p:nvPr/>
              </p:nvSpPr>
              <p:spPr>
                <a:xfrm>
                  <a:off x="5715946" y="2171488"/>
                  <a:ext cx="184067" cy="184065"/>
                </a:xfrm>
                <a:prstGeom prst="rect">
                  <a:avLst/>
                </a:prstGeom>
                <a:solidFill>
                  <a:srgbClr val="D31C2A"/>
                </a:solidFill>
                <a:ln w="12700" cap="rnd">
                  <a:noFill/>
                  <a:prstDash val="solid"/>
                  <a:round/>
                </a:ln>
                <a:effectLst>
                  <a:outerShdw blurRad="254000" dist="127000" algn="ctr" rotWithShape="0">
                    <a:schemeClr val="accent2"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" name="矩形 13"/>
                <p:cNvSpPr/>
                <p:nvPr/>
              </p:nvSpPr>
              <p:spPr>
                <a:xfrm flipH="1">
                  <a:off x="5985495" y="2020954"/>
                  <a:ext cx="3101297" cy="37741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lang="zh-CN" altLang="en-US" sz="14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支持数据快速预览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4411021" y="4476621"/>
                <a:ext cx="3370846" cy="377411"/>
                <a:chOff x="5715946" y="2020954"/>
                <a:chExt cx="3370846" cy="377411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5715946" y="2171488"/>
                  <a:ext cx="184067" cy="184065"/>
                </a:xfrm>
                <a:prstGeom prst="rect">
                  <a:avLst/>
                </a:prstGeom>
                <a:solidFill>
                  <a:srgbClr val="D31C2A"/>
                </a:solidFill>
                <a:ln w="12700" cap="rnd">
                  <a:noFill/>
                  <a:prstDash val="solid"/>
                  <a:round/>
                </a:ln>
                <a:effectLst>
                  <a:outerShdw blurRad="254000" dist="127000" algn="ctr" rotWithShape="0">
                    <a:schemeClr val="accent2"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 flipH="1">
                  <a:off x="5985495" y="2020954"/>
                  <a:ext cx="3101297" cy="37741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自定义计算字段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5" name="矩形 4"/>
            <p:cNvSpPr/>
            <p:nvPr/>
          </p:nvSpPr>
          <p:spPr>
            <a:xfrm>
              <a:off x="643803" y="5511383"/>
              <a:ext cx="184067" cy="184065"/>
            </a:xfrm>
            <a:prstGeom prst="rect">
              <a:avLst/>
            </a:prstGeom>
            <a:solidFill>
              <a:srgbClr val="D31C2A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accent2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 flipH="1">
              <a:off x="913352" y="5360849"/>
              <a:ext cx="3101297" cy="377411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提供第三方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读取数据</a:t>
              </a:r>
              <a:r>
                <a:rPr kumimoji="0" lang="en-US" altLang="zh-CN" sz="1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api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08372" y="2151716"/>
            <a:ext cx="6840000" cy="35899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44185" y="291567"/>
            <a:ext cx="8699148" cy="423545"/>
          </a:xfrm>
        </p:spPr>
        <p:txBody>
          <a:bodyPr/>
          <a:lstStyle/>
          <a:p>
            <a:r>
              <a:rPr lang="zh-CN" altLang="en-US" dirty="0"/>
              <a:t>自动化集成能力</a:t>
            </a:r>
            <a:r>
              <a:rPr lang="en-US" altLang="zh-CN" dirty="0"/>
              <a:t>-</a:t>
            </a:r>
            <a:r>
              <a:rPr lang="zh-CN" altLang="en-US" dirty="0"/>
              <a:t>打破系统间数据孤岛</a:t>
            </a:r>
            <a:endParaRPr lang="zh-CN" altLang="en-US" dirty="0"/>
          </a:p>
        </p:txBody>
      </p:sp>
      <p:sp>
        <p:nvSpPr>
          <p:cNvPr id="66" name="文本框 65"/>
          <p:cNvSpPr txBox="1"/>
          <p:nvPr/>
        </p:nvSpPr>
        <p:spPr>
          <a:xfrm>
            <a:off x="443628" y="1240554"/>
            <a:ext cx="4039472" cy="2023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集成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&amp;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自动化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支持逻辑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编排，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支持应用表单之间数据协作，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支持编写自定义</a:t>
            </a:r>
            <a:r>
              <a: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连接器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轻量化集成第三方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系统数据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，使得翼飞应用具有互联互通的能力。</a:t>
            </a:r>
            <a:endParaRPr kumimoji="0" lang="zh-CN" alt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3153" y="3210922"/>
            <a:ext cx="3370845" cy="2761709"/>
            <a:chOff x="643803" y="2980657"/>
            <a:chExt cx="3370845" cy="2761709"/>
          </a:xfrm>
        </p:grpSpPr>
        <p:grpSp>
          <p:nvGrpSpPr>
            <p:cNvPr id="4" name="组合 3"/>
            <p:cNvGrpSpPr/>
            <p:nvPr/>
          </p:nvGrpSpPr>
          <p:grpSpPr>
            <a:xfrm>
              <a:off x="643803" y="2980657"/>
              <a:ext cx="3370845" cy="2196782"/>
              <a:chOff x="4411021" y="3893157"/>
              <a:chExt cx="3370845" cy="2196782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4411021" y="3893157"/>
                <a:ext cx="3320858" cy="381515"/>
                <a:chOff x="5715946" y="2036400"/>
                <a:chExt cx="3320858" cy="381515"/>
              </a:xfrm>
            </p:grpSpPr>
            <p:sp>
              <p:nvSpPr>
                <p:cNvPr id="17" name="矩形 16"/>
                <p:cNvSpPr/>
                <p:nvPr/>
              </p:nvSpPr>
              <p:spPr>
                <a:xfrm>
                  <a:off x="5715946" y="2171488"/>
                  <a:ext cx="184067" cy="184065"/>
                </a:xfrm>
                <a:prstGeom prst="rect">
                  <a:avLst/>
                </a:prstGeom>
                <a:solidFill>
                  <a:srgbClr val="D31C2A"/>
                </a:solidFill>
                <a:ln w="12700" cap="rnd">
                  <a:noFill/>
                  <a:prstDash val="solid"/>
                  <a:round/>
                </a:ln>
                <a:effectLst>
                  <a:outerShdw blurRad="254000" dist="127000" algn="ctr" rotWithShape="0">
                    <a:schemeClr val="accent2"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 flipH="1">
                  <a:off x="5935507" y="2036400"/>
                  <a:ext cx="3101297" cy="38151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defTabSz="913765">
                    <a:lnSpc>
                      <a:spcPct val="150000"/>
                    </a:lnSpc>
                    <a:buSzPct val="25000"/>
                    <a:defRPr/>
                  </a:pPr>
                  <a:r>
                    <a:rPr lang="zh-CN" altLang="en-US" sz="1400" dirty="0"/>
                    <a:t> </a:t>
                  </a:r>
                  <a:r>
                    <a:rPr lang="zh-CN" altLang="en-US" sz="1400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支持表单事件</a:t>
                  </a:r>
                  <a:r>
                    <a:rPr lang="en-US" altLang="zh-CN" sz="1400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/</a:t>
                  </a:r>
                  <a:r>
                    <a:rPr lang="zh-CN" altLang="en-US" sz="1400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定时多种触发规则</a:t>
                  </a:r>
                  <a:endParaRPr lang="zh-CN" altLang="en-US" sz="14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>
                <a:off x="4411021" y="5100886"/>
                <a:ext cx="3370844" cy="377411"/>
                <a:chOff x="5715946" y="2046309"/>
                <a:chExt cx="3370844" cy="377411"/>
              </a:xfrm>
            </p:grpSpPr>
            <p:sp>
              <p:nvSpPr>
                <p:cNvPr id="15" name="矩形 14"/>
                <p:cNvSpPr/>
                <p:nvPr/>
              </p:nvSpPr>
              <p:spPr>
                <a:xfrm>
                  <a:off x="5715946" y="2171488"/>
                  <a:ext cx="184067" cy="184065"/>
                </a:xfrm>
                <a:prstGeom prst="rect">
                  <a:avLst/>
                </a:prstGeom>
                <a:solidFill>
                  <a:srgbClr val="D31C2A"/>
                </a:solidFill>
                <a:ln w="12700" cap="rnd">
                  <a:noFill/>
                  <a:prstDash val="solid"/>
                  <a:round/>
                </a:ln>
                <a:effectLst>
                  <a:outerShdw blurRad="254000" dist="127000" algn="ctr" rotWithShape="0">
                    <a:schemeClr val="accent2"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 flipH="1">
                  <a:off x="5985493" y="2046309"/>
                  <a:ext cx="3101297" cy="37741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lvl="0" defTabSz="913765">
                    <a:lnSpc>
                      <a:spcPct val="150000"/>
                    </a:lnSpc>
                    <a:buSzPct val="25000"/>
                    <a:defRPr/>
                  </a:pPr>
                  <a:r>
                    <a:rPr lang="zh-CN" altLang="en-US" sz="1400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支持条件</a:t>
                  </a:r>
                  <a:r>
                    <a:rPr lang="en-US" altLang="zh-CN" sz="1400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/</a:t>
                  </a:r>
                  <a:r>
                    <a:rPr lang="zh-CN" altLang="en-US" sz="1400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并行多种条件分支</a:t>
                  </a:r>
                  <a:endParaRPr lang="en-US" altLang="zh-CN" sz="14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4411021" y="5674441"/>
                <a:ext cx="3370845" cy="415498"/>
                <a:chOff x="5715946" y="2020955"/>
                <a:chExt cx="3370845" cy="415498"/>
              </a:xfrm>
            </p:grpSpPr>
            <p:sp>
              <p:nvSpPr>
                <p:cNvPr id="13" name="矩形 12"/>
                <p:cNvSpPr/>
                <p:nvPr/>
              </p:nvSpPr>
              <p:spPr>
                <a:xfrm>
                  <a:off x="5715946" y="2171488"/>
                  <a:ext cx="184067" cy="184065"/>
                </a:xfrm>
                <a:prstGeom prst="rect">
                  <a:avLst/>
                </a:prstGeom>
                <a:solidFill>
                  <a:srgbClr val="D31C2A"/>
                </a:solidFill>
                <a:ln w="12700" cap="rnd">
                  <a:noFill/>
                  <a:prstDash val="solid"/>
                  <a:round/>
                </a:ln>
                <a:effectLst>
                  <a:outerShdw blurRad="254000" dist="127000" algn="ctr" rotWithShape="0">
                    <a:schemeClr val="accent2"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4" name="矩形 13"/>
                <p:cNvSpPr/>
                <p:nvPr/>
              </p:nvSpPr>
              <p:spPr>
                <a:xfrm flipH="1">
                  <a:off x="5985494" y="2020955"/>
                  <a:ext cx="3101297" cy="41549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defTabSz="913765">
                    <a:lnSpc>
                      <a:spcPct val="150000"/>
                    </a:lnSpc>
                    <a:buSzPct val="25000"/>
                    <a:defRPr/>
                  </a:pPr>
                  <a:r>
                    <a:rPr lang="zh-CN" altLang="en-US" sz="1400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支持自定义连接第三方应用系统</a:t>
                  </a:r>
                  <a:endParaRPr lang="zh-CN" altLang="en-US" sz="14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4411021" y="4412800"/>
                <a:ext cx="3370844" cy="738664"/>
                <a:chOff x="5715946" y="1957133"/>
                <a:chExt cx="3370844" cy="738664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5715946" y="2171488"/>
                  <a:ext cx="184067" cy="184065"/>
                </a:xfrm>
                <a:prstGeom prst="rect">
                  <a:avLst/>
                </a:prstGeom>
                <a:solidFill>
                  <a:srgbClr val="D31C2A"/>
                </a:solidFill>
                <a:ln w="12700" cap="rnd">
                  <a:noFill/>
                  <a:prstDash val="solid"/>
                  <a:round/>
                </a:ln>
                <a:effectLst>
                  <a:outerShdw blurRad="254000" dist="127000" algn="ctr" rotWithShape="0">
                    <a:schemeClr val="accent2"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 flipH="1">
                  <a:off x="5985493" y="1957133"/>
                  <a:ext cx="3101297" cy="73866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defTabSz="913765">
                    <a:lnSpc>
                      <a:spcPct val="150000"/>
                    </a:lnSpc>
                    <a:buSzPct val="25000"/>
                    <a:defRPr/>
                  </a:pPr>
                  <a:r>
                    <a:rPr lang="zh-CN" altLang="en-US" sz="1400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支持新增</a:t>
                  </a:r>
                  <a:r>
                    <a:rPr lang="en-US" altLang="zh-CN" sz="1400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/</a:t>
                  </a:r>
                  <a:r>
                    <a:rPr lang="zh-CN" altLang="en-US" sz="1400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更新</a:t>
                  </a:r>
                  <a:r>
                    <a:rPr lang="en-US" altLang="zh-CN" sz="1400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/</a:t>
                  </a:r>
                  <a:r>
                    <a:rPr lang="zh-CN" altLang="en-US" sz="1400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查询</a:t>
                  </a:r>
                  <a:r>
                    <a:rPr lang="en-US" altLang="zh-CN" sz="1400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/</a:t>
                  </a:r>
                  <a:r>
                    <a:rPr lang="zh-CN" altLang="en-US" sz="1400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删除多种数据节点</a:t>
                  </a:r>
                  <a:endParaRPr lang="en-US" altLang="zh-CN" sz="14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5" name="矩形 4"/>
            <p:cNvSpPr/>
            <p:nvPr/>
          </p:nvSpPr>
          <p:spPr>
            <a:xfrm>
              <a:off x="643803" y="5511383"/>
              <a:ext cx="184067" cy="184065"/>
            </a:xfrm>
            <a:prstGeom prst="rect">
              <a:avLst/>
            </a:prstGeom>
            <a:solidFill>
              <a:srgbClr val="D31C2A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accent2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 flipH="1">
              <a:off x="863364" y="5360851"/>
              <a:ext cx="3101297" cy="381515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 defTabSz="913765">
                <a:lnSpc>
                  <a:spcPct val="150000"/>
                </a:lnSpc>
                <a:buSzPct val="25000"/>
                <a:defRPr/>
              </a:pPr>
              <a:r>
                <a:rPr lang="zh-CN" altLang="en-US" sz="1400" dirty="0"/>
                <a:t> 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支持快速启停、复制和查看运行日志</a:t>
              </a:r>
              <a:endPara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772" y="1965182"/>
            <a:ext cx="5835828" cy="28308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043" y="2994123"/>
            <a:ext cx="6334949" cy="309941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开放能力平台</a:t>
            </a:r>
            <a:r>
              <a:rPr lang="en-US" altLang="zh-CN" dirty="0"/>
              <a:t>-</a:t>
            </a:r>
            <a:r>
              <a:rPr lang="zh-CN" altLang="en-US" dirty="0"/>
              <a:t>第三方系统数据扩展</a:t>
            </a:r>
            <a:endParaRPr lang="zh-CN" altLang="en-US" b="1" dirty="0"/>
          </a:p>
        </p:txBody>
      </p:sp>
      <p:grpSp>
        <p:nvGrpSpPr>
          <p:cNvPr id="2" name="组合 1"/>
          <p:cNvGrpSpPr/>
          <p:nvPr/>
        </p:nvGrpSpPr>
        <p:grpSpPr>
          <a:xfrm>
            <a:off x="730250" y="2680718"/>
            <a:ext cx="10731499" cy="3439463"/>
            <a:chOff x="508001" y="2261255"/>
            <a:chExt cx="11157817" cy="3732492"/>
          </a:xfrm>
        </p:grpSpPr>
        <p:grpSp>
          <p:nvGrpSpPr>
            <p:cNvPr id="14" name="Group 17"/>
            <p:cNvGrpSpPr/>
            <p:nvPr/>
          </p:nvGrpSpPr>
          <p:grpSpPr>
            <a:xfrm>
              <a:off x="508001" y="2261255"/>
              <a:ext cx="2438402" cy="3732492"/>
              <a:chOff x="2136775" y="1347788"/>
              <a:chExt cx="2868613" cy="4391025"/>
            </a:xfrm>
          </p:grpSpPr>
          <p:sp>
            <p:nvSpPr>
              <p:cNvPr id="15" name="Freeform 5"/>
              <p:cNvSpPr/>
              <p:nvPr/>
            </p:nvSpPr>
            <p:spPr bwMode="auto">
              <a:xfrm>
                <a:off x="2136775" y="1347788"/>
                <a:ext cx="2868613" cy="1503363"/>
              </a:xfrm>
              <a:custGeom>
                <a:avLst/>
                <a:gdLst>
                  <a:gd name="T0" fmla="*/ 762 w 762"/>
                  <a:gd name="T1" fmla="*/ 89 h 400"/>
                  <a:gd name="T2" fmla="*/ 672 w 762"/>
                  <a:gd name="T3" fmla="*/ 0 h 400"/>
                  <a:gd name="T4" fmla="*/ 89 w 762"/>
                  <a:gd name="T5" fmla="*/ 0 h 400"/>
                  <a:gd name="T6" fmla="*/ 0 w 762"/>
                  <a:gd name="T7" fmla="*/ 89 h 400"/>
                  <a:gd name="T8" fmla="*/ 0 w 762"/>
                  <a:gd name="T9" fmla="*/ 400 h 400"/>
                  <a:gd name="T10" fmla="*/ 762 w 762"/>
                  <a:gd name="T11" fmla="*/ 400 h 400"/>
                  <a:gd name="T12" fmla="*/ 762 w 762"/>
                  <a:gd name="T13" fmla="*/ 89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2" h="400">
                    <a:moveTo>
                      <a:pt x="762" y="89"/>
                    </a:moveTo>
                    <a:cubicBezTo>
                      <a:pt x="762" y="40"/>
                      <a:pt x="722" y="0"/>
                      <a:pt x="672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40" y="0"/>
                      <a:pt x="0" y="40"/>
                      <a:pt x="0" y="89"/>
                    </a:cubicBezTo>
                    <a:cubicBezTo>
                      <a:pt x="0" y="400"/>
                      <a:pt x="0" y="400"/>
                      <a:pt x="0" y="400"/>
                    </a:cubicBezTo>
                    <a:cubicBezTo>
                      <a:pt x="762" y="400"/>
                      <a:pt x="762" y="400"/>
                      <a:pt x="762" y="400"/>
                    </a:cubicBezTo>
                    <a:cubicBezTo>
                      <a:pt x="762" y="89"/>
                      <a:pt x="762" y="89"/>
                      <a:pt x="762" y="8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17" name="Rectangle 6"/>
              <p:cNvSpPr>
                <a:spLocks noChangeArrowheads="1"/>
              </p:cNvSpPr>
              <p:nvPr/>
            </p:nvSpPr>
            <p:spPr bwMode="auto">
              <a:xfrm>
                <a:off x="2136775" y="2813051"/>
                <a:ext cx="2868613" cy="3492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27" name="Rectangle 7"/>
              <p:cNvSpPr>
                <a:spLocks noChangeArrowheads="1"/>
              </p:cNvSpPr>
              <p:nvPr/>
            </p:nvSpPr>
            <p:spPr bwMode="auto">
              <a:xfrm>
                <a:off x="2136775" y="2813051"/>
                <a:ext cx="2868613" cy="3492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36" name="Rectangle 8"/>
              <p:cNvSpPr>
                <a:spLocks noChangeArrowheads="1"/>
              </p:cNvSpPr>
              <p:nvPr/>
            </p:nvSpPr>
            <p:spPr bwMode="auto">
              <a:xfrm>
                <a:off x="2136775" y="2851151"/>
                <a:ext cx="2868613" cy="20272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45" name="Freeform 9"/>
              <p:cNvSpPr/>
              <p:nvPr/>
            </p:nvSpPr>
            <p:spPr bwMode="auto">
              <a:xfrm>
                <a:off x="2844800" y="4878388"/>
                <a:ext cx="2160588" cy="439738"/>
              </a:xfrm>
              <a:custGeom>
                <a:avLst/>
                <a:gdLst>
                  <a:gd name="T0" fmla="*/ 1361 w 1361"/>
                  <a:gd name="T1" fmla="*/ 0 h 277"/>
                  <a:gd name="T2" fmla="*/ 0 w 1361"/>
                  <a:gd name="T3" fmla="*/ 277 h 277"/>
                  <a:gd name="T4" fmla="*/ 0 w 1361"/>
                  <a:gd name="T5" fmla="*/ 0 h 277"/>
                  <a:gd name="T6" fmla="*/ 1361 w 1361"/>
                  <a:gd name="T7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1" h="277">
                    <a:moveTo>
                      <a:pt x="1361" y="0"/>
                    </a:moveTo>
                    <a:lnTo>
                      <a:pt x="0" y="277"/>
                    </a:lnTo>
                    <a:lnTo>
                      <a:pt x="0" y="0"/>
                    </a:lnTo>
                    <a:lnTo>
                      <a:pt x="1361" y="0"/>
                    </a:lnTo>
                    <a:close/>
                  </a:path>
                </a:pathLst>
              </a:cu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56" name="Freeform 10"/>
              <p:cNvSpPr/>
              <p:nvPr/>
            </p:nvSpPr>
            <p:spPr bwMode="auto">
              <a:xfrm>
                <a:off x="2844800" y="5005388"/>
                <a:ext cx="1535113" cy="733425"/>
              </a:xfrm>
              <a:custGeom>
                <a:avLst/>
                <a:gdLst>
                  <a:gd name="T0" fmla="*/ 0 w 967"/>
                  <a:gd name="T1" fmla="*/ 197 h 462"/>
                  <a:gd name="T2" fmla="*/ 967 w 967"/>
                  <a:gd name="T3" fmla="*/ 462 h 462"/>
                  <a:gd name="T4" fmla="*/ 967 w 967"/>
                  <a:gd name="T5" fmla="*/ 0 h 462"/>
                  <a:gd name="T6" fmla="*/ 0 w 967"/>
                  <a:gd name="T7" fmla="*/ 197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7" h="462">
                    <a:moveTo>
                      <a:pt x="0" y="197"/>
                    </a:moveTo>
                    <a:lnTo>
                      <a:pt x="967" y="462"/>
                    </a:lnTo>
                    <a:lnTo>
                      <a:pt x="967" y="0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endParaRPr>
              </a:p>
            </p:txBody>
          </p:sp>
          <p:cxnSp>
            <p:nvCxnSpPr>
              <p:cNvPr id="57" name="Straight Connector 15"/>
              <p:cNvCxnSpPr/>
              <p:nvPr/>
            </p:nvCxnSpPr>
            <p:spPr>
              <a:xfrm>
                <a:off x="3571081" y="1613693"/>
                <a:ext cx="0" cy="971552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18"/>
            <p:cNvGrpSpPr/>
            <p:nvPr/>
          </p:nvGrpSpPr>
          <p:grpSpPr>
            <a:xfrm>
              <a:off x="3414473" y="2261255"/>
              <a:ext cx="2438402" cy="3732492"/>
              <a:chOff x="2136775" y="1347788"/>
              <a:chExt cx="2868613" cy="4391025"/>
            </a:xfrm>
          </p:grpSpPr>
          <p:sp>
            <p:nvSpPr>
              <p:cNvPr id="59" name="Freeform 5"/>
              <p:cNvSpPr/>
              <p:nvPr/>
            </p:nvSpPr>
            <p:spPr bwMode="auto">
              <a:xfrm>
                <a:off x="2136775" y="1347788"/>
                <a:ext cx="2868613" cy="1503363"/>
              </a:xfrm>
              <a:custGeom>
                <a:avLst/>
                <a:gdLst>
                  <a:gd name="T0" fmla="*/ 762 w 762"/>
                  <a:gd name="T1" fmla="*/ 89 h 400"/>
                  <a:gd name="T2" fmla="*/ 672 w 762"/>
                  <a:gd name="T3" fmla="*/ 0 h 400"/>
                  <a:gd name="T4" fmla="*/ 89 w 762"/>
                  <a:gd name="T5" fmla="*/ 0 h 400"/>
                  <a:gd name="T6" fmla="*/ 0 w 762"/>
                  <a:gd name="T7" fmla="*/ 89 h 400"/>
                  <a:gd name="T8" fmla="*/ 0 w 762"/>
                  <a:gd name="T9" fmla="*/ 400 h 400"/>
                  <a:gd name="T10" fmla="*/ 762 w 762"/>
                  <a:gd name="T11" fmla="*/ 400 h 400"/>
                  <a:gd name="T12" fmla="*/ 762 w 762"/>
                  <a:gd name="T13" fmla="*/ 89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2" h="400">
                    <a:moveTo>
                      <a:pt x="762" y="89"/>
                    </a:moveTo>
                    <a:cubicBezTo>
                      <a:pt x="762" y="40"/>
                      <a:pt x="722" y="0"/>
                      <a:pt x="672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40" y="0"/>
                      <a:pt x="0" y="40"/>
                      <a:pt x="0" y="89"/>
                    </a:cubicBezTo>
                    <a:cubicBezTo>
                      <a:pt x="0" y="400"/>
                      <a:pt x="0" y="400"/>
                      <a:pt x="0" y="400"/>
                    </a:cubicBezTo>
                    <a:cubicBezTo>
                      <a:pt x="762" y="400"/>
                      <a:pt x="762" y="400"/>
                      <a:pt x="762" y="400"/>
                    </a:cubicBezTo>
                    <a:cubicBezTo>
                      <a:pt x="762" y="89"/>
                      <a:pt x="762" y="89"/>
                      <a:pt x="762" y="89"/>
                    </a:cubicBezTo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68" name="Rectangle 6"/>
              <p:cNvSpPr>
                <a:spLocks noChangeArrowheads="1"/>
              </p:cNvSpPr>
              <p:nvPr/>
            </p:nvSpPr>
            <p:spPr bwMode="auto">
              <a:xfrm>
                <a:off x="2136775" y="2813051"/>
                <a:ext cx="2868613" cy="3492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69" name="Rectangle 7"/>
              <p:cNvSpPr>
                <a:spLocks noChangeArrowheads="1"/>
              </p:cNvSpPr>
              <p:nvPr/>
            </p:nvSpPr>
            <p:spPr bwMode="auto">
              <a:xfrm>
                <a:off x="2136775" y="2813051"/>
                <a:ext cx="2868613" cy="3492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70" name="Rectangle 8"/>
              <p:cNvSpPr>
                <a:spLocks noChangeArrowheads="1"/>
              </p:cNvSpPr>
              <p:nvPr/>
            </p:nvSpPr>
            <p:spPr bwMode="auto">
              <a:xfrm>
                <a:off x="2136775" y="2851151"/>
                <a:ext cx="2868613" cy="20272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71" name="Freeform 9"/>
              <p:cNvSpPr/>
              <p:nvPr/>
            </p:nvSpPr>
            <p:spPr bwMode="auto">
              <a:xfrm>
                <a:off x="2844800" y="4878388"/>
                <a:ext cx="2160588" cy="439738"/>
              </a:xfrm>
              <a:custGeom>
                <a:avLst/>
                <a:gdLst>
                  <a:gd name="T0" fmla="*/ 1361 w 1361"/>
                  <a:gd name="T1" fmla="*/ 0 h 277"/>
                  <a:gd name="T2" fmla="*/ 0 w 1361"/>
                  <a:gd name="T3" fmla="*/ 277 h 277"/>
                  <a:gd name="T4" fmla="*/ 0 w 1361"/>
                  <a:gd name="T5" fmla="*/ 0 h 277"/>
                  <a:gd name="T6" fmla="*/ 1361 w 1361"/>
                  <a:gd name="T7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1" h="277">
                    <a:moveTo>
                      <a:pt x="1361" y="0"/>
                    </a:moveTo>
                    <a:lnTo>
                      <a:pt x="0" y="277"/>
                    </a:lnTo>
                    <a:lnTo>
                      <a:pt x="0" y="0"/>
                    </a:lnTo>
                    <a:lnTo>
                      <a:pt x="1361" y="0"/>
                    </a:lnTo>
                    <a:close/>
                  </a:path>
                </a:pathLst>
              </a:cu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72" name="Freeform 10"/>
              <p:cNvSpPr/>
              <p:nvPr/>
            </p:nvSpPr>
            <p:spPr bwMode="auto">
              <a:xfrm>
                <a:off x="2844800" y="5005388"/>
                <a:ext cx="1535113" cy="733425"/>
              </a:xfrm>
              <a:custGeom>
                <a:avLst/>
                <a:gdLst>
                  <a:gd name="T0" fmla="*/ 0 w 967"/>
                  <a:gd name="T1" fmla="*/ 197 h 462"/>
                  <a:gd name="T2" fmla="*/ 967 w 967"/>
                  <a:gd name="T3" fmla="*/ 462 h 462"/>
                  <a:gd name="T4" fmla="*/ 967 w 967"/>
                  <a:gd name="T5" fmla="*/ 0 h 462"/>
                  <a:gd name="T6" fmla="*/ 0 w 967"/>
                  <a:gd name="T7" fmla="*/ 197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7" h="462">
                    <a:moveTo>
                      <a:pt x="0" y="197"/>
                    </a:moveTo>
                    <a:lnTo>
                      <a:pt x="967" y="462"/>
                    </a:lnTo>
                    <a:lnTo>
                      <a:pt x="967" y="0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endParaRPr>
              </a:p>
            </p:txBody>
          </p:sp>
          <p:cxnSp>
            <p:nvCxnSpPr>
              <p:cNvPr id="73" name="Straight Connector 25"/>
              <p:cNvCxnSpPr/>
              <p:nvPr/>
            </p:nvCxnSpPr>
            <p:spPr>
              <a:xfrm>
                <a:off x="3571081" y="1613693"/>
                <a:ext cx="0" cy="971552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27"/>
            <p:cNvGrpSpPr/>
            <p:nvPr/>
          </p:nvGrpSpPr>
          <p:grpSpPr>
            <a:xfrm>
              <a:off x="6320945" y="2261255"/>
              <a:ext cx="2438402" cy="3732492"/>
              <a:chOff x="2136775" y="1347788"/>
              <a:chExt cx="2868613" cy="4391025"/>
            </a:xfrm>
          </p:grpSpPr>
          <p:sp>
            <p:nvSpPr>
              <p:cNvPr id="75" name="Freeform 5"/>
              <p:cNvSpPr/>
              <p:nvPr/>
            </p:nvSpPr>
            <p:spPr bwMode="auto">
              <a:xfrm>
                <a:off x="2136775" y="1347788"/>
                <a:ext cx="2868613" cy="1503363"/>
              </a:xfrm>
              <a:custGeom>
                <a:avLst/>
                <a:gdLst>
                  <a:gd name="T0" fmla="*/ 762 w 762"/>
                  <a:gd name="T1" fmla="*/ 89 h 400"/>
                  <a:gd name="T2" fmla="*/ 672 w 762"/>
                  <a:gd name="T3" fmla="*/ 0 h 400"/>
                  <a:gd name="T4" fmla="*/ 89 w 762"/>
                  <a:gd name="T5" fmla="*/ 0 h 400"/>
                  <a:gd name="T6" fmla="*/ 0 w 762"/>
                  <a:gd name="T7" fmla="*/ 89 h 400"/>
                  <a:gd name="T8" fmla="*/ 0 w 762"/>
                  <a:gd name="T9" fmla="*/ 400 h 400"/>
                  <a:gd name="T10" fmla="*/ 762 w 762"/>
                  <a:gd name="T11" fmla="*/ 400 h 400"/>
                  <a:gd name="T12" fmla="*/ 762 w 762"/>
                  <a:gd name="T13" fmla="*/ 89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2" h="400">
                    <a:moveTo>
                      <a:pt x="762" y="89"/>
                    </a:moveTo>
                    <a:cubicBezTo>
                      <a:pt x="762" y="40"/>
                      <a:pt x="722" y="0"/>
                      <a:pt x="672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40" y="0"/>
                      <a:pt x="0" y="40"/>
                      <a:pt x="0" y="89"/>
                    </a:cubicBezTo>
                    <a:cubicBezTo>
                      <a:pt x="0" y="400"/>
                      <a:pt x="0" y="400"/>
                      <a:pt x="0" y="400"/>
                    </a:cubicBezTo>
                    <a:cubicBezTo>
                      <a:pt x="762" y="400"/>
                      <a:pt x="762" y="400"/>
                      <a:pt x="762" y="400"/>
                    </a:cubicBezTo>
                    <a:cubicBezTo>
                      <a:pt x="762" y="89"/>
                      <a:pt x="762" y="89"/>
                      <a:pt x="762" y="89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76" name="Rectangle 6"/>
              <p:cNvSpPr>
                <a:spLocks noChangeArrowheads="1"/>
              </p:cNvSpPr>
              <p:nvPr/>
            </p:nvSpPr>
            <p:spPr bwMode="auto">
              <a:xfrm>
                <a:off x="2136775" y="2813051"/>
                <a:ext cx="2868613" cy="3492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77" name="Rectangle 7"/>
              <p:cNvSpPr>
                <a:spLocks noChangeArrowheads="1"/>
              </p:cNvSpPr>
              <p:nvPr/>
            </p:nvSpPr>
            <p:spPr bwMode="auto">
              <a:xfrm>
                <a:off x="2136775" y="2813051"/>
                <a:ext cx="2868613" cy="34925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78" name="Rectangle 8"/>
              <p:cNvSpPr>
                <a:spLocks noChangeArrowheads="1"/>
              </p:cNvSpPr>
              <p:nvPr/>
            </p:nvSpPr>
            <p:spPr bwMode="auto">
              <a:xfrm>
                <a:off x="2136775" y="2851151"/>
                <a:ext cx="2868613" cy="20272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79" name="Freeform 9"/>
              <p:cNvSpPr/>
              <p:nvPr/>
            </p:nvSpPr>
            <p:spPr bwMode="auto">
              <a:xfrm>
                <a:off x="2844800" y="4878388"/>
                <a:ext cx="2160588" cy="439738"/>
              </a:xfrm>
              <a:custGeom>
                <a:avLst/>
                <a:gdLst>
                  <a:gd name="T0" fmla="*/ 1361 w 1361"/>
                  <a:gd name="T1" fmla="*/ 0 h 277"/>
                  <a:gd name="T2" fmla="*/ 0 w 1361"/>
                  <a:gd name="T3" fmla="*/ 277 h 277"/>
                  <a:gd name="T4" fmla="*/ 0 w 1361"/>
                  <a:gd name="T5" fmla="*/ 0 h 277"/>
                  <a:gd name="T6" fmla="*/ 1361 w 1361"/>
                  <a:gd name="T7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1" h="277">
                    <a:moveTo>
                      <a:pt x="1361" y="0"/>
                    </a:moveTo>
                    <a:lnTo>
                      <a:pt x="0" y="277"/>
                    </a:lnTo>
                    <a:lnTo>
                      <a:pt x="0" y="0"/>
                    </a:lnTo>
                    <a:lnTo>
                      <a:pt x="1361" y="0"/>
                    </a:lnTo>
                    <a:close/>
                  </a:path>
                </a:pathLst>
              </a:cu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80" name="Freeform 10"/>
              <p:cNvSpPr/>
              <p:nvPr/>
            </p:nvSpPr>
            <p:spPr bwMode="auto">
              <a:xfrm>
                <a:off x="2844800" y="5005388"/>
                <a:ext cx="1535113" cy="733425"/>
              </a:xfrm>
              <a:custGeom>
                <a:avLst/>
                <a:gdLst>
                  <a:gd name="T0" fmla="*/ 0 w 967"/>
                  <a:gd name="T1" fmla="*/ 197 h 462"/>
                  <a:gd name="T2" fmla="*/ 967 w 967"/>
                  <a:gd name="T3" fmla="*/ 462 h 462"/>
                  <a:gd name="T4" fmla="*/ 967 w 967"/>
                  <a:gd name="T5" fmla="*/ 0 h 462"/>
                  <a:gd name="T6" fmla="*/ 0 w 967"/>
                  <a:gd name="T7" fmla="*/ 197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7" h="462">
                    <a:moveTo>
                      <a:pt x="0" y="197"/>
                    </a:moveTo>
                    <a:lnTo>
                      <a:pt x="967" y="462"/>
                    </a:lnTo>
                    <a:lnTo>
                      <a:pt x="967" y="0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endParaRPr>
              </a:p>
            </p:txBody>
          </p:sp>
          <p:cxnSp>
            <p:nvCxnSpPr>
              <p:cNvPr id="81" name="Straight Connector 34"/>
              <p:cNvCxnSpPr/>
              <p:nvPr/>
            </p:nvCxnSpPr>
            <p:spPr>
              <a:xfrm>
                <a:off x="3571081" y="1613693"/>
                <a:ext cx="0" cy="971552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36"/>
            <p:cNvGrpSpPr/>
            <p:nvPr/>
          </p:nvGrpSpPr>
          <p:grpSpPr>
            <a:xfrm>
              <a:off x="9227416" y="2261255"/>
              <a:ext cx="2438402" cy="3732492"/>
              <a:chOff x="2136775" y="1347788"/>
              <a:chExt cx="2868613" cy="4391025"/>
            </a:xfrm>
          </p:grpSpPr>
          <p:sp>
            <p:nvSpPr>
              <p:cNvPr id="85" name="Freeform 5"/>
              <p:cNvSpPr/>
              <p:nvPr/>
            </p:nvSpPr>
            <p:spPr bwMode="auto">
              <a:xfrm>
                <a:off x="2136775" y="1347788"/>
                <a:ext cx="2868613" cy="1503363"/>
              </a:xfrm>
              <a:custGeom>
                <a:avLst/>
                <a:gdLst>
                  <a:gd name="T0" fmla="*/ 762 w 762"/>
                  <a:gd name="T1" fmla="*/ 89 h 400"/>
                  <a:gd name="T2" fmla="*/ 672 w 762"/>
                  <a:gd name="T3" fmla="*/ 0 h 400"/>
                  <a:gd name="T4" fmla="*/ 89 w 762"/>
                  <a:gd name="T5" fmla="*/ 0 h 400"/>
                  <a:gd name="T6" fmla="*/ 0 w 762"/>
                  <a:gd name="T7" fmla="*/ 89 h 400"/>
                  <a:gd name="T8" fmla="*/ 0 w 762"/>
                  <a:gd name="T9" fmla="*/ 400 h 400"/>
                  <a:gd name="T10" fmla="*/ 762 w 762"/>
                  <a:gd name="T11" fmla="*/ 400 h 400"/>
                  <a:gd name="T12" fmla="*/ 762 w 762"/>
                  <a:gd name="T13" fmla="*/ 89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2" h="400">
                    <a:moveTo>
                      <a:pt x="762" y="89"/>
                    </a:moveTo>
                    <a:cubicBezTo>
                      <a:pt x="762" y="40"/>
                      <a:pt x="722" y="0"/>
                      <a:pt x="672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40" y="0"/>
                      <a:pt x="0" y="40"/>
                      <a:pt x="0" y="89"/>
                    </a:cubicBezTo>
                    <a:cubicBezTo>
                      <a:pt x="0" y="400"/>
                      <a:pt x="0" y="400"/>
                      <a:pt x="0" y="400"/>
                    </a:cubicBezTo>
                    <a:cubicBezTo>
                      <a:pt x="762" y="400"/>
                      <a:pt x="762" y="400"/>
                      <a:pt x="762" y="400"/>
                    </a:cubicBezTo>
                    <a:cubicBezTo>
                      <a:pt x="762" y="89"/>
                      <a:pt x="762" y="89"/>
                      <a:pt x="762" y="89"/>
                    </a:cubicBezTo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86" name="Rectangle 6"/>
              <p:cNvSpPr>
                <a:spLocks noChangeArrowheads="1"/>
              </p:cNvSpPr>
              <p:nvPr/>
            </p:nvSpPr>
            <p:spPr bwMode="auto">
              <a:xfrm>
                <a:off x="2136775" y="2813051"/>
                <a:ext cx="2868613" cy="3492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87" name="Rectangle 7"/>
              <p:cNvSpPr>
                <a:spLocks noChangeArrowheads="1"/>
              </p:cNvSpPr>
              <p:nvPr/>
            </p:nvSpPr>
            <p:spPr bwMode="auto">
              <a:xfrm>
                <a:off x="2136775" y="2813051"/>
                <a:ext cx="2868613" cy="3492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88" name="Rectangle 8"/>
              <p:cNvSpPr>
                <a:spLocks noChangeArrowheads="1"/>
              </p:cNvSpPr>
              <p:nvPr/>
            </p:nvSpPr>
            <p:spPr bwMode="auto">
              <a:xfrm>
                <a:off x="2136775" y="2851151"/>
                <a:ext cx="2868613" cy="20272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89" name="Freeform 9"/>
              <p:cNvSpPr/>
              <p:nvPr/>
            </p:nvSpPr>
            <p:spPr bwMode="auto">
              <a:xfrm>
                <a:off x="2844800" y="4878388"/>
                <a:ext cx="2160588" cy="439738"/>
              </a:xfrm>
              <a:custGeom>
                <a:avLst/>
                <a:gdLst>
                  <a:gd name="T0" fmla="*/ 1361 w 1361"/>
                  <a:gd name="T1" fmla="*/ 0 h 277"/>
                  <a:gd name="T2" fmla="*/ 0 w 1361"/>
                  <a:gd name="T3" fmla="*/ 277 h 277"/>
                  <a:gd name="T4" fmla="*/ 0 w 1361"/>
                  <a:gd name="T5" fmla="*/ 0 h 277"/>
                  <a:gd name="T6" fmla="*/ 1361 w 1361"/>
                  <a:gd name="T7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1" h="277">
                    <a:moveTo>
                      <a:pt x="1361" y="0"/>
                    </a:moveTo>
                    <a:lnTo>
                      <a:pt x="0" y="277"/>
                    </a:lnTo>
                    <a:lnTo>
                      <a:pt x="0" y="0"/>
                    </a:lnTo>
                    <a:lnTo>
                      <a:pt x="1361" y="0"/>
                    </a:lnTo>
                    <a:close/>
                  </a:path>
                </a:pathLst>
              </a:cu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90" name="Freeform 10"/>
              <p:cNvSpPr/>
              <p:nvPr/>
            </p:nvSpPr>
            <p:spPr bwMode="auto">
              <a:xfrm>
                <a:off x="2844800" y="5005388"/>
                <a:ext cx="1535113" cy="733425"/>
              </a:xfrm>
              <a:custGeom>
                <a:avLst/>
                <a:gdLst>
                  <a:gd name="T0" fmla="*/ 0 w 967"/>
                  <a:gd name="T1" fmla="*/ 197 h 462"/>
                  <a:gd name="T2" fmla="*/ 967 w 967"/>
                  <a:gd name="T3" fmla="*/ 462 h 462"/>
                  <a:gd name="T4" fmla="*/ 967 w 967"/>
                  <a:gd name="T5" fmla="*/ 0 h 462"/>
                  <a:gd name="T6" fmla="*/ 0 w 967"/>
                  <a:gd name="T7" fmla="*/ 197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7" h="462">
                    <a:moveTo>
                      <a:pt x="0" y="197"/>
                    </a:moveTo>
                    <a:lnTo>
                      <a:pt x="967" y="462"/>
                    </a:lnTo>
                    <a:lnTo>
                      <a:pt x="967" y="0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endParaRPr>
              </a:p>
            </p:txBody>
          </p:sp>
          <p:cxnSp>
            <p:nvCxnSpPr>
              <p:cNvPr id="91" name="Straight Connector 43"/>
              <p:cNvCxnSpPr/>
              <p:nvPr/>
            </p:nvCxnSpPr>
            <p:spPr>
              <a:xfrm>
                <a:off x="3571081" y="1613693"/>
                <a:ext cx="0" cy="971552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45"/>
            <p:cNvGrpSpPr/>
            <p:nvPr/>
          </p:nvGrpSpPr>
          <p:grpSpPr>
            <a:xfrm>
              <a:off x="6508267" y="2705223"/>
              <a:ext cx="856532" cy="407088"/>
              <a:chOff x="10028238" y="2828925"/>
              <a:chExt cx="577850" cy="274638"/>
            </a:xfrm>
            <a:solidFill>
              <a:schemeClr val="bg1"/>
            </a:solidFill>
          </p:grpSpPr>
          <p:sp>
            <p:nvSpPr>
              <p:cNvPr id="93" name="Freeform 91"/>
              <p:cNvSpPr>
                <a:spLocks noEditPoints="1"/>
              </p:cNvSpPr>
              <p:nvPr/>
            </p:nvSpPr>
            <p:spPr bwMode="auto">
              <a:xfrm>
                <a:off x="10028238" y="2828925"/>
                <a:ext cx="577850" cy="274638"/>
              </a:xfrm>
              <a:custGeom>
                <a:avLst/>
                <a:gdLst>
                  <a:gd name="T0" fmla="*/ 227 w 3643"/>
                  <a:gd name="T1" fmla="*/ 1180 h 1728"/>
                  <a:gd name="T2" fmla="*/ 163 w 3643"/>
                  <a:gd name="T3" fmla="*/ 1377 h 1728"/>
                  <a:gd name="T4" fmla="*/ 282 w 3643"/>
                  <a:gd name="T5" fmla="*/ 1542 h 1728"/>
                  <a:gd name="T6" fmla="*/ 491 w 3643"/>
                  <a:gd name="T7" fmla="*/ 1542 h 1728"/>
                  <a:gd name="T8" fmla="*/ 611 w 3643"/>
                  <a:gd name="T9" fmla="*/ 1377 h 1728"/>
                  <a:gd name="T10" fmla="*/ 548 w 3643"/>
                  <a:gd name="T11" fmla="*/ 1180 h 1728"/>
                  <a:gd name="T12" fmla="*/ 2303 w 3643"/>
                  <a:gd name="T13" fmla="*/ 1114 h 1728"/>
                  <a:gd name="T14" fmla="*/ 2120 w 3643"/>
                  <a:gd name="T15" fmla="*/ 1207 h 1728"/>
                  <a:gd name="T16" fmla="*/ 2088 w 3643"/>
                  <a:gd name="T17" fmla="*/ 1413 h 1728"/>
                  <a:gd name="T18" fmla="*/ 2232 w 3643"/>
                  <a:gd name="T19" fmla="*/ 1556 h 1728"/>
                  <a:gd name="T20" fmla="*/ 2438 w 3643"/>
                  <a:gd name="T21" fmla="*/ 1523 h 1728"/>
                  <a:gd name="T22" fmla="*/ 2531 w 3643"/>
                  <a:gd name="T23" fmla="*/ 1341 h 1728"/>
                  <a:gd name="T24" fmla="*/ 2438 w 3643"/>
                  <a:gd name="T25" fmla="*/ 1157 h 1728"/>
                  <a:gd name="T26" fmla="*/ 3220 w 3643"/>
                  <a:gd name="T27" fmla="*/ 163 h 1728"/>
                  <a:gd name="T28" fmla="*/ 3055 w 3643"/>
                  <a:gd name="T29" fmla="*/ 282 h 1728"/>
                  <a:gd name="T30" fmla="*/ 3055 w 3643"/>
                  <a:gd name="T31" fmla="*/ 492 h 1728"/>
                  <a:gd name="T32" fmla="*/ 3220 w 3643"/>
                  <a:gd name="T33" fmla="*/ 611 h 1728"/>
                  <a:gd name="T34" fmla="*/ 3417 w 3643"/>
                  <a:gd name="T35" fmla="*/ 547 h 1728"/>
                  <a:gd name="T36" fmla="*/ 3480 w 3643"/>
                  <a:gd name="T37" fmla="*/ 350 h 1728"/>
                  <a:gd name="T38" fmla="*/ 3360 w 3643"/>
                  <a:gd name="T39" fmla="*/ 185 h 1728"/>
                  <a:gd name="T40" fmla="*/ 1268 w 3643"/>
                  <a:gd name="T41" fmla="*/ 172 h 1728"/>
                  <a:gd name="T42" fmla="*/ 1124 w 3643"/>
                  <a:gd name="T43" fmla="*/ 316 h 1728"/>
                  <a:gd name="T44" fmla="*/ 1157 w 3643"/>
                  <a:gd name="T45" fmla="*/ 522 h 1728"/>
                  <a:gd name="T46" fmla="*/ 1339 w 3643"/>
                  <a:gd name="T47" fmla="*/ 615 h 1728"/>
                  <a:gd name="T48" fmla="*/ 1523 w 3643"/>
                  <a:gd name="T49" fmla="*/ 522 h 1728"/>
                  <a:gd name="T50" fmla="*/ 1555 w 3643"/>
                  <a:gd name="T51" fmla="*/ 316 h 1728"/>
                  <a:gd name="T52" fmla="*/ 1411 w 3643"/>
                  <a:gd name="T53" fmla="*/ 172 h 1728"/>
                  <a:gd name="T54" fmla="*/ 3396 w 3643"/>
                  <a:gd name="T55" fmla="*/ 26 h 1728"/>
                  <a:gd name="T56" fmla="*/ 3598 w 3643"/>
                  <a:gd name="T57" fmla="*/ 205 h 1728"/>
                  <a:gd name="T58" fmla="*/ 3631 w 3643"/>
                  <a:gd name="T59" fmla="*/ 482 h 1728"/>
                  <a:gd name="T60" fmla="*/ 3477 w 3643"/>
                  <a:gd name="T61" fmla="*/ 704 h 1728"/>
                  <a:gd name="T62" fmla="*/ 3210 w 3643"/>
                  <a:gd name="T63" fmla="*/ 772 h 1728"/>
                  <a:gd name="T64" fmla="*/ 2649 w 3643"/>
                  <a:gd name="T65" fmla="*/ 1167 h 1728"/>
                  <a:gd name="T66" fmla="*/ 2678 w 3643"/>
                  <a:gd name="T67" fmla="*/ 1436 h 1728"/>
                  <a:gd name="T68" fmla="*/ 2524 w 3643"/>
                  <a:gd name="T69" fmla="*/ 1658 h 1728"/>
                  <a:gd name="T70" fmla="*/ 2255 w 3643"/>
                  <a:gd name="T71" fmla="*/ 1725 h 1728"/>
                  <a:gd name="T72" fmla="*/ 2014 w 3643"/>
                  <a:gd name="T73" fmla="*/ 1597 h 1728"/>
                  <a:gd name="T74" fmla="*/ 1917 w 3643"/>
                  <a:gd name="T75" fmla="*/ 1341 h 1728"/>
                  <a:gd name="T76" fmla="*/ 1551 w 3643"/>
                  <a:gd name="T77" fmla="*/ 711 h 1728"/>
                  <a:gd name="T78" fmla="*/ 1294 w 3643"/>
                  <a:gd name="T79" fmla="*/ 772 h 1728"/>
                  <a:gd name="T80" fmla="*/ 732 w 3643"/>
                  <a:gd name="T81" fmla="*/ 1167 h 1728"/>
                  <a:gd name="T82" fmla="*/ 762 w 3643"/>
                  <a:gd name="T83" fmla="*/ 1436 h 1728"/>
                  <a:gd name="T84" fmla="*/ 607 w 3643"/>
                  <a:gd name="T85" fmla="*/ 1658 h 1728"/>
                  <a:gd name="T86" fmla="*/ 338 w 3643"/>
                  <a:gd name="T87" fmla="*/ 1725 h 1728"/>
                  <a:gd name="T88" fmla="*/ 97 w 3643"/>
                  <a:gd name="T89" fmla="*/ 1597 h 1728"/>
                  <a:gd name="T90" fmla="*/ 0 w 3643"/>
                  <a:gd name="T91" fmla="*/ 1341 h 1728"/>
                  <a:gd name="T92" fmla="*/ 97 w 3643"/>
                  <a:gd name="T93" fmla="*/ 1084 h 1728"/>
                  <a:gd name="T94" fmla="*/ 338 w 3643"/>
                  <a:gd name="T95" fmla="*/ 957 h 1728"/>
                  <a:gd name="T96" fmla="*/ 597 w 3643"/>
                  <a:gd name="T97" fmla="*/ 1016 h 1728"/>
                  <a:gd name="T98" fmla="*/ 952 w 3643"/>
                  <a:gd name="T99" fmla="*/ 387 h 1728"/>
                  <a:gd name="T100" fmla="*/ 1051 w 3643"/>
                  <a:gd name="T101" fmla="*/ 130 h 1728"/>
                  <a:gd name="T102" fmla="*/ 1291 w 3643"/>
                  <a:gd name="T103" fmla="*/ 2 h 1728"/>
                  <a:gd name="T104" fmla="*/ 1561 w 3643"/>
                  <a:gd name="T105" fmla="*/ 69 h 1728"/>
                  <a:gd name="T106" fmla="*/ 1714 w 3643"/>
                  <a:gd name="T107" fmla="*/ 291 h 1728"/>
                  <a:gd name="T108" fmla="*/ 1686 w 3643"/>
                  <a:gd name="T109" fmla="*/ 560 h 1728"/>
                  <a:gd name="T110" fmla="*/ 2255 w 3643"/>
                  <a:gd name="T111" fmla="*/ 957 h 1728"/>
                  <a:gd name="T112" fmla="*/ 2514 w 3643"/>
                  <a:gd name="T113" fmla="*/ 1016 h 1728"/>
                  <a:gd name="T114" fmla="*/ 2869 w 3643"/>
                  <a:gd name="T115" fmla="*/ 387 h 1728"/>
                  <a:gd name="T116" fmla="*/ 2968 w 3643"/>
                  <a:gd name="T117" fmla="*/ 130 h 1728"/>
                  <a:gd name="T118" fmla="*/ 3208 w 3643"/>
                  <a:gd name="T119" fmla="*/ 2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43" h="1728">
                    <a:moveTo>
                      <a:pt x="387" y="1114"/>
                    </a:moveTo>
                    <a:lnTo>
                      <a:pt x="350" y="1116"/>
                    </a:lnTo>
                    <a:lnTo>
                      <a:pt x="315" y="1125"/>
                    </a:lnTo>
                    <a:lnTo>
                      <a:pt x="282" y="1139"/>
                    </a:lnTo>
                    <a:lnTo>
                      <a:pt x="253" y="1157"/>
                    </a:lnTo>
                    <a:lnTo>
                      <a:pt x="227" y="1180"/>
                    </a:lnTo>
                    <a:lnTo>
                      <a:pt x="204" y="1207"/>
                    </a:lnTo>
                    <a:lnTo>
                      <a:pt x="185" y="1237"/>
                    </a:lnTo>
                    <a:lnTo>
                      <a:pt x="171" y="1269"/>
                    </a:lnTo>
                    <a:lnTo>
                      <a:pt x="163" y="1304"/>
                    </a:lnTo>
                    <a:lnTo>
                      <a:pt x="160" y="1341"/>
                    </a:lnTo>
                    <a:lnTo>
                      <a:pt x="163" y="1377"/>
                    </a:lnTo>
                    <a:lnTo>
                      <a:pt x="171" y="1413"/>
                    </a:lnTo>
                    <a:lnTo>
                      <a:pt x="185" y="1445"/>
                    </a:lnTo>
                    <a:lnTo>
                      <a:pt x="204" y="1475"/>
                    </a:lnTo>
                    <a:lnTo>
                      <a:pt x="227" y="1501"/>
                    </a:lnTo>
                    <a:lnTo>
                      <a:pt x="253" y="1523"/>
                    </a:lnTo>
                    <a:lnTo>
                      <a:pt x="282" y="1542"/>
                    </a:lnTo>
                    <a:lnTo>
                      <a:pt x="315" y="1556"/>
                    </a:lnTo>
                    <a:lnTo>
                      <a:pt x="350" y="1564"/>
                    </a:lnTo>
                    <a:lnTo>
                      <a:pt x="387" y="1568"/>
                    </a:lnTo>
                    <a:lnTo>
                      <a:pt x="424" y="1564"/>
                    </a:lnTo>
                    <a:lnTo>
                      <a:pt x="458" y="1556"/>
                    </a:lnTo>
                    <a:lnTo>
                      <a:pt x="491" y="1542"/>
                    </a:lnTo>
                    <a:lnTo>
                      <a:pt x="521" y="1523"/>
                    </a:lnTo>
                    <a:lnTo>
                      <a:pt x="548" y="1501"/>
                    </a:lnTo>
                    <a:lnTo>
                      <a:pt x="570" y="1475"/>
                    </a:lnTo>
                    <a:lnTo>
                      <a:pt x="588" y="1445"/>
                    </a:lnTo>
                    <a:lnTo>
                      <a:pt x="602" y="1413"/>
                    </a:lnTo>
                    <a:lnTo>
                      <a:pt x="611" y="1377"/>
                    </a:lnTo>
                    <a:lnTo>
                      <a:pt x="614" y="1341"/>
                    </a:lnTo>
                    <a:lnTo>
                      <a:pt x="611" y="1304"/>
                    </a:lnTo>
                    <a:lnTo>
                      <a:pt x="602" y="1269"/>
                    </a:lnTo>
                    <a:lnTo>
                      <a:pt x="588" y="1237"/>
                    </a:lnTo>
                    <a:lnTo>
                      <a:pt x="570" y="1207"/>
                    </a:lnTo>
                    <a:lnTo>
                      <a:pt x="548" y="1180"/>
                    </a:lnTo>
                    <a:lnTo>
                      <a:pt x="521" y="1157"/>
                    </a:lnTo>
                    <a:lnTo>
                      <a:pt x="491" y="1139"/>
                    </a:lnTo>
                    <a:lnTo>
                      <a:pt x="458" y="1125"/>
                    </a:lnTo>
                    <a:lnTo>
                      <a:pt x="424" y="1116"/>
                    </a:lnTo>
                    <a:lnTo>
                      <a:pt x="387" y="1114"/>
                    </a:lnTo>
                    <a:close/>
                    <a:moveTo>
                      <a:pt x="2303" y="1114"/>
                    </a:moveTo>
                    <a:lnTo>
                      <a:pt x="2266" y="1116"/>
                    </a:lnTo>
                    <a:lnTo>
                      <a:pt x="2232" y="1125"/>
                    </a:lnTo>
                    <a:lnTo>
                      <a:pt x="2199" y="1139"/>
                    </a:lnTo>
                    <a:lnTo>
                      <a:pt x="2169" y="1157"/>
                    </a:lnTo>
                    <a:lnTo>
                      <a:pt x="2142" y="1180"/>
                    </a:lnTo>
                    <a:lnTo>
                      <a:pt x="2120" y="1207"/>
                    </a:lnTo>
                    <a:lnTo>
                      <a:pt x="2102" y="1237"/>
                    </a:lnTo>
                    <a:lnTo>
                      <a:pt x="2088" y="1269"/>
                    </a:lnTo>
                    <a:lnTo>
                      <a:pt x="2079" y="1304"/>
                    </a:lnTo>
                    <a:lnTo>
                      <a:pt x="2076" y="1341"/>
                    </a:lnTo>
                    <a:lnTo>
                      <a:pt x="2079" y="1377"/>
                    </a:lnTo>
                    <a:lnTo>
                      <a:pt x="2088" y="1413"/>
                    </a:lnTo>
                    <a:lnTo>
                      <a:pt x="2102" y="1445"/>
                    </a:lnTo>
                    <a:lnTo>
                      <a:pt x="2120" y="1475"/>
                    </a:lnTo>
                    <a:lnTo>
                      <a:pt x="2142" y="1501"/>
                    </a:lnTo>
                    <a:lnTo>
                      <a:pt x="2169" y="1523"/>
                    </a:lnTo>
                    <a:lnTo>
                      <a:pt x="2199" y="1542"/>
                    </a:lnTo>
                    <a:lnTo>
                      <a:pt x="2232" y="1556"/>
                    </a:lnTo>
                    <a:lnTo>
                      <a:pt x="2266" y="1564"/>
                    </a:lnTo>
                    <a:lnTo>
                      <a:pt x="2303" y="1568"/>
                    </a:lnTo>
                    <a:lnTo>
                      <a:pt x="2340" y="1564"/>
                    </a:lnTo>
                    <a:lnTo>
                      <a:pt x="2375" y="1556"/>
                    </a:lnTo>
                    <a:lnTo>
                      <a:pt x="2408" y="1542"/>
                    </a:lnTo>
                    <a:lnTo>
                      <a:pt x="2438" y="1523"/>
                    </a:lnTo>
                    <a:lnTo>
                      <a:pt x="2463" y="1501"/>
                    </a:lnTo>
                    <a:lnTo>
                      <a:pt x="2486" y="1475"/>
                    </a:lnTo>
                    <a:lnTo>
                      <a:pt x="2505" y="1445"/>
                    </a:lnTo>
                    <a:lnTo>
                      <a:pt x="2519" y="1413"/>
                    </a:lnTo>
                    <a:lnTo>
                      <a:pt x="2527" y="1377"/>
                    </a:lnTo>
                    <a:lnTo>
                      <a:pt x="2531" y="1341"/>
                    </a:lnTo>
                    <a:lnTo>
                      <a:pt x="2527" y="1304"/>
                    </a:lnTo>
                    <a:lnTo>
                      <a:pt x="2519" y="1269"/>
                    </a:lnTo>
                    <a:lnTo>
                      <a:pt x="2505" y="1237"/>
                    </a:lnTo>
                    <a:lnTo>
                      <a:pt x="2486" y="1207"/>
                    </a:lnTo>
                    <a:lnTo>
                      <a:pt x="2463" y="1180"/>
                    </a:lnTo>
                    <a:lnTo>
                      <a:pt x="2438" y="1157"/>
                    </a:lnTo>
                    <a:lnTo>
                      <a:pt x="2408" y="1139"/>
                    </a:lnTo>
                    <a:lnTo>
                      <a:pt x="2375" y="1125"/>
                    </a:lnTo>
                    <a:lnTo>
                      <a:pt x="2340" y="1116"/>
                    </a:lnTo>
                    <a:lnTo>
                      <a:pt x="2303" y="1114"/>
                    </a:lnTo>
                    <a:close/>
                    <a:moveTo>
                      <a:pt x="3256" y="160"/>
                    </a:moveTo>
                    <a:lnTo>
                      <a:pt x="3220" y="163"/>
                    </a:lnTo>
                    <a:lnTo>
                      <a:pt x="3184" y="172"/>
                    </a:lnTo>
                    <a:lnTo>
                      <a:pt x="3152" y="185"/>
                    </a:lnTo>
                    <a:lnTo>
                      <a:pt x="3122" y="204"/>
                    </a:lnTo>
                    <a:lnTo>
                      <a:pt x="3096" y="226"/>
                    </a:lnTo>
                    <a:lnTo>
                      <a:pt x="3073" y="253"/>
                    </a:lnTo>
                    <a:lnTo>
                      <a:pt x="3055" y="282"/>
                    </a:lnTo>
                    <a:lnTo>
                      <a:pt x="3041" y="316"/>
                    </a:lnTo>
                    <a:lnTo>
                      <a:pt x="3032" y="350"/>
                    </a:lnTo>
                    <a:lnTo>
                      <a:pt x="3030" y="387"/>
                    </a:lnTo>
                    <a:lnTo>
                      <a:pt x="3032" y="424"/>
                    </a:lnTo>
                    <a:lnTo>
                      <a:pt x="3041" y="458"/>
                    </a:lnTo>
                    <a:lnTo>
                      <a:pt x="3055" y="492"/>
                    </a:lnTo>
                    <a:lnTo>
                      <a:pt x="3073" y="522"/>
                    </a:lnTo>
                    <a:lnTo>
                      <a:pt x="3096" y="547"/>
                    </a:lnTo>
                    <a:lnTo>
                      <a:pt x="3122" y="570"/>
                    </a:lnTo>
                    <a:lnTo>
                      <a:pt x="3152" y="589"/>
                    </a:lnTo>
                    <a:lnTo>
                      <a:pt x="3184" y="602"/>
                    </a:lnTo>
                    <a:lnTo>
                      <a:pt x="3220" y="611"/>
                    </a:lnTo>
                    <a:lnTo>
                      <a:pt x="3256" y="615"/>
                    </a:lnTo>
                    <a:lnTo>
                      <a:pt x="3293" y="611"/>
                    </a:lnTo>
                    <a:lnTo>
                      <a:pt x="3328" y="602"/>
                    </a:lnTo>
                    <a:lnTo>
                      <a:pt x="3360" y="589"/>
                    </a:lnTo>
                    <a:lnTo>
                      <a:pt x="3390" y="570"/>
                    </a:lnTo>
                    <a:lnTo>
                      <a:pt x="3417" y="547"/>
                    </a:lnTo>
                    <a:lnTo>
                      <a:pt x="3439" y="522"/>
                    </a:lnTo>
                    <a:lnTo>
                      <a:pt x="3458" y="492"/>
                    </a:lnTo>
                    <a:lnTo>
                      <a:pt x="3472" y="458"/>
                    </a:lnTo>
                    <a:lnTo>
                      <a:pt x="3480" y="424"/>
                    </a:lnTo>
                    <a:lnTo>
                      <a:pt x="3483" y="387"/>
                    </a:lnTo>
                    <a:lnTo>
                      <a:pt x="3480" y="350"/>
                    </a:lnTo>
                    <a:lnTo>
                      <a:pt x="3472" y="316"/>
                    </a:lnTo>
                    <a:lnTo>
                      <a:pt x="3458" y="282"/>
                    </a:lnTo>
                    <a:lnTo>
                      <a:pt x="3439" y="253"/>
                    </a:lnTo>
                    <a:lnTo>
                      <a:pt x="3417" y="226"/>
                    </a:lnTo>
                    <a:lnTo>
                      <a:pt x="3390" y="204"/>
                    </a:lnTo>
                    <a:lnTo>
                      <a:pt x="3360" y="185"/>
                    </a:lnTo>
                    <a:lnTo>
                      <a:pt x="3328" y="172"/>
                    </a:lnTo>
                    <a:lnTo>
                      <a:pt x="3293" y="163"/>
                    </a:lnTo>
                    <a:lnTo>
                      <a:pt x="3256" y="160"/>
                    </a:lnTo>
                    <a:close/>
                    <a:moveTo>
                      <a:pt x="1339" y="160"/>
                    </a:moveTo>
                    <a:lnTo>
                      <a:pt x="1303" y="163"/>
                    </a:lnTo>
                    <a:lnTo>
                      <a:pt x="1268" y="172"/>
                    </a:lnTo>
                    <a:lnTo>
                      <a:pt x="1235" y="185"/>
                    </a:lnTo>
                    <a:lnTo>
                      <a:pt x="1206" y="204"/>
                    </a:lnTo>
                    <a:lnTo>
                      <a:pt x="1179" y="226"/>
                    </a:lnTo>
                    <a:lnTo>
                      <a:pt x="1157" y="253"/>
                    </a:lnTo>
                    <a:lnTo>
                      <a:pt x="1138" y="282"/>
                    </a:lnTo>
                    <a:lnTo>
                      <a:pt x="1124" y="316"/>
                    </a:lnTo>
                    <a:lnTo>
                      <a:pt x="1116" y="350"/>
                    </a:lnTo>
                    <a:lnTo>
                      <a:pt x="1113" y="387"/>
                    </a:lnTo>
                    <a:lnTo>
                      <a:pt x="1116" y="424"/>
                    </a:lnTo>
                    <a:lnTo>
                      <a:pt x="1124" y="458"/>
                    </a:lnTo>
                    <a:lnTo>
                      <a:pt x="1138" y="492"/>
                    </a:lnTo>
                    <a:lnTo>
                      <a:pt x="1157" y="522"/>
                    </a:lnTo>
                    <a:lnTo>
                      <a:pt x="1179" y="547"/>
                    </a:lnTo>
                    <a:lnTo>
                      <a:pt x="1206" y="570"/>
                    </a:lnTo>
                    <a:lnTo>
                      <a:pt x="1235" y="589"/>
                    </a:lnTo>
                    <a:lnTo>
                      <a:pt x="1268" y="602"/>
                    </a:lnTo>
                    <a:lnTo>
                      <a:pt x="1303" y="611"/>
                    </a:lnTo>
                    <a:lnTo>
                      <a:pt x="1339" y="615"/>
                    </a:lnTo>
                    <a:lnTo>
                      <a:pt x="1376" y="611"/>
                    </a:lnTo>
                    <a:lnTo>
                      <a:pt x="1411" y="602"/>
                    </a:lnTo>
                    <a:lnTo>
                      <a:pt x="1443" y="589"/>
                    </a:lnTo>
                    <a:lnTo>
                      <a:pt x="1473" y="570"/>
                    </a:lnTo>
                    <a:lnTo>
                      <a:pt x="1500" y="547"/>
                    </a:lnTo>
                    <a:lnTo>
                      <a:pt x="1523" y="522"/>
                    </a:lnTo>
                    <a:lnTo>
                      <a:pt x="1541" y="492"/>
                    </a:lnTo>
                    <a:lnTo>
                      <a:pt x="1555" y="458"/>
                    </a:lnTo>
                    <a:lnTo>
                      <a:pt x="1564" y="424"/>
                    </a:lnTo>
                    <a:lnTo>
                      <a:pt x="1566" y="387"/>
                    </a:lnTo>
                    <a:lnTo>
                      <a:pt x="1564" y="350"/>
                    </a:lnTo>
                    <a:lnTo>
                      <a:pt x="1555" y="316"/>
                    </a:lnTo>
                    <a:lnTo>
                      <a:pt x="1541" y="282"/>
                    </a:lnTo>
                    <a:lnTo>
                      <a:pt x="1523" y="253"/>
                    </a:lnTo>
                    <a:lnTo>
                      <a:pt x="1500" y="226"/>
                    </a:lnTo>
                    <a:lnTo>
                      <a:pt x="1473" y="204"/>
                    </a:lnTo>
                    <a:lnTo>
                      <a:pt x="1443" y="185"/>
                    </a:lnTo>
                    <a:lnTo>
                      <a:pt x="1411" y="172"/>
                    </a:lnTo>
                    <a:lnTo>
                      <a:pt x="1376" y="163"/>
                    </a:lnTo>
                    <a:lnTo>
                      <a:pt x="1339" y="160"/>
                    </a:lnTo>
                    <a:close/>
                    <a:moveTo>
                      <a:pt x="3256" y="0"/>
                    </a:moveTo>
                    <a:lnTo>
                      <a:pt x="3305" y="2"/>
                    </a:lnTo>
                    <a:lnTo>
                      <a:pt x="3351" y="11"/>
                    </a:lnTo>
                    <a:lnTo>
                      <a:pt x="3396" y="26"/>
                    </a:lnTo>
                    <a:lnTo>
                      <a:pt x="3438" y="46"/>
                    </a:lnTo>
                    <a:lnTo>
                      <a:pt x="3477" y="69"/>
                    </a:lnTo>
                    <a:lnTo>
                      <a:pt x="3513" y="98"/>
                    </a:lnTo>
                    <a:lnTo>
                      <a:pt x="3545" y="130"/>
                    </a:lnTo>
                    <a:lnTo>
                      <a:pt x="3574" y="166"/>
                    </a:lnTo>
                    <a:lnTo>
                      <a:pt x="3598" y="205"/>
                    </a:lnTo>
                    <a:lnTo>
                      <a:pt x="3617" y="247"/>
                    </a:lnTo>
                    <a:lnTo>
                      <a:pt x="3631" y="291"/>
                    </a:lnTo>
                    <a:lnTo>
                      <a:pt x="3640" y="339"/>
                    </a:lnTo>
                    <a:lnTo>
                      <a:pt x="3643" y="387"/>
                    </a:lnTo>
                    <a:lnTo>
                      <a:pt x="3640" y="435"/>
                    </a:lnTo>
                    <a:lnTo>
                      <a:pt x="3631" y="482"/>
                    </a:lnTo>
                    <a:lnTo>
                      <a:pt x="3617" y="527"/>
                    </a:lnTo>
                    <a:lnTo>
                      <a:pt x="3598" y="569"/>
                    </a:lnTo>
                    <a:lnTo>
                      <a:pt x="3574" y="608"/>
                    </a:lnTo>
                    <a:lnTo>
                      <a:pt x="3545" y="644"/>
                    </a:lnTo>
                    <a:lnTo>
                      <a:pt x="3513" y="676"/>
                    </a:lnTo>
                    <a:lnTo>
                      <a:pt x="3477" y="704"/>
                    </a:lnTo>
                    <a:lnTo>
                      <a:pt x="3438" y="729"/>
                    </a:lnTo>
                    <a:lnTo>
                      <a:pt x="3396" y="748"/>
                    </a:lnTo>
                    <a:lnTo>
                      <a:pt x="3351" y="762"/>
                    </a:lnTo>
                    <a:lnTo>
                      <a:pt x="3305" y="771"/>
                    </a:lnTo>
                    <a:lnTo>
                      <a:pt x="3256" y="774"/>
                    </a:lnTo>
                    <a:lnTo>
                      <a:pt x="3210" y="772"/>
                    </a:lnTo>
                    <a:lnTo>
                      <a:pt x="3166" y="763"/>
                    </a:lnTo>
                    <a:lnTo>
                      <a:pt x="3124" y="751"/>
                    </a:lnTo>
                    <a:lnTo>
                      <a:pt x="3083" y="733"/>
                    </a:lnTo>
                    <a:lnTo>
                      <a:pt x="3045" y="711"/>
                    </a:lnTo>
                    <a:lnTo>
                      <a:pt x="2627" y="1129"/>
                    </a:lnTo>
                    <a:lnTo>
                      <a:pt x="2649" y="1167"/>
                    </a:lnTo>
                    <a:lnTo>
                      <a:pt x="2667" y="1208"/>
                    </a:lnTo>
                    <a:lnTo>
                      <a:pt x="2679" y="1250"/>
                    </a:lnTo>
                    <a:lnTo>
                      <a:pt x="2688" y="1294"/>
                    </a:lnTo>
                    <a:lnTo>
                      <a:pt x="2690" y="1341"/>
                    </a:lnTo>
                    <a:lnTo>
                      <a:pt x="2687" y="1389"/>
                    </a:lnTo>
                    <a:lnTo>
                      <a:pt x="2678" y="1436"/>
                    </a:lnTo>
                    <a:lnTo>
                      <a:pt x="2665" y="1480"/>
                    </a:lnTo>
                    <a:lnTo>
                      <a:pt x="2645" y="1522"/>
                    </a:lnTo>
                    <a:lnTo>
                      <a:pt x="2620" y="1562"/>
                    </a:lnTo>
                    <a:lnTo>
                      <a:pt x="2593" y="1597"/>
                    </a:lnTo>
                    <a:lnTo>
                      <a:pt x="2561" y="1629"/>
                    </a:lnTo>
                    <a:lnTo>
                      <a:pt x="2524" y="1658"/>
                    </a:lnTo>
                    <a:lnTo>
                      <a:pt x="2485" y="1683"/>
                    </a:lnTo>
                    <a:lnTo>
                      <a:pt x="2443" y="1701"/>
                    </a:lnTo>
                    <a:lnTo>
                      <a:pt x="2398" y="1716"/>
                    </a:lnTo>
                    <a:lnTo>
                      <a:pt x="2351" y="1725"/>
                    </a:lnTo>
                    <a:lnTo>
                      <a:pt x="2303" y="1728"/>
                    </a:lnTo>
                    <a:lnTo>
                      <a:pt x="2255" y="1725"/>
                    </a:lnTo>
                    <a:lnTo>
                      <a:pt x="2208" y="1716"/>
                    </a:lnTo>
                    <a:lnTo>
                      <a:pt x="2163" y="1701"/>
                    </a:lnTo>
                    <a:lnTo>
                      <a:pt x="2121" y="1683"/>
                    </a:lnTo>
                    <a:lnTo>
                      <a:pt x="2083" y="1658"/>
                    </a:lnTo>
                    <a:lnTo>
                      <a:pt x="2046" y="1629"/>
                    </a:lnTo>
                    <a:lnTo>
                      <a:pt x="2014" y="1597"/>
                    </a:lnTo>
                    <a:lnTo>
                      <a:pt x="1985" y="1562"/>
                    </a:lnTo>
                    <a:lnTo>
                      <a:pt x="1962" y="1522"/>
                    </a:lnTo>
                    <a:lnTo>
                      <a:pt x="1942" y="1480"/>
                    </a:lnTo>
                    <a:lnTo>
                      <a:pt x="1928" y="1436"/>
                    </a:lnTo>
                    <a:lnTo>
                      <a:pt x="1919" y="1389"/>
                    </a:lnTo>
                    <a:lnTo>
                      <a:pt x="1917" y="1341"/>
                    </a:lnTo>
                    <a:lnTo>
                      <a:pt x="1919" y="1296"/>
                    </a:lnTo>
                    <a:lnTo>
                      <a:pt x="1927" y="1253"/>
                    </a:lnTo>
                    <a:lnTo>
                      <a:pt x="1939" y="1212"/>
                    </a:lnTo>
                    <a:lnTo>
                      <a:pt x="1954" y="1172"/>
                    </a:lnTo>
                    <a:lnTo>
                      <a:pt x="1975" y="1136"/>
                    </a:lnTo>
                    <a:lnTo>
                      <a:pt x="1551" y="711"/>
                    </a:lnTo>
                    <a:lnTo>
                      <a:pt x="1513" y="733"/>
                    </a:lnTo>
                    <a:lnTo>
                      <a:pt x="1472" y="751"/>
                    </a:lnTo>
                    <a:lnTo>
                      <a:pt x="1430" y="763"/>
                    </a:lnTo>
                    <a:lnTo>
                      <a:pt x="1386" y="772"/>
                    </a:lnTo>
                    <a:lnTo>
                      <a:pt x="1339" y="774"/>
                    </a:lnTo>
                    <a:lnTo>
                      <a:pt x="1294" y="772"/>
                    </a:lnTo>
                    <a:lnTo>
                      <a:pt x="1249" y="763"/>
                    </a:lnTo>
                    <a:lnTo>
                      <a:pt x="1207" y="751"/>
                    </a:lnTo>
                    <a:lnTo>
                      <a:pt x="1167" y="733"/>
                    </a:lnTo>
                    <a:lnTo>
                      <a:pt x="1128" y="711"/>
                    </a:lnTo>
                    <a:lnTo>
                      <a:pt x="711" y="1129"/>
                    </a:lnTo>
                    <a:lnTo>
                      <a:pt x="732" y="1167"/>
                    </a:lnTo>
                    <a:lnTo>
                      <a:pt x="750" y="1208"/>
                    </a:lnTo>
                    <a:lnTo>
                      <a:pt x="763" y="1250"/>
                    </a:lnTo>
                    <a:lnTo>
                      <a:pt x="771" y="1294"/>
                    </a:lnTo>
                    <a:lnTo>
                      <a:pt x="773" y="1341"/>
                    </a:lnTo>
                    <a:lnTo>
                      <a:pt x="771" y="1389"/>
                    </a:lnTo>
                    <a:lnTo>
                      <a:pt x="762" y="1436"/>
                    </a:lnTo>
                    <a:lnTo>
                      <a:pt x="748" y="1480"/>
                    </a:lnTo>
                    <a:lnTo>
                      <a:pt x="728" y="1522"/>
                    </a:lnTo>
                    <a:lnTo>
                      <a:pt x="705" y="1562"/>
                    </a:lnTo>
                    <a:lnTo>
                      <a:pt x="676" y="1597"/>
                    </a:lnTo>
                    <a:lnTo>
                      <a:pt x="644" y="1629"/>
                    </a:lnTo>
                    <a:lnTo>
                      <a:pt x="607" y="1658"/>
                    </a:lnTo>
                    <a:lnTo>
                      <a:pt x="569" y="1683"/>
                    </a:lnTo>
                    <a:lnTo>
                      <a:pt x="526" y="1701"/>
                    </a:lnTo>
                    <a:lnTo>
                      <a:pt x="482" y="1716"/>
                    </a:lnTo>
                    <a:lnTo>
                      <a:pt x="436" y="1725"/>
                    </a:lnTo>
                    <a:lnTo>
                      <a:pt x="387" y="1728"/>
                    </a:lnTo>
                    <a:lnTo>
                      <a:pt x="338" y="1725"/>
                    </a:lnTo>
                    <a:lnTo>
                      <a:pt x="292" y="1716"/>
                    </a:lnTo>
                    <a:lnTo>
                      <a:pt x="247" y="1701"/>
                    </a:lnTo>
                    <a:lnTo>
                      <a:pt x="205" y="1683"/>
                    </a:lnTo>
                    <a:lnTo>
                      <a:pt x="166" y="1658"/>
                    </a:lnTo>
                    <a:lnTo>
                      <a:pt x="131" y="1629"/>
                    </a:lnTo>
                    <a:lnTo>
                      <a:pt x="97" y="1597"/>
                    </a:lnTo>
                    <a:lnTo>
                      <a:pt x="70" y="1562"/>
                    </a:lnTo>
                    <a:lnTo>
                      <a:pt x="45" y="1522"/>
                    </a:lnTo>
                    <a:lnTo>
                      <a:pt x="27" y="1480"/>
                    </a:lnTo>
                    <a:lnTo>
                      <a:pt x="12" y="1436"/>
                    </a:lnTo>
                    <a:lnTo>
                      <a:pt x="3" y="1389"/>
                    </a:lnTo>
                    <a:lnTo>
                      <a:pt x="0" y="1341"/>
                    </a:lnTo>
                    <a:lnTo>
                      <a:pt x="3" y="1292"/>
                    </a:lnTo>
                    <a:lnTo>
                      <a:pt x="12" y="1245"/>
                    </a:lnTo>
                    <a:lnTo>
                      <a:pt x="27" y="1201"/>
                    </a:lnTo>
                    <a:lnTo>
                      <a:pt x="45" y="1159"/>
                    </a:lnTo>
                    <a:lnTo>
                      <a:pt x="70" y="1119"/>
                    </a:lnTo>
                    <a:lnTo>
                      <a:pt x="97" y="1084"/>
                    </a:lnTo>
                    <a:lnTo>
                      <a:pt x="131" y="1052"/>
                    </a:lnTo>
                    <a:lnTo>
                      <a:pt x="166" y="1023"/>
                    </a:lnTo>
                    <a:lnTo>
                      <a:pt x="205" y="999"/>
                    </a:lnTo>
                    <a:lnTo>
                      <a:pt x="247" y="980"/>
                    </a:lnTo>
                    <a:lnTo>
                      <a:pt x="292" y="965"/>
                    </a:lnTo>
                    <a:lnTo>
                      <a:pt x="338" y="957"/>
                    </a:lnTo>
                    <a:lnTo>
                      <a:pt x="387" y="953"/>
                    </a:lnTo>
                    <a:lnTo>
                      <a:pt x="432" y="957"/>
                    </a:lnTo>
                    <a:lnTo>
                      <a:pt x="477" y="964"/>
                    </a:lnTo>
                    <a:lnTo>
                      <a:pt x="520" y="976"/>
                    </a:lnTo>
                    <a:lnTo>
                      <a:pt x="560" y="994"/>
                    </a:lnTo>
                    <a:lnTo>
                      <a:pt x="597" y="1016"/>
                    </a:lnTo>
                    <a:lnTo>
                      <a:pt x="1015" y="598"/>
                    </a:lnTo>
                    <a:lnTo>
                      <a:pt x="994" y="560"/>
                    </a:lnTo>
                    <a:lnTo>
                      <a:pt x="977" y="520"/>
                    </a:lnTo>
                    <a:lnTo>
                      <a:pt x="963" y="477"/>
                    </a:lnTo>
                    <a:lnTo>
                      <a:pt x="956" y="433"/>
                    </a:lnTo>
                    <a:lnTo>
                      <a:pt x="952" y="387"/>
                    </a:lnTo>
                    <a:lnTo>
                      <a:pt x="956" y="339"/>
                    </a:lnTo>
                    <a:lnTo>
                      <a:pt x="964" y="291"/>
                    </a:lnTo>
                    <a:lnTo>
                      <a:pt x="979" y="247"/>
                    </a:lnTo>
                    <a:lnTo>
                      <a:pt x="998" y="205"/>
                    </a:lnTo>
                    <a:lnTo>
                      <a:pt x="1022" y="166"/>
                    </a:lnTo>
                    <a:lnTo>
                      <a:pt x="1051" y="130"/>
                    </a:lnTo>
                    <a:lnTo>
                      <a:pt x="1083" y="98"/>
                    </a:lnTo>
                    <a:lnTo>
                      <a:pt x="1118" y="69"/>
                    </a:lnTo>
                    <a:lnTo>
                      <a:pt x="1158" y="46"/>
                    </a:lnTo>
                    <a:lnTo>
                      <a:pt x="1200" y="26"/>
                    </a:lnTo>
                    <a:lnTo>
                      <a:pt x="1244" y="11"/>
                    </a:lnTo>
                    <a:lnTo>
                      <a:pt x="1291" y="2"/>
                    </a:lnTo>
                    <a:lnTo>
                      <a:pt x="1339" y="0"/>
                    </a:lnTo>
                    <a:lnTo>
                      <a:pt x="1388" y="2"/>
                    </a:lnTo>
                    <a:lnTo>
                      <a:pt x="1435" y="11"/>
                    </a:lnTo>
                    <a:lnTo>
                      <a:pt x="1479" y="26"/>
                    </a:lnTo>
                    <a:lnTo>
                      <a:pt x="1521" y="46"/>
                    </a:lnTo>
                    <a:lnTo>
                      <a:pt x="1561" y="69"/>
                    </a:lnTo>
                    <a:lnTo>
                      <a:pt x="1596" y="98"/>
                    </a:lnTo>
                    <a:lnTo>
                      <a:pt x="1628" y="130"/>
                    </a:lnTo>
                    <a:lnTo>
                      <a:pt x="1657" y="166"/>
                    </a:lnTo>
                    <a:lnTo>
                      <a:pt x="1681" y="205"/>
                    </a:lnTo>
                    <a:lnTo>
                      <a:pt x="1700" y="247"/>
                    </a:lnTo>
                    <a:lnTo>
                      <a:pt x="1714" y="291"/>
                    </a:lnTo>
                    <a:lnTo>
                      <a:pt x="1723" y="339"/>
                    </a:lnTo>
                    <a:lnTo>
                      <a:pt x="1727" y="387"/>
                    </a:lnTo>
                    <a:lnTo>
                      <a:pt x="1723" y="433"/>
                    </a:lnTo>
                    <a:lnTo>
                      <a:pt x="1716" y="477"/>
                    </a:lnTo>
                    <a:lnTo>
                      <a:pt x="1703" y="520"/>
                    </a:lnTo>
                    <a:lnTo>
                      <a:pt x="1686" y="560"/>
                    </a:lnTo>
                    <a:lnTo>
                      <a:pt x="1664" y="598"/>
                    </a:lnTo>
                    <a:lnTo>
                      <a:pt x="2086" y="1021"/>
                    </a:lnTo>
                    <a:lnTo>
                      <a:pt x="2125" y="997"/>
                    </a:lnTo>
                    <a:lnTo>
                      <a:pt x="2166" y="979"/>
                    </a:lnTo>
                    <a:lnTo>
                      <a:pt x="2210" y="965"/>
                    </a:lnTo>
                    <a:lnTo>
                      <a:pt x="2255" y="957"/>
                    </a:lnTo>
                    <a:lnTo>
                      <a:pt x="2303" y="953"/>
                    </a:lnTo>
                    <a:lnTo>
                      <a:pt x="2349" y="957"/>
                    </a:lnTo>
                    <a:lnTo>
                      <a:pt x="2394" y="964"/>
                    </a:lnTo>
                    <a:lnTo>
                      <a:pt x="2437" y="976"/>
                    </a:lnTo>
                    <a:lnTo>
                      <a:pt x="2476" y="994"/>
                    </a:lnTo>
                    <a:lnTo>
                      <a:pt x="2514" y="1016"/>
                    </a:lnTo>
                    <a:lnTo>
                      <a:pt x="2932" y="598"/>
                    </a:lnTo>
                    <a:lnTo>
                      <a:pt x="2910" y="560"/>
                    </a:lnTo>
                    <a:lnTo>
                      <a:pt x="2892" y="520"/>
                    </a:lnTo>
                    <a:lnTo>
                      <a:pt x="2880" y="477"/>
                    </a:lnTo>
                    <a:lnTo>
                      <a:pt x="2872" y="433"/>
                    </a:lnTo>
                    <a:lnTo>
                      <a:pt x="2869" y="387"/>
                    </a:lnTo>
                    <a:lnTo>
                      <a:pt x="2872" y="339"/>
                    </a:lnTo>
                    <a:lnTo>
                      <a:pt x="2881" y="291"/>
                    </a:lnTo>
                    <a:lnTo>
                      <a:pt x="2896" y="247"/>
                    </a:lnTo>
                    <a:lnTo>
                      <a:pt x="2914" y="205"/>
                    </a:lnTo>
                    <a:lnTo>
                      <a:pt x="2939" y="166"/>
                    </a:lnTo>
                    <a:lnTo>
                      <a:pt x="2968" y="130"/>
                    </a:lnTo>
                    <a:lnTo>
                      <a:pt x="3000" y="98"/>
                    </a:lnTo>
                    <a:lnTo>
                      <a:pt x="3035" y="69"/>
                    </a:lnTo>
                    <a:lnTo>
                      <a:pt x="3075" y="46"/>
                    </a:lnTo>
                    <a:lnTo>
                      <a:pt x="3117" y="26"/>
                    </a:lnTo>
                    <a:lnTo>
                      <a:pt x="3161" y="11"/>
                    </a:lnTo>
                    <a:lnTo>
                      <a:pt x="3208" y="2"/>
                    </a:lnTo>
                    <a:lnTo>
                      <a:pt x="325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94" name="Freeform 92"/>
              <p:cNvSpPr/>
              <p:nvPr/>
            </p:nvSpPr>
            <p:spPr bwMode="auto">
              <a:xfrm>
                <a:off x="10180638" y="2981325"/>
                <a:ext cx="50800" cy="50800"/>
              </a:xfrm>
              <a:custGeom>
                <a:avLst/>
                <a:gdLst>
                  <a:gd name="T0" fmla="*/ 242 w 322"/>
                  <a:gd name="T1" fmla="*/ 0 h 322"/>
                  <a:gd name="T2" fmla="*/ 262 w 322"/>
                  <a:gd name="T3" fmla="*/ 2 h 322"/>
                  <a:gd name="T4" fmla="*/ 282 w 322"/>
                  <a:gd name="T5" fmla="*/ 10 h 322"/>
                  <a:gd name="T6" fmla="*/ 299 w 322"/>
                  <a:gd name="T7" fmla="*/ 23 h 322"/>
                  <a:gd name="T8" fmla="*/ 312 w 322"/>
                  <a:gd name="T9" fmla="*/ 40 h 322"/>
                  <a:gd name="T10" fmla="*/ 320 w 322"/>
                  <a:gd name="T11" fmla="*/ 59 h 322"/>
                  <a:gd name="T12" fmla="*/ 322 w 322"/>
                  <a:gd name="T13" fmla="*/ 80 h 322"/>
                  <a:gd name="T14" fmla="*/ 320 w 322"/>
                  <a:gd name="T15" fmla="*/ 99 h 322"/>
                  <a:gd name="T16" fmla="*/ 312 w 322"/>
                  <a:gd name="T17" fmla="*/ 118 h 322"/>
                  <a:gd name="T18" fmla="*/ 299 w 322"/>
                  <a:gd name="T19" fmla="*/ 136 h 322"/>
                  <a:gd name="T20" fmla="*/ 136 w 322"/>
                  <a:gd name="T21" fmla="*/ 299 h 322"/>
                  <a:gd name="T22" fmla="*/ 119 w 322"/>
                  <a:gd name="T23" fmla="*/ 312 h 322"/>
                  <a:gd name="T24" fmla="*/ 100 w 322"/>
                  <a:gd name="T25" fmla="*/ 320 h 322"/>
                  <a:gd name="T26" fmla="*/ 80 w 322"/>
                  <a:gd name="T27" fmla="*/ 322 h 322"/>
                  <a:gd name="T28" fmla="*/ 60 w 322"/>
                  <a:gd name="T29" fmla="*/ 320 h 322"/>
                  <a:gd name="T30" fmla="*/ 40 w 322"/>
                  <a:gd name="T31" fmla="*/ 312 h 322"/>
                  <a:gd name="T32" fmla="*/ 23 w 322"/>
                  <a:gd name="T33" fmla="*/ 299 h 322"/>
                  <a:gd name="T34" fmla="*/ 10 w 322"/>
                  <a:gd name="T35" fmla="*/ 282 h 322"/>
                  <a:gd name="T36" fmla="*/ 2 w 322"/>
                  <a:gd name="T37" fmla="*/ 262 h 322"/>
                  <a:gd name="T38" fmla="*/ 0 w 322"/>
                  <a:gd name="T39" fmla="*/ 242 h 322"/>
                  <a:gd name="T40" fmla="*/ 2 w 322"/>
                  <a:gd name="T41" fmla="*/ 221 h 322"/>
                  <a:gd name="T42" fmla="*/ 10 w 322"/>
                  <a:gd name="T43" fmla="*/ 202 h 322"/>
                  <a:gd name="T44" fmla="*/ 23 w 322"/>
                  <a:gd name="T45" fmla="*/ 186 h 322"/>
                  <a:gd name="T46" fmla="*/ 186 w 322"/>
                  <a:gd name="T47" fmla="*/ 23 h 322"/>
                  <a:gd name="T48" fmla="*/ 202 w 322"/>
                  <a:gd name="T49" fmla="*/ 10 h 322"/>
                  <a:gd name="T50" fmla="*/ 222 w 322"/>
                  <a:gd name="T51" fmla="*/ 2 h 322"/>
                  <a:gd name="T52" fmla="*/ 242 w 322"/>
                  <a:gd name="T53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2" h="322">
                    <a:moveTo>
                      <a:pt x="242" y="0"/>
                    </a:moveTo>
                    <a:lnTo>
                      <a:pt x="262" y="2"/>
                    </a:lnTo>
                    <a:lnTo>
                      <a:pt x="282" y="10"/>
                    </a:lnTo>
                    <a:lnTo>
                      <a:pt x="299" y="23"/>
                    </a:lnTo>
                    <a:lnTo>
                      <a:pt x="312" y="40"/>
                    </a:lnTo>
                    <a:lnTo>
                      <a:pt x="320" y="59"/>
                    </a:lnTo>
                    <a:lnTo>
                      <a:pt x="322" y="80"/>
                    </a:lnTo>
                    <a:lnTo>
                      <a:pt x="320" y="99"/>
                    </a:lnTo>
                    <a:lnTo>
                      <a:pt x="312" y="118"/>
                    </a:lnTo>
                    <a:lnTo>
                      <a:pt x="299" y="136"/>
                    </a:lnTo>
                    <a:lnTo>
                      <a:pt x="136" y="299"/>
                    </a:lnTo>
                    <a:lnTo>
                      <a:pt x="119" y="312"/>
                    </a:lnTo>
                    <a:lnTo>
                      <a:pt x="100" y="320"/>
                    </a:lnTo>
                    <a:lnTo>
                      <a:pt x="80" y="322"/>
                    </a:lnTo>
                    <a:lnTo>
                      <a:pt x="60" y="320"/>
                    </a:lnTo>
                    <a:lnTo>
                      <a:pt x="40" y="312"/>
                    </a:lnTo>
                    <a:lnTo>
                      <a:pt x="23" y="299"/>
                    </a:lnTo>
                    <a:lnTo>
                      <a:pt x="10" y="282"/>
                    </a:lnTo>
                    <a:lnTo>
                      <a:pt x="2" y="262"/>
                    </a:lnTo>
                    <a:lnTo>
                      <a:pt x="0" y="242"/>
                    </a:lnTo>
                    <a:lnTo>
                      <a:pt x="2" y="221"/>
                    </a:lnTo>
                    <a:lnTo>
                      <a:pt x="10" y="202"/>
                    </a:lnTo>
                    <a:lnTo>
                      <a:pt x="23" y="186"/>
                    </a:lnTo>
                    <a:lnTo>
                      <a:pt x="186" y="23"/>
                    </a:lnTo>
                    <a:lnTo>
                      <a:pt x="202" y="10"/>
                    </a:lnTo>
                    <a:lnTo>
                      <a:pt x="222" y="2"/>
                    </a:lnTo>
                    <a:lnTo>
                      <a:pt x="2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95" name="Freeform 93"/>
              <p:cNvSpPr/>
              <p:nvPr/>
            </p:nvSpPr>
            <p:spPr bwMode="auto">
              <a:xfrm>
                <a:off x="10402888" y="2900363"/>
                <a:ext cx="50800" cy="50800"/>
              </a:xfrm>
              <a:custGeom>
                <a:avLst/>
                <a:gdLst>
                  <a:gd name="T0" fmla="*/ 243 w 323"/>
                  <a:gd name="T1" fmla="*/ 0 h 323"/>
                  <a:gd name="T2" fmla="*/ 264 w 323"/>
                  <a:gd name="T3" fmla="*/ 3 h 323"/>
                  <a:gd name="T4" fmla="*/ 282 w 323"/>
                  <a:gd name="T5" fmla="*/ 10 h 323"/>
                  <a:gd name="T6" fmla="*/ 300 w 323"/>
                  <a:gd name="T7" fmla="*/ 24 h 323"/>
                  <a:gd name="T8" fmla="*/ 312 w 323"/>
                  <a:gd name="T9" fmla="*/ 40 h 323"/>
                  <a:gd name="T10" fmla="*/ 320 w 323"/>
                  <a:gd name="T11" fmla="*/ 60 h 323"/>
                  <a:gd name="T12" fmla="*/ 323 w 323"/>
                  <a:gd name="T13" fmla="*/ 80 h 323"/>
                  <a:gd name="T14" fmla="*/ 320 w 323"/>
                  <a:gd name="T15" fmla="*/ 100 h 323"/>
                  <a:gd name="T16" fmla="*/ 312 w 323"/>
                  <a:gd name="T17" fmla="*/ 120 h 323"/>
                  <a:gd name="T18" fmla="*/ 300 w 323"/>
                  <a:gd name="T19" fmla="*/ 137 h 323"/>
                  <a:gd name="T20" fmla="*/ 138 w 323"/>
                  <a:gd name="T21" fmla="*/ 299 h 323"/>
                  <a:gd name="T22" fmla="*/ 120 w 323"/>
                  <a:gd name="T23" fmla="*/ 313 h 323"/>
                  <a:gd name="T24" fmla="*/ 101 w 323"/>
                  <a:gd name="T25" fmla="*/ 320 h 323"/>
                  <a:gd name="T26" fmla="*/ 80 w 323"/>
                  <a:gd name="T27" fmla="*/ 323 h 323"/>
                  <a:gd name="T28" fmla="*/ 60 w 323"/>
                  <a:gd name="T29" fmla="*/ 320 h 323"/>
                  <a:gd name="T30" fmla="*/ 41 w 323"/>
                  <a:gd name="T31" fmla="*/ 313 h 323"/>
                  <a:gd name="T32" fmla="*/ 24 w 323"/>
                  <a:gd name="T33" fmla="*/ 299 h 323"/>
                  <a:gd name="T34" fmla="*/ 12 w 323"/>
                  <a:gd name="T35" fmla="*/ 283 h 323"/>
                  <a:gd name="T36" fmla="*/ 4 w 323"/>
                  <a:gd name="T37" fmla="*/ 263 h 323"/>
                  <a:gd name="T38" fmla="*/ 0 w 323"/>
                  <a:gd name="T39" fmla="*/ 243 h 323"/>
                  <a:gd name="T40" fmla="*/ 4 w 323"/>
                  <a:gd name="T41" fmla="*/ 223 h 323"/>
                  <a:gd name="T42" fmla="*/ 12 w 323"/>
                  <a:gd name="T43" fmla="*/ 203 h 323"/>
                  <a:gd name="T44" fmla="*/ 24 w 323"/>
                  <a:gd name="T45" fmla="*/ 186 h 323"/>
                  <a:gd name="T46" fmla="*/ 186 w 323"/>
                  <a:gd name="T47" fmla="*/ 24 h 323"/>
                  <a:gd name="T48" fmla="*/ 204 w 323"/>
                  <a:gd name="T49" fmla="*/ 10 h 323"/>
                  <a:gd name="T50" fmla="*/ 223 w 323"/>
                  <a:gd name="T51" fmla="*/ 3 h 323"/>
                  <a:gd name="T52" fmla="*/ 243 w 323"/>
                  <a:gd name="T53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3" h="323">
                    <a:moveTo>
                      <a:pt x="243" y="0"/>
                    </a:moveTo>
                    <a:lnTo>
                      <a:pt x="264" y="3"/>
                    </a:lnTo>
                    <a:lnTo>
                      <a:pt x="282" y="10"/>
                    </a:lnTo>
                    <a:lnTo>
                      <a:pt x="300" y="24"/>
                    </a:lnTo>
                    <a:lnTo>
                      <a:pt x="312" y="40"/>
                    </a:lnTo>
                    <a:lnTo>
                      <a:pt x="320" y="60"/>
                    </a:lnTo>
                    <a:lnTo>
                      <a:pt x="323" y="80"/>
                    </a:lnTo>
                    <a:lnTo>
                      <a:pt x="320" y="100"/>
                    </a:lnTo>
                    <a:lnTo>
                      <a:pt x="312" y="120"/>
                    </a:lnTo>
                    <a:lnTo>
                      <a:pt x="300" y="137"/>
                    </a:lnTo>
                    <a:lnTo>
                      <a:pt x="138" y="299"/>
                    </a:lnTo>
                    <a:lnTo>
                      <a:pt x="120" y="313"/>
                    </a:lnTo>
                    <a:lnTo>
                      <a:pt x="101" y="320"/>
                    </a:lnTo>
                    <a:lnTo>
                      <a:pt x="80" y="323"/>
                    </a:lnTo>
                    <a:lnTo>
                      <a:pt x="60" y="320"/>
                    </a:lnTo>
                    <a:lnTo>
                      <a:pt x="41" y="313"/>
                    </a:lnTo>
                    <a:lnTo>
                      <a:pt x="24" y="299"/>
                    </a:lnTo>
                    <a:lnTo>
                      <a:pt x="12" y="283"/>
                    </a:lnTo>
                    <a:lnTo>
                      <a:pt x="4" y="263"/>
                    </a:lnTo>
                    <a:lnTo>
                      <a:pt x="0" y="243"/>
                    </a:lnTo>
                    <a:lnTo>
                      <a:pt x="4" y="223"/>
                    </a:lnTo>
                    <a:lnTo>
                      <a:pt x="12" y="203"/>
                    </a:lnTo>
                    <a:lnTo>
                      <a:pt x="24" y="186"/>
                    </a:lnTo>
                    <a:lnTo>
                      <a:pt x="186" y="24"/>
                    </a:lnTo>
                    <a:lnTo>
                      <a:pt x="204" y="10"/>
                    </a:lnTo>
                    <a:lnTo>
                      <a:pt x="223" y="3"/>
                    </a:lnTo>
                    <a:lnTo>
                      <a:pt x="24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endParaRPr>
              </a:p>
            </p:txBody>
          </p:sp>
        </p:grpSp>
        <p:grpSp>
          <p:nvGrpSpPr>
            <p:cNvPr id="96" name="Group 49"/>
            <p:cNvGrpSpPr/>
            <p:nvPr/>
          </p:nvGrpSpPr>
          <p:grpSpPr>
            <a:xfrm>
              <a:off x="9514603" y="2559777"/>
              <a:ext cx="697980" cy="697980"/>
              <a:chOff x="9085263" y="2676525"/>
              <a:chExt cx="579437" cy="579438"/>
            </a:xfrm>
            <a:solidFill>
              <a:schemeClr val="bg1"/>
            </a:solidFill>
          </p:grpSpPr>
          <p:sp>
            <p:nvSpPr>
              <p:cNvPr id="97" name="Freeform 98"/>
              <p:cNvSpPr>
                <a:spLocks noEditPoints="1"/>
              </p:cNvSpPr>
              <p:nvPr/>
            </p:nvSpPr>
            <p:spPr bwMode="auto">
              <a:xfrm>
                <a:off x="9085263" y="2676525"/>
                <a:ext cx="579437" cy="579438"/>
              </a:xfrm>
              <a:custGeom>
                <a:avLst/>
                <a:gdLst>
                  <a:gd name="T0" fmla="*/ 199 w 3650"/>
                  <a:gd name="T1" fmla="*/ 3163 h 3649"/>
                  <a:gd name="T2" fmla="*/ 212 w 3650"/>
                  <a:gd name="T3" fmla="*/ 3337 h 3649"/>
                  <a:gd name="T4" fmla="*/ 345 w 3650"/>
                  <a:gd name="T5" fmla="*/ 3450 h 3649"/>
                  <a:gd name="T6" fmla="*/ 518 w 3650"/>
                  <a:gd name="T7" fmla="*/ 3437 h 3649"/>
                  <a:gd name="T8" fmla="*/ 941 w 3650"/>
                  <a:gd name="T9" fmla="*/ 2387 h 3649"/>
                  <a:gd name="T10" fmla="*/ 2326 w 3650"/>
                  <a:gd name="T11" fmla="*/ 187 h 3649"/>
                  <a:gd name="T12" fmla="*/ 1968 w 3650"/>
                  <a:gd name="T13" fmla="*/ 245 h 3649"/>
                  <a:gd name="T14" fmla="*/ 1639 w 3650"/>
                  <a:gd name="T15" fmla="*/ 418 h 3649"/>
                  <a:gd name="T16" fmla="*/ 1369 w 3650"/>
                  <a:gd name="T17" fmla="*/ 710 h 3649"/>
                  <a:gd name="T18" fmla="*/ 1216 w 3650"/>
                  <a:gd name="T19" fmla="*/ 1080 h 3649"/>
                  <a:gd name="T20" fmla="*/ 1201 w 3650"/>
                  <a:gd name="T21" fmla="*/ 1487 h 3649"/>
                  <a:gd name="T22" fmla="*/ 1327 w 3650"/>
                  <a:gd name="T23" fmla="*/ 1867 h 3649"/>
                  <a:gd name="T24" fmla="*/ 1582 w 3650"/>
                  <a:gd name="T25" fmla="*/ 2181 h 3649"/>
                  <a:gd name="T26" fmla="*/ 1916 w 3650"/>
                  <a:gd name="T27" fmla="*/ 2383 h 3649"/>
                  <a:gd name="T28" fmla="*/ 2288 w 3650"/>
                  <a:gd name="T29" fmla="*/ 2458 h 3649"/>
                  <a:gd name="T30" fmla="*/ 2663 w 3650"/>
                  <a:gd name="T31" fmla="*/ 2408 h 3649"/>
                  <a:gd name="T32" fmla="*/ 3007 w 3650"/>
                  <a:gd name="T33" fmla="*/ 2232 h 3649"/>
                  <a:gd name="T34" fmla="*/ 3283 w 3650"/>
                  <a:gd name="T35" fmla="*/ 1936 h 3649"/>
                  <a:gd name="T36" fmla="*/ 3437 w 3650"/>
                  <a:gd name="T37" fmla="*/ 1566 h 3649"/>
                  <a:gd name="T38" fmla="*/ 3451 w 3650"/>
                  <a:gd name="T39" fmla="*/ 1159 h 3649"/>
                  <a:gd name="T40" fmla="*/ 3324 w 3650"/>
                  <a:gd name="T41" fmla="*/ 779 h 3649"/>
                  <a:gd name="T42" fmla="*/ 3073 w 3650"/>
                  <a:gd name="T43" fmla="*/ 467 h 3649"/>
                  <a:gd name="T44" fmla="*/ 2754 w 3650"/>
                  <a:gd name="T45" fmla="*/ 270 h 3649"/>
                  <a:gd name="T46" fmla="*/ 2399 w 3650"/>
                  <a:gd name="T47" fmla="*/ 189 h 3649"/>
                  <a:gd name="T48" fmla="*/ 2579 w 3650"/>
                  <a:gd name="T49" fmla="*/ 23 h 3649"/>
                  <a:gd name="T50" fmla="*/ 2980 w 3650"/>
                  <a:gd name="T51" fmla="*/ 172 h 3649"/>
                  <a:gd name="T52" fmla="*/ 3323 w 3650"/>
                  <a:gd name="T53" fmla="*/ 451 h 3649"/>
                  <a:gd name="T54" fmla="*/ 3549 w 3650"/>
                  <a:gd name="T55" fmla="*/ 816 h 3649"/>
                  <a:gd name="T56" fmla="*/ 3647 w 3650"/>
                  <a:gd name="T57" fmla="*/ 1236 h 3649"/>
                  <a:gd name="T58" fmla="*/ 3605 w 3650"/>
                  <a:gd name="T59" fmla="*/ 1667 h 3649"/>
                  <a:gd name="T60" fmla="*/ 3429 w 3650"/>
                  <a:gd name="T61" fmla="*/ 2057 h 3649"/>
                  <a:gd name="T62" fmla="*/ 3127 w 3650"/>
                  <a:gd name="T63" fmla="*/ 2378 h 3649"/>
                  <a:gd name="T64" fmla="*/ 2744 w 3650"/>
                  <a:gd name="T65" fmla="*/ 2579 h 3649"/>
                  <a:gd name="T66" fmla="*/ 2326 w 3650"/>
                  <a:gd name="T67" fmla="*/ 2647 h 3649"/>
                  <a:gd name="T68" fmla="*/ 1909 w 3650"/>
                  <a:gd name="T69" fmla="*/ 2579 h 3649"/>
                  <a:gd name="T70" fmla="*/ 1527 w 3650"/>
                  <a:gd name="T71" fmla="*/ 2379 h 3649"/>
                  <a:gd name="T72" fmla="*/ 1482 w 3650"/>
                  <a:gd name="T73" fmla="*/ 2672 h 3649"/>
                  <a:gd name="T74" fmla="*/ 1473 w 3650"/>
                  <a:gd name="T75" fmla="*/ 2760 h 3649"/>
                  <a:gd name="T76" fmla="*/ 595 w 3650"/>
                  <a:gd name="T77" fmla="*/ 3608 h 3649"/>
                  <a:gd name="T78" fmla="*/ 368 w 3650"/>
                  <a:gd name="T79" fmla="*/ 3647 h 3649"/>
                  <a:gd name="T80" fmla="*/ 157 w 3650"/>
                  <a:gd name="T81" fmla="*/ 3558 h 3649"/>
                  <a:gd name="T82" fmla="*/ 23 w 3650"/>
                  <a:gd name="T83" fmla="*/ 3371 h 3649"/>
                  <a:gd name="T84" fmla="*/ 10 w 3650"/>
                  <a:gd name="T85" fmla="*/ 3141 h 3649"/>
                  <a:gd name="T86" fmla="*/ 122 w 3650"/>
                  <a:gd name="T87" fmla="*/ 2940 h 3649"/>
                  <a:gd name="T88" fmla="*/ 941 w 3650"/>
                  <a:gd name="T89" fmla="*/ 2160 h 3649"/>
                  <a:gd name="T90" fmla="*/ 1168 w 3650"/>
                  <a:gd name="T91" fmla="*/ 2348 h 3649"/>
                  <a:gd name="T92" fmla="*/ 1136 w 3650"/>
                  <a:gd name="T93" fmla="*/ 1905 h 3649"/>
                  <a:gd name="T94" fmla="*/ 1013 w 3650"/>
                  <a:gd name="T95" fmla="*/ 1497 h 3649"/>
                  <a:gd name="T96" fmla="*/ 1028 w 3650"/>
                  <a:gd name="T97" fmla="*/ 1063 h 3649"/>
                  <a:gd name="T98" fmla="*/ 1178 w 3650"/>
                  <a:gd name="T99" fmla="*/ 662 h 3649"/>
                  <a:gd name="T100" fmla="*/ 1456 w 3650"/>
                  <a:gd name="T101" fmla="*/ 325 h 3649"/>
                  <a:gd name="T102" fmla="*/ 1827 w 3650"/>
                  <a:gd name="T103" fmla="*/ 96 h 3649"/>
                  <a:gd name="T104" fmla="*/ 2241 w 3650"/>
                  <a:gd name="T105" fmla="*/ 2 h 3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50" h="3649">
                    <a:moveTo>
                      <a:pt x="675" y="2654"/>
                    </a:moveTo>
                    <a:lnTo>
                      <a:pt x="254" y="3073"/>
                    </a:lnTo>
                    <a:lnTo>
                      <a:pt x="231" y="3100"/>
                    </a:lnTo>
                    <a:lnTo>
                      <a:pt x="212" y="3131"/>
                    </a:lnTo>
                    <a:lnTo>
                      <a:pt x="199" y="3163"/>
                    </a:lnTo>
                    <a:lnTo>
                      <a:pt x="190" y="3198"/>
                    </a:lnTo>
                    <a:lnTo>
                      <a:pt x="188" y="3234"/>
                    </a:lnTo>
                    <a:lnTo>
                      <a:pt x="190" y="3270"/>
                    </a:lnTo>
                    <a:lnTo>
                      <a:pt x="199" y="3304"/>
                    </a:lnTo>
                    <a:lnTo>
                      <a:pt x="212" y="3337"/>
                    </a:lnTo>
                    <a:lnTo>
                      <a:pt x="231" y="3367"/>
                    </a:lnTo>
                    <a:lnTo>
                      <a:pt x="254" y="3395"/>
                    </a:lnTo>
                    <a:lnTo>
                      <a:pt x="282" y="3418"/>
                    </a:lnTo>
                    <a:lnTo>
                      <a:pt x="312" y="3437"/>
                    </a:lnTo>
                    <a:lnTo>
                      <a:pt x="345" y="3450"/>
                    </a:lnTo>
                    <a:lnTo>
                      <a:pt x="379" y="3459"/>
                    </a:lnTo>
                    <a:lnTo>
                      <a:pt x="415" y="3461"/>
                    </a:lnTo>
                    <a:lnTo>
                      <a:pt x="451" y="3459"/>
                    </a:lnTo>
                    <a:lnTo>
                      <a:pt x="486" y="3450"/>
                    </a:lnTo>
                    <a:lnTo>
                      <a:pt x="518" y="3437"/>
                    </a:lnTo>
                    <a:lnTo>
                      <a:pt x="549" y="3418"/>
                    </a:lnTo>
                    <a:lnTo>
                      <a:pt x="576" y="3395"/>
                    </a:lnTo>
                    <a:lnTo>
                      <a:pt x="995" y="2974"/>
                    </a:lnTo>
                    <a:lnTo>
                      <a:pt x="675" y="2654"/>
                    </a:lnTo>
                    <a:close/>
                    <a:moveTo>
                      <a:pt x="941" y="2387"/>
                    </a:moveTo>
                    <a:lnTo>
                      <a:pt x="807" y="2521"/>
                    </a:lnTo>
                    <a:lnTo>
                      <a:pt x="1128" y="2842"/>
                    </a:lnTo>
                    <a:lnTo>
                      <a:pt x="1262" y="2708"/>
                    </a:lnTo>
                    <a:lnTo>
                      <a:pt x="941" y="2387"/>
                    </a:lnTo>
                    <a:close/>
                    <a:moveTo>
                      <a:pt x="2326" y="187"/>
                    </a:moveTo>
                    <a:lnTo>
                      <a:pt x="2253" y="189"/>
                    </a:lnTo>
                    <a:lnTo>
                      <a:pt x="2181" y="197"/>
                    </a:lnTo>
                    <a:lnTo>
                      <a:pt x="2109" y="208"/>
                    </a:lnTo>
                    <a:lnTo>
                      <a:pt x="2037" y="225"/>
                    </a:lnTo>
                    <a:lnTo>
                      <a:pt x="1968" y="245"/>
                    </a:lnTo>
                    <a:lnTo>
                      <a:pt x="1898" y="270"/>
                    </a:lnTo>
                    <a:lnTo>
                      <a:pt x="1831" y="301"/>
                    </a:lnTo>
                    <a:lnTo>
                      <a:pt x="1764" y="335"/>
                    </a:lnTo>
                    <a:lnTo>
                      <a:pt x="1701" y="374"/>
                    </a:lnTo>
                    <a:lnTo>
                      <a:pt x="1639" y="418"/>
                    </a:lnTo>
                    <a:lnTo>
                      <a:pt x="1579" y="467"/>
                    </a:lnTo>
                    <a:lnTo>
                      <a:pt x="1523" y="520"/>
                    </a:lnTo>
                    <a:lnTo>
                      <a:pt x="1467" y="580"/>
                    </a:lnTo>
                    <a:lnTo>
                      <a:pt x="1415" y="644"/>
                    </a:lnTo>
                    <a:lnTo>
                      <a:pt x="1369" y="710"/>
                    </a:lnTo>
                    <a:lnTo>
                      <a:pt x="1327" y="779"/>
                    </a:lnTo>
                    <a:lnTo>
                      <a:pt x="1292" y="851"/>
                    </a:lnTo>
                    <a:lnTo>
                      <a:pt x="1261" y="926"/>
                    </a:lnTo>
                    <a:lnTo>
                      <a:pt x="1235" y="1002"/>
                    </a:lnTo>
                    <a:lnTo>
                      <a:pt x="1216" y="1080"/>
                    </a:lnTo>
                    <a:lnTo>
                      <a:pt x="1201" y="1159"/>
                    </a:lnTo>
                    <a:lnTo>
                      <a:pt x="1192" y="1241"/>
                    </a:lnTo>
                    <a:lnTo>
                      <a:pt x="1190" y="1323"/>
                    </a:lnTo>
                    <a:lnTo>
                      <a:pt x="1192" y="1405"/>
                    </a:lnTo>
                    <a:lnTo>
                      <a:pt x="1201" y="1487"/>
                    </a:lnTo>
                    <a:lnTo>
                      <a:pt x="1216" y="1566"/>
                    </a:lnTo>
                    <a:lnTo>
                      <a:pt x="1235" y="1645"/>
                    </a:lnTo>
                    <a:lnTo>
                      <a:pt x="1261" y="1721"/>
                    </a:lnTo>
                    <a:lnTo>
                      <a:pt x="1292" y="1795"/>
                    </a:lnTo>
                    <a:lnTo>
                      <a:pt x="1327" y="1867"/>
                    </a:lnTo>
                    <a:lnTo>
                      <a:pt x="1369" y="1936"/>
                    </a:lnTo>
                    <a:lnTo>
                      <a:pt x="1415" y="2003"/>
                    </a:lnTo>
                    <a:lnTo>
                      <a:pt x="1467" y="2066"/>
                    </a:lnTo>
                    <a:lnTo>
                      <a:pt x="1523" y="2126"/>
                    </a:lnTo>
                    <a:lnTo>
                      <a:pt x="1582" y="2181"/>
                    </a:lnTo>
                    <a:lnTo>
                      <a:pt x="1644" y="2232"/>
                    </a:lnTo>
                    <a:lnTo>
                      <a:pt x="1709" y="2277"/>
                    </a:lnTo>
                    <a:lnTo>
                      <a:pt x="1776" y="2317"/>
                    </a:lnTo>
                    <a:lnTo>
                      <a:pt x="1845" y="2353"/>
                    </a:lnTo>
                    <a:lnTo>
                      <a:pt x="1916" y="2383"/>
                    </a:lnTo>
                    <a:lnTo>
                      <a:pt x="1989" y="2408"/>
                    </a:lnTo>
                    <a:lnTo>
                      <a:pt x="2062" y="2428"/>
                    </a:lnTo>
                    <a:lnTo>
                      <a:pt x="2137" y="2443"/>
                    </a:lnTo>
                    <a:lnTo>
                      <a:pt x="2212" y="2453"/>
                    </a:lnTo>
                    <a:lnTo>
                      <a:pt x="2288" y="2458"/>
                    </a:lnTo>
                    <a:lnTo>
                      <a:pt x="2364" y="2458"/>
                    </a:lnTo>
                    <a:lnTo>
                      <a:pt x="2440" y="2453"/>
                    </a:lnTo>
                    <a:lnTo>
                      <a:pt x="2515" y="2443"/>
                    </a:lnTo>
                    <a:lnTo>
                      <a:pt x="2589" y="2428"/>
                    </a:lnTo>
                    <a:lnTo>
                      <a:pt x="2663" y="2408"/>
                    </a:lnTo>
                    <a:lnTo>
                      <a:pt x="2735" y="2383"/>
                    </a:lnTo>
                    <a:lnTo>
                      <a:pt x="2807" y="2353"/>
                    </a:lnTo>
                    <a:lnTo>
                      <a:pt x="2876" y="2317"/>
                    </a:lnTo>
                    <a:lnTo>
                      <a:pt x="2943" y="2277"/>
                    </a:lnTo>
                    <a:lnTo>
                      <a:pt x="3007" y="2232"/>
                    </a:lnTo>
                    <a:lnTo>
                      <a:pt x="3070" y="2181"/>
                    </a:lnTo>
                    <a:lnTo>
                      <a:pt x="3129" y="2126"/>
                    </a:lnTo>
                    <a:lnTo>
                      <a:pt x="3185" y="2066"/>
                    </a:lnTo>
                    <a:lnTo>
                      <a:pt x="3236" y="2003"/>
                    </a:lnTo>
                    <a:lnTo>
                      <a:pt x="3283" y="1936"/>
                    </a:lnTo>
                    <a:lnTo>
                      <a:pt x="3324" y="1867"/>
                    </a:lnTo>
                    <a:lnTo>
                      <a:pt x="3360" y="1795"/>
                    </a:lnTo>
                    <a:lnTo>
                      <a:pt x="3391" y="1721"/>
                    </a:lnTo>
                    <a:lnTo>
                      <a:pt x="3417" y="1645"/>
                    </a:lnTo>
                    <a:lnTo>
                      <a:pt x="3437" y="1566"/>
                    </a:lnTo>
                    <a:lnTo>
                      <a:pt x="3451" y="1487"/>
                    </a:lnTo>
                    <a:lnTo>
                      <a:pt x="3460" y="1405"/>
                    </a:lnTo>
                    <a:lnTo>
                      <a:pt x="3462" y="1323"/>
                    </a:lnTo>
                    <a:lnTo>
                      <a:pt x="3460" y="1241"/>
                    </a:lnTo>
                    <a:lnTo>
                      <a:pt x="3451" y="1159"/>
                    </a:lnTo>
                    <a:lnTo>
                      <a:pt x="3437" y="1080"/>
                    </a:lnTo>
                    <a:lnTo>
                      <a:pt x="3417" y="1002"/>
                    </a:lnTo>
                    <a:lnTo>
                      <a:pt x="3391" y="926"/>
                    </a:lnTo>
                    <a:lnTo>
                      <a:pt x="3360" y="851"/>
                    </a:lnTo>
                    <a:lnTo>
                      <a:pt x="3324" y="779"/>
                    </a:lnTo>
                    <a:lnTo>
                      <a:pt x="3283" y="710"/>
                    </a:lnTo>
                    <a:lnTo>
                      <a:pt x="3236" y="644"/>
                    </a:lnTo>
                    <a:lnTo>
                      <a:pt x="3185" y="580"/>
                    </a:lnTo>
                    <a:lnTo>
                      <a:pt x="3129" y="520"/>
                    </a:lnTo>
                    <a:lnTo>
                      <a:pt x="3073" y="467"/>
                    </a:lnTo>
                    <a:lnTo>
                      <a:pt x="3013" y="418"/>
                    </a:lnTo>
                    <a:lnTo>
                      <a:pt x="2951" y="374"/>
                    </a:lnTo>
                    <a:lnTo>
                      <a:pt x="2887" y="335"/>
                    </a:lnTo>
                    <a:lnTo>
                      <a:pt x="2822" y="300"/>
                    </a:lnTo>
                    <a:lnTo>
                      <a:pt x="2754" y="270"/>
                    </a:lnTo>
                    <a:lnTo>
                      <a:pt x="2684" y="245"/>
                    </a:lnTo>
                    <a:lnTo>
                      <a:pt x="2615" y="225"/>
                    </a:lnTo>
                    <a:lnTo>
                      <a:pt x="2543" y="208"/>
                    </a:lnTo>
                    <a:lnTo>
                      <a:pt x="2471" y="197"/>
                    </a:lnTo>
                    <a:lnTo>
                      <a:pt x="2399" y="189"/>
                    </a:lnTo>
                    <a:lnTo>
                      <a:pt x="2326" y="187"/>
                    </a:lnTo>
                    <a:close/>
                    <a:moveTo>
                      <a:pt x="2326" y="0"/>
                    </a:moveTo>
                    <a:lnTo>
                      <a:pt x="2411" y="2"/>
                    </a:lnTo>
                    <a:lnTo>
                      <a:pt x="2495" y="10"/>
                    </a:lnTo>
                    <a:lnTo>
                      <a:pt x="2579" y="23"/>
                    </a:lnTo>
                    <a:lnTo>
                      <a:pt x="2662" y="42"/>
                    </a:lnTo>
                    <a:lnTo>
                      <a:pt x="2744" y="66"/>
                    </a:lnTo>
                    <a:lnTo>
                      <a:pt x="2825" y="96"/>
                    </a:lnTo>
                    <a:lnTo>
                      <a:pt x="2903" y="132"/>
                    </a:lnTo>
                    <a:lnTo>
                      <a:pt x="2980" y="172"/>
                    </a:lnTo>
                    <a:lnTo>
                      <a:pt x="3055" y="217"/>
                    </a:lnTo>
                    <a:lnTo>
                      <a:pt x="3127" y="269"/>
                    </a:lnTo>
                    <a:lnTo>
                      <a:pt x="3197" y="325"/>
                    </a:lnTo>
                    <a:lnTo>
                      <a:pt x="3262" y="387"/>
                    </a:lnTo>
                    <a:lnTo>
                      <a:pt x="3323" y="451"/>
                    </a:lnTo>
                    <a:lnTo>
                      <a:pt x="3378" y="519"/>
                    </a:lnTo>
                    <a:lnTo>
                      <a:pt x="3429" y="589"/>
                    </a:lnTo>
                    <a:lnTo>
                      <a:pt x="3474" y="662"/>
                    </a:lnTo>
                    <a:lnTo>
                      <a:pt x="3514" y="738"/>
                    </a:lnTo>
                    <a:lnTo>
                      <a:pt x="3549" y="816"/>
                    </a:lnTo>
                    <a:lnTo>
                      <a:pt x="3580" y="896"/>
                    </a:lnTo>
                    <a:lnTo>
                      <a:pt x="3605" y="979"/>
                    </a:lnTo>
                    <a:lnTo>
                      <a:pt x="3625" y="1063"/>
                    </a:lnTo>
                    <a:lnTo>
                      <a:pt x="3639" y="1148"/>
                    </a:lnTo>
                    <a:lnTo>
                      <a:pt x="3647" y="1236"/>
                    </a:lnTo>
                    <a:lnTo>
                      <a:pt x="3650" y="1323"/>
                    </a:lnTo>
                    <a:lnTo>
                      <a:pt x="3647" y="1411"/>
                    </a:lnTo>
                    <a:lnTo>
                      <a:pt x="3639" y="1498"/>
                    </a:lnTo>
                    <a:lnTo>
                      <a:pt x="3625" y="1583"/>
                    </a:lnTo>
                    <a:lnTo>
                      <a:pt x="3605" y="1667"/>
                    </a:lnTo>
                    <a:lnTo>
                      <a:pt x="3580" y="1750"/>
                    </a:lnTo>
                    <a:lnTo>
                      <a:pt x="3549" y="1830"/>
                    </a:lnTo>
                    <a:lnTo>
                      <a:pt x="3514" y="1908"/>
                    </a:lnTo>
                    <a:lnTo>
                      <a:pt x="3474" y="1984"/>
                    </a:lnTo>
                    <a:lnTo>
                      <a:pt x="3429" y="2057"/>
                    </a:lnTo>
                    <a:lnTo>
                      <a:pt x="3378" y="2128"/>
                    </a:lnTo>
                    <a:lnTo>
                      <a:pt x="3323" y="2196"/>
                    </a:lnTo>
                    <a:lnTo>
                      <a:pt x="3262" y="2260"/>
                    </a:lnTo>
                    <a:lnTo>
                      <a:pt x="3197" y="2321"/>
                    </a:lnTo>
                    <a:lnTo>
                      <a:pt x="3127" y="2378"/>
                    </a:lnTo>
                    <a:lnTo>
                      <a:pt x="3055" y="2429"/>
                    </a:lnTo>
                    <a:lnTo>
                      <a:pt x="2980" y="2474"/>
                    </a:lnTo>
                    <a:lnTo>
                      <a:pt x="2903" y="2514"/>
                    </a:lnTo>
                    <a:lnTo>
                      <a:pt x="2825" y="2550"/>
                    </a:lnTo>
                    <a:lnTo>
                      <a:pt x="2744" y="2579"/>
                    </a:lnTo>
                    <a:lnTo>
                      <a:pt x="2662" y="2604"/>
                    </a:lnTo>
                    <a:lnTo>
                      <a:pt x="2579" y="2623"/>
                    </a:lnTo>
                    <a:lnTo>
                      <a:pt x="2495" y="2636"/>
                    </a:lnTo>
                    <a:lnTo>
                      <a:pt x="2411" y="2644"/>
                    </a:lnTo>
                    <a:lnTo>
                      <a:pt x="2326" y="2647"/>
                    </a:lnTo>
                    <a:lnTo>
                      <a:pt x="2242" y="2644"/>
                    </a:lnTo>
                    <a:lnTo>
                      <a:pt x="2158" y="2636"/>
                    </a:lnTo>
                    <a:lnTo>
                      <a:pt x="2074" y="2623"/>
                    </a:lnTo>
                    <a:lnTo>
                      <a:pt x="1991" y="2604"/>
                    </a:lnTo>
                    <a:lnTo>
                      <a:pt x="1909" y="2579"/>
                    </a:lnTo>
                    <a:lnTo>
                      <a:pt x="1829" y="2551"/>
                    </a:lnTo>
                    <a:lnTo>
                      <a:pt x="1751" y="2515"/>
                    </a:lnTo>
                    <a:lnTo>
                      <a:pt x="1673" y="2475"/>
                    </a:lnTo>
                    <a:lnTo>
                      <a:pt x="1599" y="2430"/>
                    </a:lnTo>
                    <a:lnTo>
                      <a:pt x="1527" y="2379"/>
                    </a:lnTo>
                    <a:lnTo>
                      <a:pt x="1459" y="2323"/>
                    </a:lnTo>
                    <a:lnTo>
                      <a:pt x="1301" y="2481"/>
                    </a:lnTo>
                    <a:lnTo>
                      <a:pt x="1461" y="2641"/>
                    </a:lnTo>
                    <a:lnTo>
                      <a:pt x="1473" y="2656"/>
                    </a:lnTo>
                    <a:lnTo>
                      <a:pt x="1482" y="2672"/>
                    </a:lnTo>
                    <a:lnTo>
                      <a:pt x="1488" y="2690"/>
                    </a:lnTo>
                    <a:lnTo>
                      <a:pt x="1489" y="2708"/>
                    </a:lnTo>
                    <a:lnTo>
                      <a:pt x="1488" y="2727"/>
                    </a:lnTo>
                    <a:lnTo>
                      <a:pt x="1482" y="2744"/>
                    </a:lnTo>
                    <a:lnTo>
                      <a:pt x="1473" y="2760"/>
                    </a:lnTo>
                    <a:lnTo>
                      <a:pt x="1461" y="2774"/>
                    </a:lnTo>
                    <a:lnTo>
                      <a:pt x="709" y="3527"/>
                    </a:lnTo>
                    <a:lnTo>
                      <a:pt x="674" y="3558"/>
                    </a:lnTo>
                    <a:lnTo>
                      <a:pt x="636" y="3586"/>
                    </a:lnTo>
                    <a:lnTo>
                      <a:pt x="595" y="3608"/>
                    </a:lnTo>
                    <a:lnTo>
                      <a:pt x="552" y="3626"/>
                    </a:lnTo>
                    <a:lnTo>
                      <a:pt x="508" y="3639"/>
                    </a:lnTo>
                    <a:lnTo>
                      <a:pt x="462" y="3647"/>
                    </a:lnTo>
                    <a:lnTo>
                      <a:pt x="415" y="3649"/>
                    </a:lnTo>
                    <a:lnTo>
                      <a:pt x="368" y="3647"/>
                    </a:lnTo>
                    <a:lnTo>
                      <a:pt x="322" y="3639"/>
                    </a:lnTo>
                    <a:lnTo>
                      <a:pt x="278" y="3626"/>
                    </a:lnTo>
                    <a:lnTo>
                      <a:pt x="236" y="3608"/>
                    </a:lnTo>
                    <a:lnTo>
                      <a:pt x="195" y="3586"/>
                    </a:lnTo>
                    <a:lnTo>
                      <a:pt x="157" y="3558"/>
                    </a:lnTo>
                    <a:lnTo>
                      <a:pt x="122" y="3527"/>
                    </a:lnTo>
                    <a:lnTo>
                      <a:pt x="91" y="3492"/>
                    </a:lnTo>
                    <a:lnTo>
                      <a:pt x="63" y="3454"/>
                    </a:lnTo>
                    <a:lnTo>
                      <a:pt x="41" y="3413"/>
                    </a:lnTo>
                    <a:lnTo>
                      <a:pt x="23" y="3371"/>
                    </a:lnTo>
                    <a:lnTo>
                      <a:pt x="10" y="3327"/>
                    </a:lnTo>
                    <a:lnTo>
                      <a:pt x="2" y="3281"/>
                    </a:lnTo>
                    <a:lnTo>
                      <a:pt x="0" y="3234"/>
                    </a:lnTo>
                    <a:lnTo>
                      <a:pt x="2" y="3187"/>
                    </a:lnTo>
                    <a:lnTo>
                      <a:pt x="10" y="3141"/>
                    </a:lnTo>
                    <a:lnTo>
                      <a:pt x="23" y="3097"/>
                    </a:lnTo>
                    <a:lnTo>
                      <a:pt x="41" y="3054"/>
                    </a:lnTo>
                    <a:lnTo>
                      <a:pt x="63" y="3013"/>
                    </a:lnTo>
                    <a:lnTo>
                      <a:pt x="91" y="2975"/>
                    </a:lnTo>
                    <a:lnTo>
                      <a:pt x="122" y="2940"/>
                    </a:lnTo>
                    <a:lnTo>
                      <a:pt x="875" y="2188"/>
                    </a:lnTo>
                    <a:lnTo>
                      <a:pt x="889" y="2176"/>
                    </a:lnTo>
                    <a:lnTo>
                      <a:pt x="905" y="2167"/>
                    </a:lnTo>
                    <a:lnTo>
                      <a:pt x="922" y="2161"/>
                    </a:lnTo>
                    <a:lnTo>
                      <a:pt x="941" y="2160"/>
                    </a:lnTo>
                    <a:lnTo>
                      <a:pt x="959" y="2161"/>
                    </a:lnTo>
                    <a:lnTo>
                      <a:pt x="977" y="2167"/>
                    </a:lnTo>
                    <a:lnTo>
                      <a:pt x="993" y="2176"/>
                    </a:lnTo>
                    <a:lnTo>
                      <a:pt x="1008" y="2188"/>
                    </a:lnTo>
                    <a:lnTo>
                      <a:pt x="1168" y="2348"/>
                    </a:lnTo>
                    <a:lnTo>
                      <a:pt x="1326" y="2190"/>
                    </a:lnTo>
                    <a:lnTo>
                      <a:pt x="1271" y="2124"/>
                    </a:lnTo>
                    <a:lnTo>
                      <a:pt x="1221" y="2053"/>
                    </a:lnTo>
                    <a:lnTo>
                      <a:pt x="1176" y="1980"/>
                    </a:lnTo>
                    <a:lnTo>
                      <a:pt x="1136" y="1905"/>
                    </a:lnTo>
                    <a:lnTo>
                      <a:pt x="1101" y="1827"/>
                    </a:lnTo>
                    <a:lnTo>
                      <a:pt x="1071" y="1747"/>
                    </a:lnTo>
                    <a:lnTo>
                      <a:pt x="1046" y="1666"/>
                    </a:lnTo>
                    <a:lnTo>
                      <a:pt x="1028" y="1582"/>
                    </a:lnTo>
                    <a:lnTo>
                      <a:pt x="1013" y="1497"/>
                    </a:lnTo>
                    <a:lnTo>
                      <a:pt x="1004" y="1410"/>
                    </a:lnTo>
                    <a:lnTo>
                      <a:pt x="1002" y="1323"/>
                    </a:lnTo>
                    <a:lnTo>
                      <a:pt x="1004" y="1236"/>
                    </a:lnTo>
                    <a:lnTo>
                      <a:pt x="1013" y="1148"/>
                    </a:lnTo>
                    <a:lnTo>
                      <a:pt x="1028" y="1063"/>
                    </a:lnTo>
                    <a:lnTo>
                      <a:pt x="1046" y="979"/>
                    </a:lnTo>
                    <a:lnTo>
                      <a:pt x="1072" y="896"/>
                    </a:lnTo>
                    <a:lnTo>
                      <a:pt x="1102" y="816"/>
                    </a:lnTo>
                    <a:lnTo>
                      <a:pt x="1137" y="738"/>
                    </a:lnTo>
                    <a:lnTo>
                      <a:pt x="1178" y="662"/>
                    </a:lnTo>
                    <a:lnTo>
                      <a:pt x="1223" y="589"/>
                    </a:lnTo>
                    <a:lnTo>
                      <a:pt x="1274" y="519"/>
                    </a:lnTo>
                    <a:lnTo>
                      <a:pt x="1329" y="451"/>
                    </a:lnTo>
                    <a:lnTo>
                      <a:pt x="1389" y="387"/>
                    </a:lnTo>
                    <a:lnTo>
                      <a:pt x="1456" y="325"/>
                    </a:lnTo>
                    <a:lnTo>
                      <a:pt x="1525" y="269"/>
                    </a:lnTo>
                    <a:lnTo>
                      <a:pt x="1597" y="217"/>
                    </a:lnTo>
                    <a:lnTo>
                      <a:pt x="1672" y="172"/>
                    </a:lnTo>
                    <a:lnTo>
                      <a:pt x="1749" y="132"/>
                    </a:lnTo>
                    <a:lnTo>
                      <a:pt x="1827" y="96"/>
                    </a:lnTo>
                    <a:lnTo>
                      <a:pt x="1908" y="66"/>
                    </a:lnTo>
                    <a:lnTo>
                      <a:pt x="1990" y="42"/>
                    </a:lnTo>
                    <a:lnTo>
                      <a:pt x="2073" y="23"/>
                    </a:lnTo>
                    <a:lnTo>
                      <a:pt x="2157" y="10"/>
                    </a:lnTo>
                    <a:lnTo>
                      <a:pt x="2241" y="2"/>
                    </a:lnTo>
                    <a:lnTo>
                      <a:pt x="232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98" name="Freeform 99"/>
              <p:cNvSpPr>
                <a:spLocks noEditPoints="1"/>
              </p:cNvSpPr>
              <p:nvPr/>
            </p:nvSpPr>
            <p:spPr bwMode="auto">
              <a:xfrm>
                <a:off x="9309100" y="2741613"/>
                <a:ext cx="290512" cy="290513"/>
              </a:xfrm>
              <a:custGeom>
                <a:avLst/>
                <a:gdLst>
                  <a:gd name="T0" fmla="*/ 793 w 1834"/>
                  <a:gd name="T1" fmla="*/ 199 h 1834"/>
                  <a:gd name="T2" fmla="*/ 613 w 1834"/>
                  <a:gd name="T3" fmla="*/ 254 h 1834"/>
                  <a:gd name="T4" fmla="*/ 450 w 1834"/>
                  <a:gd name="T5" fmla="*/ 356 h 1834"/>
                  <a:gd name="T6" fmla="*/ 318 w 1834"/>
                  <a:gd name="T7" fmla="*/ 502 h 1834"/>
                  <a:gd name="T8" fmla="*/ 230 w 1834"/>
                  <a:gd name="T9" fmla="*/ 671 h 1834"/>
                  <a:gd name="T10" fmla="*/ 190 w 1834"/>
                  <a:gd name="T11" fmla="*/ 855 h 1834"/>
                  <a:gd name="T12" fmla="*/ 198 w 1834"/>
                  <a:gd name="T13" fmla="*/ 1041 h 1834"/>
                  <a:gd name="T14" fmla="*/ 253 w 1834"/>
                  <a:gd name="T15" fmla="*/ 1221 h 1834"/>
                  <a:gd name="T16" fmla="*/ 356 w 1834"/>
                  <a:gd name="T17" fmla="*/ 1384 h 1834"/>
                  <a:gd name="T18" fmla="*/ 502 w 1834"/>
                  <a:gd name="T19" fmla="*/ 1516 h 1834"/>
                  <a:gd name="T20" fmla="*/ 672 w 1834"/>
                  <a:gd name="T21" fmla="*/ 1604 h 1834"/>
                  <a:gd name="T22" fmla="*/ 855 w 1834"/>
                  <a:gd name="T23" fmla="*/ 1644 h 1834"/>
                  <a:gd name="T24" fmla="*/ 1041 w 1834"/>
                  <a:gd name="T25" fmla="*/ 1636 h 1834"/>
                  <a:gd name="T26" fmla="*/ 1220 w 1834"/>
                  <a:gd name="T27" fmla="*/ 1581 h 1834"/>
                  <a:gd name="T28" fmla="*/ 1384 w 1834"/>
                  <a:gd name="T29" fmla="*/ 1478 h 1834"/>
                  <a:gd name="T30" fmla="*/ 1517 w 1834"/>
                  <a:gd name="T31" fmla="*/ 1332 h 1834"/>
                  <a:gd name="T32" fmla="*/ 1604 w 1834"/>
                  <a:gd name="T33" fmla="*/ 1163 h 1834"/>
                  <a:gd name="T34" fmla="*/ 1644 w 1834"/>
                  <a:gd name="T35" fmla="*/ 979 h 1834"/>
                  <a:gd name="T36" fmla="*/ 1635 w 1834"/>
                  <a:gd name="T37" fmla="*/ 793 h 1834"/>
                  <a:gd name="T38" fmla="*/ 1580 w 1834"/>
                  <a:gd name="T39" fmla="*/ 614 h 1834"/>
                  <a:gd name="T40" fmla="*/ 1478 w 1834"/>
                  <a:gd name="T41" fmla="*/ 450 h 1834"/>
                  <a:gd name="T42" fmla="*/ 1332 w 1834"/>
                  <a:gd name="T43" fmla="*/ 317 h 1834"/>
                  <a:gd name="T44" fmla="*/ 1161 w 1834"/>
                  <a:gd name="T45" fmla="*/ 230 h 1834"/>
                  <a:gd name="T46" fmla="*/ 979 w 1834"/>
                  <a:gd name="T47" fmla="*/ 190 h 1834"/>
                  <a:gd name="T48" fmla="*/ 988 w 1834"/>
                  <a:gd name="T49" fmla="*/ 3 h 1834"/>
                  <a:gd name="T50" fmla="*/ 1195 w 1834"/>
                  <a:gd name="T51" fmla="*/ 43 h 1834"/>
                  <a:gd name="T52" fmla="*/ 1390 w 1834"/>
                  <a:gd name="T53" fmla="*/ 132 h 1834"/>
                  <a:gd name="T54" fmla="*/ 1565 w 1834"/>
                  <a:gd name="T55" fmla="*/ 269 h 1834"/>
                  <a:gd name="T56" fmla="*/ 1702 w 1834"/>
                  <a:gd name="T57" fmla="*/ 444 h 1834"/>
                  <a:gd name="T58" fmla="*/ 1791 w 1834"/>
                  <a:gd name="T59" fmla="*/ 639 h 1834"/>
                  <a:gd name="T60" fmla="*/ 1831 w 1834"/>
                  <a:gd name="T61" fmla="*/ 846 h 1834"/>
                  <a:gd name="T62" fmla="*/ 1823 w 1834"/>
                  <a:gd name="T63" fmla="*/ 1057 h 1834"/>
                  <a:gd name="T64" fmla="*/ 1767 w 1834"/>
                  <a:gd name="T65" fmla="*/ 1262 h 1834"/>
                  <a:gd name="T66" fmla="*/ 1661 w 1834"/>
                  <a:gd name="T67" fmla="*/ 1452 h 1834"/>
                  <a:gd name="T68" fmla="*/ 1565 w 1834"/>
                  <a:gd name="T69" fmla="*/ 1565 h 1834"/>
                  <a:gd name="T70" fmla="*/ 1390 w 1834"/>
                  <a:gd name="T71" fmla="*/ 1702 h 1834"/>
                  <a:gd name="T72" fmla="*/ 1195 w 1834"/>
                  <a:gd name="T73" fmla="*/ 1791 h 1834"/>
                  <a:gd name="T74" fmla="*/ 988 w 1834"/>
                  <a:gd name="T75" fmla="*/ 1831 h 1834"/>
                  <a:gd name="T76" fmla="*/ 777 w 1834"/>
                  <a:gd name="T77" fmla="*/ 1823 h 1834"/>
                  <a:gd name="T78" fmla="*/ 572 w 1834"/>
                  <a:gd name="T79" fmla="*/ 1766 h 1834"/>
                  <a:gd name="T80" fmla="*/ 382 w 1834"/>
                  <a:gd name="T81" fmla="*/ 1662 h 1834"/>
                  <a:gd name="T82" fmla="*/ 218 w 1834"/>
                  <a:gd name="T83" fmla="*/ 1510 h 1834"/>
                  <a:gd name="T84" fmla="*/ 96 w 1834"/>
                  <a:gd name="T85" fmla="*/ 1327 h 1834"/>
                  <a:gd name="T86" fmla="*/ 24 w 1834"/>
                  <a:gd name="T87" fmla="*/ 1127 h 1834"/>
                  <a:gd name="T88" fmla="*/ 0 w 1834"/>
                  <a:gd name="T89" fmla="*/ 917 h 1834"/>
                  <a:gd name="T90" fmla="*/ 24 w 1834"/>
                  <a:gd name="T91" fmla="*/ 707 h 1834"/>
                  <a:gd name="T92" fmla="*/ 96 w 1834"/>
                  <a:gd name="T93" fmla="*/ 507 h 1834"/>
                  <a:gd name="T94" fmla="*/ 218 w 1834"/>
                  <a:gd name="T95" fmla="*/ 324 h 1834"/>
                  <a:gd name="T96" fmla="*/ 382 w 1834"/>
                  <a:gd name="T97" fmla="*/ 173 h 1834"/>
                  <a:gd name="T98" fmla="*/ 572 w 1834"/>
                  <a:gd name="T99" fmla="*/ 68 h 1834"/>
                  <a:gd name="T100" fmla="*/ 777 w 1834"/>
                  <a:gd name="T101" fmla="*/ 11 h 1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34" h="1834">
                    <a:moveTo>
                      <a:pt x="917" y="188"/>
                    </a:moveTo>
                    <a:lnTo>
                      <a:pt x="855" y="190"/>
                    </a:lnTo>
                    <a:lnTo>
                      <a:pt x="793" y="199"/>
                    </a:lnTo>
                    <a:lnTo>
                      <a:pt x="732" y="211"/>
                    </a:lnTo>
                    <a:lnTo>
                      <a:pt x="672" y="230"/>
                    </a:lnTo>
                    <a:lnTo>
                      <a:pt x="613" y="254"/>
                    </a:lnTo>
                    <a:lnTo>
                      <a:pt x="556" y="283"/>
                    </a:lnTo>
                    <a:lnTo>
                      <a:pt x="502" y="317"/>
                    </a:lnTo>
                    <a:lnTo>
                      <a:pt x="450" y="356"/>
                    </a:lnTo>
                    <a:lnTo>
                      <a:pt x="402" y="402"/>
                    </a:lnTo>
                    <a:lnTo>
                      <a:pt x="356" y="450"/>
                    </a:lnTo>
                    <a:lnTo>
                      <a:pt x="318" y="502"/>
                    </a:lnTo>
                    <a:lnTo>
                      <a:pt x="283" y="556"/>
                    </a:lnTo>
                    <a:lnTo>
                      <a:pt x="253" y="614"/>
                    </a:lnTo>
                    <a:lnTo>
                      <a:pt x="230" y="671"/>
                    </a:lnTo>
                    <a:lnTo>
                      <a:pt x="211" y="732"/>
                    </a:lnTo>
                    <a:lnTo>
                      <a:pt x="198" y="793"/>
                    </a:lnTo>
                    <a:lnTo>
                      <a:pt x="190" y="855"/>
                    </a:lnTo>
                    <a:lnTo>
                      <a:pt x="188" y="917"/>
                    </a:lnTo>
                    <a:lnTo>
                      <a:pt x="190" y="979"/>
                    </a:lnTo>
                    <a:lnTo>
                      <a:pt x="198" y="1041"/>
                    </a:lnTo>
                    <a:lnTo>
                      <a:pt x="211" y="1102"/>
                    </a:lnTo>
                    <a:lnTo>
                      <a:pt x="230" y="1163"/>
                    </a:lnTo>
                    <a:lnTo>
                      <a:pt x="253" y="1221"/>
                    </a:lnTo>
                    <a:lnTo>
                      <a:pt x="283" y="1278"/>
                    </a:lnTo>
                    <a:lnTo>
                      <a:pt x="318" y="1332"/>
                    </a:lnTo>
                    <a:lnTo>
                      <a:pt x="356" y="1384"/>
                    </a:lnTo>
                    <a:lnTo>
                      <a:pt x="402" y="1432"/>
                    </a:lnTo>
                    <a:lnTo>
                      <a:pt x="450" y="1478"/>
                    </a:lnTo>
                    <a:lnTo>
                      <a:pt x="502" y="1516"/>
                    </a:lnTo>
                    <a:lnTo>
                      <a:pt x="556" y="1551"/>
                    </a:lnTo>
                    <a:lnTo>
                      <a:pt x="613" y="1581"/>
                    </a:lnTo>
                    <a:lnTo>
                      <a:pt x="672" y="1604"/>
                    </a:lnTo>
                    <a:lnTo>
                      <a:pt x="732" y="1623"/>
                    </a:lnTo>
                    <a:lnTo>
                      <a:pt x="793" y="1636"/>
                    </a:lnTo>
                    <a:lnTo>
                      <a:pt x="855" y="1644"/>
                    </a:lnTo>
                    <a:lnTo>
                      <a:pt x="917" y="1646"/>
                    </a:lnTo>
                    <a:lnTo>
                      <a:pt x="979" y="1644"/>
                    </a:lnTo>
                    <a:lnTo>
                      <a:pt x="1041" y="1636"/>
                    </a:lnTo>
                    <a:lnTo>
                      <a:pt x="1102" y="1623"/>
                    </a:lnTo>
                    <a:lnTo>
                      <a:pt x="1161" y="1604"/>
                    </a:lnTo>
                    <a:lnTo>
                      <a:pt x="1220" y="1581"/>
                    </a:lnTo>
                    <a:lnTo>
                      <a:pt x="1278" y="1551"/>
                    </a:lnTo>
                    <a:lnTo>
                      <a:pt x="1332" y="1516"/>
                    </a:lnTo>
                    <a:lnTo>
                      <a:pt x="1384" y="1478"/>
                    </a:lnTo>
                    <a:lnTo>
                      <a:pt x="1432" y="1432"/>
                    </a:lnTo>
                    <a:lnTo>
                      <a:pt x="1478" y="1384"/>
                    </a:lnTo>
                    <a:lnTo>
                      <a:pt x="1517" y="1332"/>
                    </a:lnTo>
                    <a:lnTo>
                      <a:pt x="1551" y="1278"/>
                    </a:lnTo>
                    <a:lnTo>
                      <a:pt x="1580" y="1221"/>
                    </a:lnTo>
                    <a:lnTo>
                      <a:pt x="1604" y="1163"/>
                    </a:lnTo>
                    <a:lnTo>
                      <a:pt x="1623" y="1102"/>
                    </a:lnTo>
                    <a:lnTo>
                      <a:pt x="1635" y="1041"/>
                    </a:lnTo>
                    <a:lnTo>
                      <a:pt x="1644" y="979"/>
                    </a:lnTo>
                    <a:lnTo>
                      <a:pt x="1646" y="917"/>
                    </a:lnTo>
                    <a:lnTo>
                      <a:pt x="1644" y="855"/>
                    </a:lnTo>
                    <a:lnTo>
                      <a:pt x="1635" y="793"/>
                    </a:lnTo>
                    <a:lnTo>
                      <a:pt x="1623" y="732"/>
                    </a:lnTo>
                    <a:lnTo>
                      <a:pt x="1604" y="671"/>
                    </a:lnTo>
                    <a:lnTo>
                      <a:pt x="1580" y="614"/>
                    </a:lnTo>
                    <a:lnTo>
                      <a:pt x="1551" y="556"/>
                    </a:lnTo>
                    <a:lnTo>
                      <a:pt x="1517" y="502"/>
                    </a:lnTo>
                    <a:lnTo>
                      <a:pt x="1478" y="450"/>
                    </a:lnTo>
                    <a:lnTo>
                      <a:pt x="1432" y="402"/>
                    </a:lnTo>
                    <a:lnTo>
                      <a:pt x="1384" y="356"/>
                    </a:lnTo>
                    <a:lnTo>
                      <a:pt x="1332" y="317"/>
                    </a:lnTo>
                    <a:lnTo>
                      <a:pt x="1278" y="283"/>
                    </a:lnTo>
                    <a:lnTo>
                      <a:pt x="1220" y="254"/>
                    </a:lnTo>
                    <a:lnTo>
                      <a:pt x="1161" y="230"/>
                    </a:lnTo>
                    <a:lnTo>
                      <a:pt x="1102" y="211"/>
                    </a:lnTo>
                    <a:lnTo>
                      <a:pt x="1041" y="199"/>
                    </a:lnTo>
                    <a:lnTo>
                      <a:pt x="979" y="190"/>
                    </a:lnTo>
                    <a:lnTo>
                      <a:pt x="917" y="188"/>
                    </a:lnTo>
                    <a:close/>
                    <a:moveTo>
                      <a:pt x="917" y="0"/>
                    </a:moveTo>
                    <a:lnTo>
                      <a:pt x="988" y="3"/>
                    </a:lnTo>
                    <a:lnTo>
                      <a:pt x="1058" y="11"/>
                    </a:lnTo>
                    <a:lnTo>
                      <a:pt x="1127" y="24"/>
                    </a:lnTo>
                    <a:lnTo>
                      <a:pt x="1195" y="43"/>
                    </a:lnTo>
                    <a:lnTo>
                      <a:pt x="1262" y="68"/>
                    </a:lnTo>
                    <a:lnTo>
                      <a:pt x="1327" y="97"/>
                    </a:lnTo>
                    <a:lnTo>
                      <a:pt x="1390" y="132"/>
                    </a:lnTo>
                    <a:lnTo>
                      <a:pt x="1452" y="173"/>
                    </a:lnTo>
                    <a:lnTo>
                      <a:pt x="1510" y="218"/>
                    </a:lnTo>
                    <a:lnTo>
                      <a:pt x="1565" y="269"/>
                    </a:lnTo>
                    <a:lnTo>
                      <a:pt x="1616" y="324"/>
                    </a:lnTo>
                    <a:lnTo>
                      <a:pt x="1661" y="382"/>
                    </a:lnTo>
                    <a:lnTo>
                      <a:pt x="1702" y="444"/>
                    </a:lnTo>
                    <a:lnTo>
                      <a:pt x="1737" y="507"/>
                    </a:lnTo>
                    <a:lnTo>
                      <a:pt x="1767" y="572"/>
                    </a:lnTo>
                    <a:lnTo>
                      <a:pt x="1791" y="639"/>
                    </a:lnTo>
                    <a:lnTo>
                      <a:pt x="1810" y="707"/>
                    </a:lnTo>
                    <a:lnTo>
                      <a:pt x="1823" y="776"/>
                    </a:lnTo>
                    <a:lnTo>
                      <a:pt x="1831" y="846"/>
                    </a:lnTo>
                    <a:lnTo>
                      <a:pt x="1834" y="917"/>
                    </a:lnTo>
                    <a:lnTo>
                      <a:pt x="1831" y="988"/>
                    </a:lnTo>
                    <a:lnTo>
                      <a:pt x="1823" y="1057"/>
                    </a:lnTo>
                    <a:lnTo>
                      <a:pt x="1810" y="1127"/>
                    </a:lnTo>
                    <a:lnTo>
                      <a:pt x="1791" y="1196"/>
                    </a:lnTo>
                    <a:lnTo>
                      <a:pt x="1767" y="1262"/>
                    </a:lnTo>
                    <a:lnTo>
                      <a:pt x="1737" y="1327"/>
                    </a:lnTo>
                    <a:lnTo>
                      <a:pt x="1702" y="1391"/>
                    </a:lnTo>
                    <a:lnTo>
                      <a:pt x="1661" y="1452"/>
                    </a:lnTo>
                    <a:lnTo>
                      <a:pt x="1616" y="1510"/>
                    </a:lnTo>
                    <a:lnTo>
                      <a:pt x="1565" y="1565"/>
                    </a:lnTo>
                    <a:lnTo>
                      <a:pt x="1565" y="1565"/>
                    </a:lnTo>
                    <a:lnTo>
                      <a:pt x="1510" y="1616"/>
                    </a:lnTo>
                    <a:lnTo>
                      <a:pt x="1452" y="1662"/>
                    </a:lnTo>
                    <a:lnTo>
                      <a:pt x="1390" y="1702"/>
                    </a:lnTo>
                    <a:lnTo>
                      <a:pt x="1327" y="1738"/>
                    </a:lnTo>
                    <a:lnTo>
                      <a:pt x="1262" y="1766"/>
                    </a:lnTo>
                    <a:lnTo>
                      <a:pt x="1195" y="1791"/>
                    </a:lnTo>
                    <a:lnTo>
                      <a:pt x="1127" y="1810"/>
                    </a:lnTo>
                    <a:lnTo>
                      <a:pt x="1058" y="1823"/>
                    </a:lnTo>
                    <a:lnTo>
                      <a:pt x="988" y="1831"/>
                    </a:lnTo>
                    <a:lnTo>
                      <a:pt x="917" y="1834"/>
                    </a:lnTo>
                    <a:lnTo>
                      <a:pt x="846" y="1831"/>
                    </a:lnTo>
                    <a:lnTo>
                      <a:pt x="777" y="1823"/>
                    </a:lnTo>
                    <a:lnTo>
                      <a:pt x="707" y="1810"/>
                    </a:lnTo>
                    <a:lnTo>
                      <a:pt x="638" y="1791"/>
                    </a:lnTo>
                    <a:lnTo>
                      <a:pt x="572" y="1766"/>
                    </a:lnTo>
                    <a:lnTo>
                      <a:pt x="507" y="1738"/>
                    </a:lnTo>
                    <a:lnTo>
                      <a:pt x="443" y="1702"/>
                    </a:lnTo>
                    <a:lnTo>
                      <a:pt x="382" y="1662"/>
                    </a:lnTo>
                    <a:lnTo>
                      <a:pt x="324" y="1616"/>
                    </a:lnTo>
                    <a:lnTo>
                      <a:pt x="269" y="1565"/>
                    </a:lnTo>
                    <a:lnTo>
                      <a:pt x="218" y="1510"/>
                    </a:lnTo>
                    <a:lnTo>
                      <a:pt x="172" y="1452"/>
                    </a:lnTo>
                    <a:lnTo>
                      <a:pt x="132" y="1391"/>
                    </a:lnTo>
                    <a:lnTo>
                      <a:pt x="96" y="1327"/>
                    </a:lnTo>
                    <a:lnTo>
                      <a:pt x="68" y="1262"/>
                    </a:lnTo>
                    <a:lnTo>
                      <a:pt x="43" y="1196"/>
                    </a:lnTo>
                    <a:lnTo>
                      <a:pt x="24" y="1127"/>
                    </a:lnTo>
                    <a:lnTo>
                      <a:pt x="11" y="1057"/>
                    </a:lnTo>
                    <a:lnTo>
                      <a:pt x="3" y="988"/>
                    </a:lnTo>
                    <a:lnTo>
                      <a:pt x="0" y="917"/>
                    </a:lnTo>
                    <a:lnTo>
                      <a:pt x="3" y="846"/>
                    </a:lnTo>
                    <a:lnTo>
                      <a:pt x="11" y="776"/>
                    </a:lnTo>
                    <a:lnTo>
                      <a:pt x="24" y="707"/>
                    </a:lnTo>
                    <a:lnTo>
                      <a:pt x="43" y="639"/>
                    </a:lnTo>
                    <a:lnTo>
                      <a:pt x="68" y="572"/>
                    </a:lnTo>
                    <a:lnTo>
                      <a:pt x="96" y="507"/>
                    </a:lnTo>
                    <a:lnTo>
                      <a:pt x="132" y="444"/>
                    </a:lnTo>
                    <a:lnTo>
                      <a:pt x="172" y="382"/>
                    </a:lnTo>
                    <a:lnTo>
                      <a:pt x="218" y="324"/>
                    </a:lnTo>
                    <a:lnTo>
                      <a:pt x="269" y="269"/>
                    </a:lnTo>
                    <a:lnTo>
                      <a:pt x="324" y="218"/>
                    </a:lnTo>
                    <a:lnTo>
                      <a:pt x="382" y="173"/>
                    </a:lnTo>
                    <a:lnTo>
                      <a:pt x="443" y="132"/>
                    </a:lnTo>
                    <a:lnTo>
                      <a:pt x="507" y="97"/>
                    </a:lnTo>
                    <a:lnTo>
                      <a:pt x="572" y="68"/>
                    </a:lnTo>
                    <a:lnTo>
                      <a:pt x="638" y="43"/>
                    </a:lnTo>
                    <a:lnTo>
                      <a:pt x="707" y="24"/>
                    </a:lnTo>
                    <a:lnTo>
                      <a:pt x="777" y="11"/>
                    </a:lnTo>
                    <a:lnTo>
                      <a:pt x="846" y="3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99" name="Freeform 100"/>
              <p:cNvSpPr/>
              <p:nvPr/>
            </p:nvSpPr>
            <p:spPr bwMode="auto">
              <a:xfrm>
                <a:off x="9394825" y="2808288"/>
                <a:ext cx="119062" cy="47625"/>
              </a:xfrm>
              <a:custGeom>
                <a:avLst/>
                <a:gdLst>
                  <a:gd name="T0" fmla="*/ 352 w 753"/>
                  <a:gd name="T1" fmla="*/ 0 h 304"/>
                  <a:gd name="T2" fmla="*/ 402 w 753"/>
                  <a:gd name="T3" fmla="*/ 0 h 304"/>
                  <a:gd name="T4" fmla="*/ 452 w 753"/>
                  <a:gd name="T5" fmla="*/ 4 h 304"/>
                  <a:gd name="T6" fmla="*/ 502 w 753"/>
                  <a:gd name="T7" fmla="*/ 15 h 304"/>
                  <a:gd name="T8" fmla="*/ 551 w 753"/>
                  <a:gd name="T9" fmla="*/ 31 h 304"/>
                  <a:gd name="T10" fmla="*/ 598 w 753"/>
                  <a:gd name="T11" fmla="*/ 51 h 304"/>
                  <a:gd name="T12" fmla="*/ 644 w 753"/>
                  <a:gd name="T13" fmla="*/ 77 h 304"/>
                  <a:gd name="T14" fmla="*/ 687 w 753"/>
                  <a:gd name="T15" fmla="*/ 107 h 304"/>
                  <a:gd name="T16" fmla="*/ 727 w 753"/>
                  <a:gd name="T17" fmla="*/ 143 h 304"/>
                  <a:gd name="T18" fmla="*/ 740 w 753"/>
                  <a:gd name="T19" fmla="*/ 160 h 304"/>
                  <a:gd name="T20" fmla="*/ 749 w 753"/>
                  <a:gd name="T21" fmla="*/ 179 h 304"/>
                  <a:gd name="T22" fmla="*/ 753 w 753"/>
                  <a:gd name="T23" fmla="*/ 200 h 304"/>
                  <a:gd name="T24" fmla="*/ 753 w 753"/>
                  <a:gd name="T25" fmla="*/ 220 h 304"/>
                  <a:gd name="T26" fmla="*/ 749 w 753"/>
                  <a:gd name="T27" fmla="*/ 241 h 304"/>
                  <a:gd name="T28" fmla="*/ 740 w 753"/>
                  <a:gd name="T29" fmla="*/ 260 h 304"/>
                  <a:gd name="T30" fmla="*/ 727 w 753"/>
                  <a:gd name="T31" fmla="*/ 276 h 304"/>
                  <a:gd name="T32" fmla="*/ 712 w 753"/>
                  <a:gd name="T33" fmla="*/ 288 h 304"/>
                  <a:gd name="T34" fmla="*/ 696 w 753"/>
                  <a:gd name="T35" fmla="*/ 297 h 304"/>
                  <a:gd name="T36" fmla="*/ 678 w 753"/>
                  <a:gd name="T37" fmla="*/ 302 h 304"/>
                  <a:gd name="T38" fmla="*/ 660 w 753"/>
                  <a:gd name="T39" fmla="*/ 304 h 304"/>
                  <a:gd name="T40" fmla="*/ 643 w 753"/>
                  <a:gd name="T41" fmla="*/ 302 h 304"/>
                  <a:gd name="T42" fmla="*/ 625 w 753"/>
                  <a:gd name="T43" fmla="*/ 297 h 304"/>
                  <a:gd name="T44" fmla="*/ 608 w 753"/>
                  <a:gd name="T45" fmla="*/ 288 h 304"/>
                  <a:gd name="T46" fmla="*/ 594 w 753"/>
                  <a:gd name="T47" fmla="*/ 276 h 304"/>
                  <a:gd name="T48" fmla="*/ 563 w 753"/>
                  <a:gd name="T49" fmla="*/ 249 h 304"/>
                  <a:gd name="T50" fmla="*/ 529 w 753"/>
                  <a:gd name="T51" fmla="*/ 226 h 304"/>
                  <a:gd name="T52" fmla="*/ 492 w 753"/>
                  <a:gd name="T53" fmla="*/ 209 h 304"/>
                  <a:gd name="T54" fmla="*/ 454 w 753"/>
                  <a:gd name="T55" fmla="*/ 197 h 304"/>
                  <a:gd name="T56" fmla="*/ 416 w 753"/>
                  <a:gd name="T57" fmla="*/ 189 h 304"/>
                  <a:gd name="T58" fmla="*/ 377 w 753"/>
                  <a:gd name="T59" fmla="*/ 187 h 304"/>
                  <a:gd name="T60" fmla="*/ 337 w 753"/>
                  <a:gd name="T61" fmla="*/ 189 h 304"/>
                  <a:gd name="T62" fmla="*/ 300 w 753"/>
                  <a:gd name="T63" fmla="*/ 197 h 304"/>
                  <a:gd name="T64" fmla="*/ 262 w 753"/>
                  <a:gd name="T65" fmla="*/ 209 h 304"/>
                  <a:gd name="T66" fmla="*/ 226 w 753"/>
                  <a:gd name="T67" fmla="*/ 226 h 304"/>
                  <a:gd name="T68" fmla="*/ 191 w 753"/>
                  <a:gd name="T69" fmla="*/ 249 h 304"/>
                  <a:gd name="T70" fmla="*/ 160 w 753"/>
                  <a:gd name="T71" fmla="*/ 276 h 304"/>
                  <a:gd name="T72" fmla="*/ 144 w 753"/>
                  <a:gd name="T73" fmla="*/ 289 h 304"/>
                  <a:gd name="T74" fmla="*/ 124 w 753"/>
                  <a:gd name="T75" fmla="*/ 298 h 304"/>
                  <a:gd name="T76" fmla="*/ 104 w 753"/>
                  <a:gd name="T77" fmla="*/ 303 h 304"/>
                  <a:gd name="T78" fmla="*/ 84 w 753"/>
                  <a:gd name="T79" fmla="*/ 303 h 304"/>
                  <a:gd name="T80" fmla="*/ 63 w 753"/>
                  <a:gd name="T81" fmla="*/ 298 h 304"/>
                  <a:gd name="T82" fmla="*/ 44 w 753"/>
                  <a:gd name="T83" fmla="*/ 289 h 304"/>
                  <a:gd name="T84" fmla="*/ 28 w 753"/>
                  <a:gd name="T85" fmla="*/ 276 h 304"/>
                  <a:gd name="T86" fmla="*/ 14 w 753"/>
                  <a:gd name="T87" fmla="*/ 260 h 304"/>
                  <a:gd name="T88" fmla="*/ 4 w 753"/>
                  <a:gd name="T89" fmla="*/ 241 h 304"/>
                  <a:gd name="T90" fmla="*/ 0 w 753"/>
                  <a:gd name="T91" fmla="*/ 220 h 304"/>
                  <a:gd name="T92" fmla="*/ 0 w 753"/>
                  <a:gd name="T93" fmla="*/ 200 h 304"/>
                  <a:gd name="T94" fmla="*/ 4 w 753"/>
                  <a:gd name="T95" fmla="*/ 179 h 304"/>
                  <a:gd name="T96" fmla="*/ 14 w 753"/>
                  <a:gd name="T97" fmla="*/ 160 h 304"/>
                  <a:gd name="T98" fmla="*/ 28 w 753"/>
                  <a:gd name="T99" fmla="*/ 143 h 304"/>
                  <a:gd name="T100" fmla="*/ 67 w 753"/>
                  <a:gd name="T101" fmla="*/ 107 h 304"/>
                  <a:gd name="T102" fmla="*/ 110 w 753"/>
                  <a:gd name="T103" fmla="*/ 77 h 304"/>
                  <a:gd name="T104" fmla="*/ 156 w 753"/>
                  <a:gd name="T105" fmla="*/ 51 h 304"/>
                  <a:gd name="T106" fmla="*/ 202 w 753"/>
                  <a:gd name="T107" fmla="*/ 31 h 304"/>
                  <a:gd name="T108" fmla="*/ 251 w 753"/>
                  <a:gd name="T109" fmla="*/ 15 h 304"/>
                  <a:gd name="T110" fmla="*/ 301 w 753"/>
                  <a:gd name="T111" fmla="*/ 4 h 304"/>
                  <a:gd name="T112" fmla="*/ 352 w 753"/>
                  <a:gd name="T113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53" h="304">
                    <a:moveTo>
                      <a:pt x="352" y="0"/>
                    </a:moveTo>
                    <a:lnTo>
                      <a:pt x="402" y="0"/>
                    </a:lnTo>
                    <a:lnTo>
                      <a:pt x="452" y="4"/>
                    </a:lnTo>
                    <a:lnTo>
                      <a:pt x="502" y="15"/>
                    </a:lnTo>
                    <a:lnTo>
                      <a:pt x="551" y="31"/>
                    </a:lnTo>
                    <a:lnTo>
                      <a:pt x="598" y="51"/>
                    </a:lnTo>
                    <a:lnTo>
                      <a:pt x="644" y="77"/>
                    </a:lnTo>
                    <a:lnTo>
                      <a:pt x="687" y="107"/>
                    </a:lnTo>
                    <a:lnTo>
                      <a:pt x="727" y="143"/>
                    </a:lnTo>
                    <a:lnTo>
                      <a:pt x="740" y="160"/>
                    </a:lnTo>
                    <a:lnTo>
                      <a:pt x="749" y="179"/>
                    </a:lnTo>
                    <a:lnTo>
                      <a:pt x="753" y="200"/>
                    </a:lnTo>
                    <a:lnTo>
                      <a:pt x="753" y="220"/>
                    </a:lnTo>
                    <a:lnTo>
                      <a:pt x="749" y="241"/>
                    </a:lnTo>
                    <a:lnTo>
                      <a:pt x="740" y="260"/>
                    </a:lnTo>
                    <a:lnTo>
                      <a:pt x="727" y="276"/>
                    </a:lnTo>
                    <a:lnTo>
                      <a:pt x="712" y="288"/>
                    </a:lnTo>
                    <a:lnTo>
                      <a:pt x="696" y="297"/>
                    </a:lnTo>
                    <a:lnTo>
                      <a:pt x="678" y="302"/>
                    </a:lnTo>
                    <a:lnTo>
                      <a:pt x="660" y="304"/>
                    </a:lnTo>
                    <a:lnTo>
                      <a:pt x="643" y="302"/>
                    </a:lnTo>
                    <a:lnTo>
                      <a:pt x="625" y="297"/>
                    </a:lnTo>
                    <a:lnTo>
                      <a:pt x="608" y="288"/>
                    </a:lnTo>
                    <a:lnTo>
                      <a:pt x="594" y="276"/>
                    </a:lnTo>
                    <a:lnTo>
                      <a:pt x="563" y="249"/>
                    </a:lnTo>
                    <a:lnTo>
                      <a:pt x="529" y="226"/>
                    </a:lnTo>
                    <a:lnTo>
                      <a:pt x="492" y="209"/>
                    </a:lnTo>
                    <a:lnTo>
                      <a:pt x="454" y="197"/>
                    </a:lnTo>
                    <a:lnTo>
                      <a:pt x="416" y="189"/>
                    </a:lnTo>
                    <a:lnTo>
                      <a:pt x="377" y="187"/>
                    </a:lnTo>
                    <a:lnTo>
                      <a:pt x="337" y="189"/>
                    </a:lnTo>
                    <a:lnTo>
                      <a:pt x="300" y="197"/>
                    </a:lnTo>
                    <a:lnTo>
                      <a:pt x="262" y="209"/>
                    </a:lnTo>
                    <a:lnTo>
                      <a:pt x="226" y="226"/>
                    </a:lnTo>
                    <a:lnTo>
                      <a:pt x="191" y="249"/>
                    </a:lnTo>
                    <a:lnTo>
                      <a:pt x="160" y="276"/>
                    </a:lnTo>
                    <a:lnTo>
                      <a:pt x="144" y="289"/>
                    </a:lnTo>
                    <a:lnTo>
                      <a:pt x="124" y="298"/>
                    </a:lnTo>
                    <a:lnTo>
                      <a:pt x="104" y="303"/>
                    </a:lnTo>
                    <a:lnTo>
                      <a:pt x="84" y="303"/>
                    </a:lnTo>
                    <a:lnTo>
                      <a:pt x="63" y="298"/>
                    </a:lnTo>
                    <a:lnTo>
                      <a:pt x="44" y="289"/>
                    </a:lnTo>
                    <a:lnTo>
                      <a:pt x="28" y="276"/>
                    </a:lnTo>
                    <a:lnTo>
                      <a:pt x="14" y="260"/>
                    </a:lnTo>
                    <a:lnTo>
                      <a:pt x="4" y="241"/>
                    </a:lnTo>
                    <a:lnTo>
                      <a:pt x="0" y="220"/>
                    </a:lnTo>
                    <a:lnTo>
                      <a:pt x="0" y="200"/>
                    </a:lnTo>
                    <a:lnTo>
                      <a:pt x="4" y="179"/>
                    </a:lnTo>
                    <a:lnTo>
                      <a:pt x="14" y="160"/>
                    </a:lnTo>
                    <a:lnTo>
                      <a:pt x="28" y="143"/>
                    </a:lnTo>
                    <a:lnTo>
                      <a:pt x="67" y="107"/>
                    </a:lnTo>
                    <a:lnTo>
                      <a:pt x="110" y="77"/>
                    </a:lnTo>
                    <a:lnTo>
                      <a:pt x="156" y="51"/>
                    </a:lnTo>
                    <a:lnTo>
                      <a:pt x="202" y="31"/>
                    </a:lnTo>
                    <a:lnTo>
                      <a:pt x="251" y="15"/>
                    </a:lnTo>
                    <a:lnTo>
                      <a:pt x="301" y="4"/>
                    </a:lnTo>
                    <a:lnTo>
                      <a:pt x="3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endParaRPr>
              </a:p>
            </p:txBody>
          </p:sp>
        </p:grpSp>
        <p:sp>
          <p:nvSpPr>
            <p:cNvPr id="100" name="Freeform 124"/>
            <p:cNvSpPr>
              <a:spLocks noEditPoints="1"/>
            </p:cNvSpPr>
            <p:nvPr/>
          </p:nvSpPr>
          <p:spPr bwMode="auto">
            <a:xfrm>
              <a:off x="778825" y="2600370"/>
              <a:ext cx="699162" cy="616794"/>
            </a:xfrm>
            <a:custGeom>
              <a:avLst/>
              <a:gdLst>
                <a:gd name="T0" fmla="*/ 1495 w 3650"/>
                <a:gd name="T1" fmla="*/ 3047 h 3224"/>
                <a:gd name="T2" fmla="*/ 1498 w 3650"/>
                <a:gd name="T3" fmla="*/ 3044 h 3224"/>
                <a:gd name="T4" fmla="*/ 198 w 3650"/>
                <a:gd name="T5" fmla="*/ 981 h 3224"/>
                <a:gd name="T6" fmla="*/ 179 w 3650"/>
                <a:gd name="T7" fmla="*/ 1543 h 3224"/>
                <a:gd name="T8" fmla="*/ 342 w 3650"/>
                <a:gd name="T9" fmla="*/ 1579 h 3224"/>
                <a:gd name="T10" fmla="*/ 3250 w 3650"/>
                <a:gd name="T11" fmla="*/ 1591 h 3224"/>
                <a:gd name="T12" fmla="*/ 3423 w 3650"/>
                <a:gd name="T13" fmla="*/ 1451 h 3224"/>
                <a:gd name="T14" fmla="*/ 3470 w 3650"/>
                <a:gd name="T15" fmla="*/ 1227 h 3224"/>
                <a:gd name="T16" fmla="*/ 3366 w 3650"/>
                <a:gd name="T17" fmla="*/ 1029 h 3224"/>
                <a:gd name="T18" fmla="*/ 617 w 3650"/>
                <a:gd name="T19" fmla="*/ 728 h 3224"/>
                <a:gd name="T20" fmla="*/ 529 w 3650"/>
                <a:gd name="T21" fmla="*/ 784 h 3224"/>
                <a:gd name="T22" fmla="*/ 521 w 3650"/>
                <a:gd name="T23" fmla="*/ 1746 h 3224"/>
                <a:gd name="T24" fmla="*/ 585 w 3650"/>
                <a:gd name="T25" fmla="*/ 1816 h 3224"/>
                <a:gd name="T26" fmla="*/ 627 w 3650"/>
                <a:gd name="T27" fmla="*/ 1821 h 3224"/>
                <a:gd name="T28" fmla="*/ 761 w 3650"/>
                <a:gd name="T29" fmla="*/ 1822 h 3224"/>
                <a:gd name="T30" fmla="*/ 949 w 3650"/>
                <a:gd name="T31" fmla="*/ 1822 h 3224"/>
                <a:gd name="T32" fmla="*/ 1083 w 3650"/>
                <a:gd name="T33" fmla="*/ 1822 h 3224"/>
                <a:gd name="T34" fmla="*/ 3024 w 3650"/>
                <a:gd name="T35" fmla="*/ 175 h 3224"/>
                <a:gd name="T36" fmla="*/ 2568 w 3650"/>
                <a:gd name="T37" fmla="*/ 398 h 3224"/>
                <a:gd name="T38" fmla="*/ 1772 w 3650"/>
                <a:gd name="T39" fmla="*/ 645 h 3224"/>
                <a:gd name="T40" fmla="*/ 1441 w 3650"/>
                <a:gd name="T41" fmla="*/ 1850 h 3224"/>
                <a:gd name="T42" fmla="*/ 2255 w 3650"/>
                <a:gd name="T43" fmla="*/ 2034 h 3224"/>
                <a:gd name="T44" fmla="*/ 3022 w 3650"/>
                <a:gd name="T45" fmla="*/ 2373 h 3224"/>
                <a:gd name="T46" fmla="*/ 3028 w 3650"/>
                <a:gd name="T47" fmla="*/ 2371 h 3224"/>
                <a:gd name="T48" fmla="*/ 3026 w 3650"/>
                <a:gd name="T49" fmla="*/ 177 h 3224"/>
                <a:gd name="T50" fmla="*/ 3116 w 3650"/>
                <a:gd name="T51" fmla="*/ 24 h 3224"/>
                <a:gd name="T52" fmla="*/ 3202 w 3650"/>
                <a:gd name="T53" fmla="*/ 148 h 3224"/>
                <a:gd name="T54" fmla="*/ 3368 w 3650"/>
                <a:gd name="T55" fmla="*/ 817 h 3224"/>
                <a:gd name="T56" fmla="*/ 3571 w 3650"/>
                <a:gd name="T57" fmla="*/ 1003 h 3224"/>
                <a:gd name="T58" fmla="*/ 3650 w 3650"/>
                <a:gd name="T59" fmla="*/ 1274 h 3224"/>
                <a:gd name="T60" fmla="*/ 3571 w 3650"/>
                <a:gd name="T61" fmla="*/ 1546 h 3224"/>
                <a:gd name="T62" fmla="*/ 3368 w 3650"/>
                <a:gd name="T63" fmla="*/ 1732 h 3224"/>
                <a:gd name="T64" fmla="*/ 3202 w 3650"/>
                <a:gd name="T65" fmla="*/ 2402 h 3224"/>
                <a:gd name="T66" fmla="*/ 3116 w 3650"/>
                <a:gd name="T67" fmla="*/ 2525 h 3224"/>
                <a:gd name="T68" fmla="*/ 2964 w 3650"/>
                <a:gd name="T69" fmla="*/ 2540 h 3224"/>
                <a:gd name="T70" fmla="*/ 2369 w 3650"/>
                <a:gd name="T71" fmla="*/ 2262 h 3224"/>
                <a:gd name="T72" fmla="*/ 1621 w 3650"/>
                <a:gd name="T73" fmla="*/ 2055 h 3224"/>
                <a:gd name="T74" fmla="*/ 1675 w 3650"/>
                <a:gd name="T75" fmla="*/ 3040 h 3224"/>
                <a:gd name="T76" fmla="*/ 1624 w 3650"/>
                <a:gd name="T77" fmla="*/ 3170 h 3224"/>
                <a:gd name="T78" fmla="*/ 1495 w 3650"/>
                <a:gd name="T79" fmla="*/ 3224 h 3224"/>
                <a:gd name="T80" fmla="*/ 969 w 3650"/>
                <a:gd name="T81" fmla="*/ 3182 h 3224"/>
                <a:gd name="T82" fmla="*/ 470 w 3650"/>
                <a:gd name="T83" fmla="*/ 1956 h 3224"/>
                <a:gd name="T84" fmla="*/ 352 w 3650"/>
                <a:gd name="T85" fmla="*/ 1797 h 3224"/>
                <a:gd name="T86" fmla="*/ 124 w 3650"/>
                <a:gd name="T87" fmla="*/ 1729 h 3224"/>
                <a:gd name="T88" fmla="*/ 12 w 3650"/>
                <a:gd name="T89" fmla="*/ 1598 h 3224"/>
                <a:gd name="T90" fmla="*/ 12 w 3650"/>
                <a:gd name="T91" fmla="*/ 951 h 3224"/>
                <a:gd name="T92" fmla="*/ 124 w 3650"/>
                <a:gd name="T93" fmla="*/ 821 h 3224"/>
                <a:gd name="T94" fmla="*/ 352 w 3650"/>
                <a:gd name="T95" fmla="*/ 755 h 3224"/>
                <a:gd name="T96" fmla="*/ 465 w 3650"/>
                <a:gd name="T97" fmla="*/ 598 h 3224"/>
                <a:gd name="T98" fmla="*/ 622 w 3650"/>
                <a:gd name="T99" fmla="*/ 552 h 3224"/>
                <a:gd name="T100" fmla="*/ 739 w 3650"/>
                <a:gd name="T101" fmla="*/ 552 h 3224"/>
                <a:gd name="T102" fmla="*/ 940 w 3650"/>
                <a:gd name="T103" fmla="*/ 551 h 3224"/>
                <a:gd name="T104" fmla="*/ 1123 w 3650"/>
                <a:gd name="T105" fmla="*/ 549 h 3224"/>
                <a:gd name="T106" fmla="*/ 1352 w 3650"/>
                <a:gd name="T107" fmla="*/ 533 h 3224"/>
                <a:gd name="T108" fmla="*/ 2169 w 3650"/>
                <a:gd name="T109" fmla="*/ 357 h 3224"/>
                <a:gd name="T110" fmla="*/ 2935 w 3650"/>
                <a:gd name="T111" fmla="*/ 23 h 3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50" h="3224">
                  <a:moveTo>
                    <a:pt x="702" y="1998"/>
                  </a:moveTo>
                  <a:lnTo>
                    <a:pt x="1082" y="3046"/>
                  </a:lnTo>
                  <a:lnTo>
                    <a:pt x="1083" y="3047"/>
                  </a:lnTo>
                  <a:lnTo>
                    <a:pt x="1084" y="3047"/>
                  </a:lnTo>
                  <a:lnTo>
                    <a:pt x="1495" y="3047"/>
                  </a:lnTo>
                  <a:lnTo>
                    <a:pt x="1497" y="3047"/>
                  </a:lnTo>
                  <a:lnTo>
                    <a:pt x="1498" y="3046"/>
                  </a:lnTo>
                  <a:lnTo>
                    <a:pt x="1498" y="3046"/>
                  </a:lnTo>
                  <a:lnTo>
                    <a:pt x="1498" y="3045"/>
                  </a:lnTo>
                  <a:lnTo>
                    <a:pt x="1498" y="3044"/>
                  </a:lnTo>
                  <a:lnTo>
                    <a:pt x="1118" y="1998"/>
                  </a:lnTo>
                  <a:lnTo>
                    <a:pt x="702" y="1998"/>
                  </a:lnTo>
                  <a:close/>
                  <a:moveTo>
                    <a:pt x="229" y="971"/>
                  </a:moveTo>
                  <a:lnTo>
                    <a:pt x="212" y="974"/>
                  </a:lnTo>
                  <a:lnTo>
                    <a:pt x="198" y="981"/>
                  </a:lnTo>
                  <a:lnTo>
                    <a:pt x="187" y="993"/>
                  </a:lnTo>
                  <a:lnTo>
                    <a:pt x="179" y="1008"/>
                  </a:lnTo>
                  <a:lnTo>
                    <a:pt x="176" y="1023"/>
                  </a:lnTo>
                  <a:lnTo>
                    <a:pt x="176" y="1527"/>
                  </a:lnTo>
                  <a:lnTo>
                    <a:pt x="179" y="1543"/>
                  </a:lnTo>
                  <a:lnTo>
                    <a:pt x="187" y="1558"/>
                  </a:lnTo>
                  <a:lnTo>
                    <a:pt x="198" y="1569"/>
                  </a:lnTo>
                  <a:lnTo>
                    <a:pt x="212" y="1576"/>
                  </a:lnTo>
                  <a:lnTo>
                    <a:pt x="229" y="1579"/>
                  </a:lnTo>
                  <a:lnTo>
                    <a:pt x="342" y="1579"/>
                  </a:lnTo>
                  <a:lnTo>
                    <a:pt x="342" y="971"/>
                  </a:lnTo>
                  <a:lnTo>
                    <a:pt x="229" y="971"/>
                  </a:lnTo>
                  <a:close/>
                  <a:moveTo>
                    <a:pt x="3204" y="946"/>
                  </a:moveTo>
                  <a:lnTo>
                    <a:pt x="3204" y="1604"/>
                  </a:lnTo>
                  <a:lnTo>
                    <a:pt x="3250" y="1591"/>
                  </a:lnTo>
                  <a:lnTo>
                    <a:pt x="3292" y="1573"/>
                  </a:lnTo>
                  <a:lnTo>
                    <a:pt x="3330" y="1550"/>
                  </a:lnTo>
                  <a:lnTo>
                    <a:pt x="3366" y="1521"/>
                  </a:lnTo>
                  <a:lnTo>
                    <a:pt x="3397" y="1489"/>
                  </a:lnTo>
                  <a:lnTo>
                    <a:pt x="3423" y="1451"/>
                  </a:lnTo>
                  <a:lnTo>
                    <a:pt x="3444" y="1411"/>
                  </a:lnTo>
                  <a:lnTo>
                    <a:pt x="3461" y="1368"/>
                  </a:lnTo>
                  <a:lnTo>
                    <a:pt x="3470" y="1323"/>
                  </a:lnTo>
                  <a:lnTo>
                    <a:pt x="3474" y="1274"/>
                  </a:lnTo>
                  <a:lnTo>
                    <a:pt x="3470" y="1227"/>
                  </a:lnTo>
                  <a:lnTo>
                    <a:pt x="3461" y="1181"/>
                  </a:lnTo>
                  <a:lnTo>
                    <a:pt x="3444" y="1138"/>
                  </a:lnTo>
                  <a:lnTo>
                    <a:pt x="3423" y="1098"/>
                  </a:lnTo>
                  <a:lnTo>
                    <a:pt x="3397" y="1061"/>
                  </a:lnTo>
                  <a:lnTo>
                    <a:pt x="3366" y="1029"/>
                  </a:lnTo>
                  <a:lnTo>
                    <a:pt x="3330" y="1000"/>
                  </a:lnTo>
                  <a:lnTo>
                    <a:pt x="3292" y="977"/>
                  </a:lnTo>
                  <a:lnTo>
                    <a:pt x="3250" y="958"/>
                  </a:lnTo>
                  <a:lnTo>
                    <a:pt x="3204" y="946"/>
                  </a:lnTo>
                  <a:close/>
                  <a:moveTo>
                    <a:pt x="617" y="728"/>
                  </a:moveTo>
                  <a:lnTo>
                    <a:pt x="595" y="731"/>
                  </a:lnTo>
                  <a:lnTo>
                    <a:pt x="574" y="739"/>
                  </a:lnTo>
                  <a:lnTo>
                    <a:pt x="555" y="750"/>
                  </a:lnTo>
                  <a:lnTo>
                    <a:pt x="540" y="765"/>
                  </a:lnTo>
                  <a:lnTo>
                    <a:pt x="529" y="784"/>
                  </a:lnTo>
                  <a:lnTo>
                    <a:pt x="521" y="805"/>
                  </a:lnTo>
                  <a:lnTo>
                    <a:pt x="518" y="827"/>
                  </a:lnTo>
                  <a:lnTo>
                    <a:pt x="518" y="827"/>
                  </a:lnTo>
                  <a:lnTo>
                    <a:pt x="518" y="1722"/>
                  </a:lnTo>
                  <a:lnTo>
                    <a:pt x="521" y="1746"/>
                  </a:lnTo>
                  <a:lnTo>
                    <a:pt x="529" y="1768"/>
                  </a:lnTo>
                  <a:lnTo>
                    <a:pt x="541" y="1785"/>
                  </a:lnTo>
                  <a:lnTo>
                    <a:pt x="557" y="1801"/>
                  </a:lnTo>
                  <a:lnTo>
                    <a:pt x="577" y="1813"/>
                  </a:lnTo>
                  <a:lnTo>
                    <a:pt x="585" y="1816"/>
                  </a:lnTo>
                  <a:lnTo>
                    <a:pt x="592" y="1819"/>
                  </a:lnTo>
                  <a:lnTo>
                    <a:pt x="601" y="1820"/>
                  </a:lnTo>
                  <a:lnTo>
                    <a:pt x="611" y="1821"/>
                  </a:lnTo>
                  <a:lnTo>
                    <a:pt x="615" y="1821"/>
                  </a:lnTo>
                  <a:lnTo>
                    <a:pt x="627" y="1821"/>
                  </a:lnTo>
                  <a:lnTo>
                    <a:pt x="645" y="1821"/>
                  </a:lnTo>
                  <a:lnTo>
                    <a:pt x="667" y="1821"/>
                  </a:lnTo>
                  <a:lnTo>
                    <a:pt x="696" y="1822"/>
                  </a:lnTo>
                  <a:lnTo>
                    <a:pt x="727" y="1822"/>
                  </a:lnTo>
                  <a:lnTo>
                    <a:pt x="761" y="1822"/>
                  </a:lnTo>
                  <a:lnTo>
                    <a:pt x="797" y="1822"/>
                  </a:lnTo>
                  <a:lnTo>
                    <a:pt x="836" y="1822"/>
                  </a:lnTo>
                  <a:lnTo>
                    <a:pt x="874" y="1822"/>
                  </a:lnTo>
                  <a:lnTo>
                    <a:pt x="911" y="1822"/>
                  </a:lnTo>
                  <a:lnTo>
                    <a:pt x="949" y="1822"/>
                  </a:lnTo>
                  <a:lnTo>
                    <a:pt x="983" y="1822"/>
                  </a:lnTo>
                  <a:lnTo>
                    <a:pt x="1014" y="1822"/>
                  </a:lnTo>
                  <a:lnTo>
                    <a:pt x="1042" y="1822"/>
                  </a:lnTo>
                  <a:lnTo>
                    <a:pt x="1065" y="1822"/>
                  </a:lnTo>
                  <a:lnTo>
                    <a:pt x="1083" y="1822"/>
                  </a:lnTo>
                  <a:lnTo>
                    <a:pt x="1094" y="1822"/>
                  </a:lnTo>
                  <a:lnTo>
                    <a:pt x="1097" y="1822"/>
                  </a:lnTo>
                  <a:lnTo>
                    <a:pt x="1097" y="728"/>
                  </a:lnTo>
                  <a:lnTo>
                    <a:pt x="617" y="728"/>
                  </a:lnTo>
                  <a:close/>
                  <a:moveTo>
                    <a:pt x="3024" y="175"/>
                  </a:moveTo>
                  <a:lnTo>
                    <a:pt x="3023" y="175"/>
                  </a:lnTo>
                  <a:lnTo>
                    <a:pt x="3022" y="177"/>
                  </a:lnTo>
                  <a:lnTo>
                    <a:pt x="2872" y="256"/>
                  </a:lnTo>
                  <a:lnTo>
                    <a:pt x="2722" y="330"/>
                  </a:lnTo>
                  <a:lnTo>
                    <a:pt x="2568" y="398"/>
                  </a:lnTo>
                  <a:lnTo>
                    <a:pt x="2413" y="459"/>
                  </a:lnTo>
                  <a:lnTo>
                    <a:pt x="2255" y="514"/>
                  </a:lnTo>
                  <a:lnTo>
                    <a:pt x="2096" y="564"/>
                  </a:lnTo>
                  <a:lnTo>
                    <a:pt x="1936" y="607"/>
                  </a:lnTo>
                  <a:lnTo>
                    <a:pt x="1772" y="645"/>
                  </a:lnTo>
                  <a:lnTo>
                    <a:pt x="1608" y="676"/>
                  </a:lnTo>
                  <a:lnTo>
                    <a:pt x="1441" y="700"/>
                  </a:lnTo>
                  <a:lnTo>
                    <a:pt x="1274" y="719"/>
                  </a:lnTo>
                  <a:lnTo>
                    <a:pt x="1274" y="1831"/>
                  </a:lnTo>
                  <a:lnTo>
                    <a:pt x="1441" y="1850"/>
                  </a:lnTo>
                  <a:lnTo>
                    <a:pt x="1608" y="1874"/>
                  </a:lnTo>
                  <a:lnTo>
                    <a:pt x="1772" y="1905"/>
                  </a:lnTo>
                  <a:lnTo>
                    <a:pt x="1936" y="1943"/>
                  </a:lnTo>
                  <a:lnTo>
                    <a:pt x="2096" y="1986"/>
                  </a:lnTo>
                  <a:lnTo>
                    <a:pt x="2255" y="2034"/>
                  </a:lnTo>
                  <a:lnTo>
                    <a:pt x="2412" y="2091"/>
                  </a:lnTo>
                  <a:lnTo>
                    <a:pt x="2568" y="2152"/>
                  </a:lnTo>
                  <a:lnTo>
                    <a:pt x="2722" y="2219"/>
                  </a:lnTo>
                  <a:lnTo>
                    <a:pt x="2872" y="2293"/>
                  </a:lnTo>
                  <a:lnTo>
                    <a:pt x="3022" y="2373"/>
                  </a:lnTo>
                  <a:lnTo>
                    <a:pt x="3023" y="2373"/>
                  </a:lnTo>
                  <a:lnTo>
                    <a:pt x="3024" y="2374"/>
                  </a:lnTo>
                  <a:lnTo>
                    <a:pt x="3026" y="2373"/>
                  </a:lnTo>
                  <a:lnTo>
                    <a:pt x="3027" y="2372"/>
                  </a:lnTo>
                  <a:lnTo>
                    <a:pt x="3028" y="2371"/>
                  </a:lnTo>
                  <a:lnTo>
                    <a:pt x="3028" y="2370"/>
                  </a:lnTo>
                  <a:lnTo>
                    <a:pt x="3028" y="180"/>
                  </a:lnTo>
                  <a:lnTo>
                    <a:pt x="3028" y="179"/>
                  </a:lnTo>
                  <a:lnTo>
                    <a:pt x="3027" y="178"/>
                  </a:lnTo>
                  <a:lnTo>
                    <a:pt x="3026" y="177"/>
                  </a:lnTo>
                  <a:lnTo>
                    <a:pt x="3024" y="175"/>
                  </a:lnTo>
                  <a:close/>
                  <a:moveTo>
                    <a:pt x="3026" y="0"/>
                  </a:moveTo>
                  <a:lnTo>
                    <a:pt x="3056" y="2"/>
                  </a:lnTo>
                  <a:lnTo>
                    <a:pt x="3087" y="11"/>
                  </a:lnTo>
                  <a:lnTo>
                    <a:pt x="3116" y="24"/>
                  </a:lnTo>
                  <a:lnTo>
                    <a:pt x="3141" y="43"/>
                  </a:lnTo>
                  <a:lnTo>
                    <a:pt x="3163" y="65"/>
                  </a:lnTo>
                  <a:lnTo>
                    <a:pt x="3181" y="90"/>
                  </a:lnTo>
                  <a:lnTo>
                    <a:pt x="3194" y="118"/>
                  </a:lnTo>
                  <a:lnTo>
                    <a:pt x="3202" y="148"/>
                  </a:lnTo>
                  <a:lnTo>
                    <a:pt x="3204" y="180"/>
                  </a:lnTo>
                  <a:lnTo>
                    <a:pt x="3204" y="767"/>
                  </a:lnTo>
                  <a:lnTo>
                    <a:pt x="3262" y="779"/>
                  </a:lnTo>
                  <a:lnTo>
                    <a:pt x="3316" y="795"/>
                  </a:lnTo>
                  <a:lnTo>
                    <a:pt x="3368" y="817"/>
                  </a:lnTo>
                  <a:lnTo>
                    <a:pt x="3417" y="845"/>
                  </a:lnTo>
                  <a:lnTo>
                    <a:pt x="3461" y="878"/>
                  </a:lnTo>
                  <a:lnTo>
                    <a:pt x="3503" y="916"/>
                  </a:lnTo>
                  <a:lnTo>
                    <a:pt x="3539" y="957"/>
                  </a:lnTo>
                  <a:lnTo>
                    <a:pt x="3571" y="1003"/>
                  </a:lnTo>
                  <a:lnTo>
                    <a:pt x="3599" y="1052"/>
                  </a:lnTo>
                  <a:lnTo>
                    <a:pt x="3620" y="1104"/>
                  </a:lnTo>
                  <a:lnTo>
                    <a:pt x="3637" y="1158"/>
                  </a:lnTo>
                  <a:lnTo>
                    <a:pt x="3647" y="1216"/>
                  </a:lnTo>
                  <a:lnTo>
                    <a:pt x="3650" y="1274"/>
                  </a:lnTo>
                  <a:lnTo>
                    <a:pt x="3647" y="1334"/>
                  </a:lnTo>
                  <a:lnTo>
                    <a:pt x="3637" y="1390"/>
                  </a:lnTo>
                  <a:lnTo>
                    <a:pt x="3620" y="1446"/>
                  </a:lnTo>
                  <a:lnTo>
                    <a:pt x="3599" y="1498"/>
                  </a:lnTo>
                  <a:lnTo>
                    <a:pt x="3571" y="1546"/>
                  </a:lnTo>
                  <a:lnTo>
                    <a:pt x="3539" y="1592"/>
                  </a:lnTo>
                  <a:lnTo>
                    <a:pt x="3503" y="1634"/>
                  </a:lnTo>
                  <a:lnTo>
                    <a:pt x="3461" y="1672"/>
                  </a:lnTo>
                  <a:lnTo>
                    <a:pt x="3417" y="1705"/>
                  </a:lnTo>
                  <a:lnTo>
                    <a:pt x="3368" y="1732"/>
                  </a:lnTo>
                  <a:lnTo>
                    <a:pt x="3316" y="1755"/>
                  </a:lnTo>
                  <a:lnTo>
                    <a:pt x="3262" y="1771"/>
                  </a:lnTo>
                  <a:lnTo>
                    <a:pt x="3204" y="1782"/>
                  </a:lnTo>
                  <a:lnTo>
                    <a:pt x="3204" y="2370"/>
                  </a:lnTo>
                  <a:lnTo>
                    <a:pt x="3202" y="2402"/>
                  </a:lnTo>
                  <a:lnTo>
                    <a:pt x="3194" y="2432"/>
                  </a:lnTo>
                  <a:lnTo>
                    <a:pt x="3181" y="2459"/>
                  </a:lnTo>
                  <a:lnTo>
                    <a:pt x="3163" y="2485"/>
                  </a:lnTo>
                  <a:lnTo>
                    <a:pt x="3141" y="2507"/>
                  </a:lnTo>
                  <a:lnTo>
                    <a:pt x="3116" y="2525"/>
                  </a:lnTo>
                  <a:lnTo>
                    <a:pt x="3086" y="2539"/>
                  </a:lnTo>
                  <a:lnTo>
                    <a:pt x="3055" y="2548"/>
                  </a:lnTo>
                  <a:lnTo>
                    <a:pt x="3024" y="2550"/>
                  </a:lnTo>
                  <a:lnTo>
                    <a:pt x="2994" y="2548"/>
                  </a:lnTo>
                  <a:lnTo>
                    <a:pt x="2964" y="2540"/>
                  </a:lnTo>
                  <a:lnTo>
                    <a:pt x="2935" y="2527"/>
                  </a:lnTo>
                  <a:lnTo>
                    <a:pt x="2797" y="2453"/>
                  </a:lnTo>
                  <a:lnTo>
                    <a:pt x="2657" y="2384"/>
                  </a:lnTo>
                  <a:lnTo>
                    <a:pt x="2514" y="2320"/>
                  </a:lnTo>
                  <a:lnTo>
                    <a:pt x="2369" y="2262"/>
                  </a:lnTo>
                  <a:lnTo>
                    <a:pt x="2223" y="2210"/>
                  </a:lnTo>
                  <a:lnTo>
                    <a:pt x="2075" y="2163"/>
                  </a:lnTo>
                  <a:lnTo>
                    <a:pt x="1926" y="2122"/>
                  </a:lnTo>
                  <a:lnTo>
                    <a:pt x="1774" y="2086"/>
                  </a:lnTo>
                  <a:lnTo>
                    <a:pt x="1621" y="2055"/>
                  </a:lnTo>
                  <a:lnTo>
                    <a:pt x="1467" y="2031"/>
                  </a:lnTo>
                  <a:lnTo>
                    <a:pt x="1312" y="2012"/>
                  </a:lnTo>
                  <a:lnTo>
                    <a:pt x="1664" y="2984"/>
                  </a:lnTo>
                  <a:lnTo>
                    <a:pt x="1671" y="3012"/>
                  </a:lnTo>
                  <a:lnTo>
                    <a:pt x="1675" y="3040"/>
                  </a:lnTo>
                  <a:lnTo>
                    <a:pt x="1672" y="3068"/>
                  </a:lnTo>
                  <a:lnTo>
                    <a:pt x="1667" y="3096"/>
                  </a:lnTo>
                  <a:lnTo>
                    <a:pt x="1657" y="3122"/>
                  </a:lnTo>
                  <a:lnTo>
                    <a:pt x="1641" y="3148"/>
                  </a:lnTo>
                  <a:lnTo>
                    <a:pt x="1624" y="3170"/>
                  </a:lnTo>
                  <a:lnTo>
                    <a:pt x="1602" y="3189"/>
                  </a:lnTo>
                  <a:lnTo>
                    <a:pt x="1578" y="3204"/>
                  </a:lnTo>
                  <a:lnTo>
                    <a:pt x="1552" y="3215"/>
                  </a:lnTo>
                  <a:lnTo>
                    <a:pt x="1524" y="3222"/>
                  </a:lnTo>
                  <a:lnTo>
                    <a:pt x="1495" y="3224"/>
                  </a:lnTo>
                  <a:lnTo>
                    <a:pt x="1084" y="3224"/>
                  </a:lnTo>
                  <a:lnTo>
                    <a:pt x="1053" y="3221"/>
                  </a:lnTo>
                  <a:lnTo>
                    <a:pt x="1022" y="3213"/>
                  </a:lnTo>
                  <a:lnTo>
                    <a:pt x="994" y="3200"/>
                  </a:lnTo>
                  <a:lnTo>
                    <a:pt x="969" y="3182"/>
                  </a:lnTo>
                  <a:lnTo>
                    <a:pt x="948" y="3160"/>
                  </a:lnTo>
                  <a:lnTo>
                    <a:pt x="929" y="3134"/>
                  </a:lnTo>
                  <a:lnTo>
                    <a:pt x="916" y="3106"/>
                  </a:lnTo>
                  <a:lnTo>
                    <a:pt x="507" y="1975"/>
                  </a:lnTo>
                  <a:lnTo>
                    <a:pt x="470" y="1956"/>
                  </a:lnTo>
                  <a:lnTo>
                    <a:pt x="438" y="1932"/>
                  </a:lnTo>
                  <a:lnTo>
                    <a:pt x="409" y="1903"/>
                  </a:lnTo>
                  <a:lnTo>
                    <a:pt x="385" y="1871"/>
                  </a:lnTo>
                  <a:lnTo>
                    <a:pt x="366" y="1835"/>
                  </a:lnTo>
                  <a:lnTo>
                    <a:pt x="352" y="1797"/>
                  </a:lnTo>
                  <a:lnTo>
                    <a:pt x="344" y="1755"/>
                  </a:lnTo>
                  <a:lnTo>
                    <a:pt x="229" y="1755"/>
                  </a:lnTo>
                  <a:lnTo>
                    <a:pt x="191" y="1752"/>
                  </a:lnTo>
                  <a:lnTo>
                    <a:pt x="156" y="1743"/>
                  </a:lnTo>
                  <a:lnTo>
                    <a:pt x="124" y="1729"/>
                  </a:lnTo>
                  <a:lnTo>
                    <a:pt x="94" y="1710"/>
                  </a:lnTo>
                  <a:lnTo>
                    <a:pt x="67" y="1688"/>
                  </a:lnTo>
                  <a:lnTo>
                    <a:pt x="44" y="1662"/>
                  </a:lnTo>
                  <a:lnTo>
                    <a:pt x="25" y="1632"/>
                  </a:lnTo>
                  <a:lnTo>
                    <a:pt x="12" y="1598"/>
                  </a:lnTo>
                  <a:lnTo>
                    <a:pt x="3" y="1563"/>
                  </a:lnTo>
                  <a:lnTo>
                    <a:pt x="0" y="1527"/>
                  </a:lnTo>
                  <a:lnTo>
                    <a:pt x="0" y="1023"/>
                  </a:lnTo>
                  <a:lnTo>
                    <a:pt x="3" y="987"/>
                  </a:lnTo>
                  <a:lnTo>
                    <a:pt x="12" y="951"/>
                  </a:lnTo>
                  <a:lnTo>
                    <a:pt x="25" y="919"/>
                  </a:lnTo>
                  <a:lnTo>
                    <a:pt x="44" y="888"/>
                  </a:lnTo>
                  <a:lnTo>
                    <a:pt x="67" y="862"/>
                  </a:lnTo>
                  <a:lnTo>
                    <a:pt x="94" y="839"/>
                  </a:lnTo>
                  <a:lnTo>
                    <a:pt x="124" y="821"/>
                  </a:lnTo>
                  <a:lnTo>
                    <a:pt x="156" y="806"/>
                  </a:lnTo>
                  <a:lnTo>
                    <a:pt x="191" y="797"/>
                  </a:lnTo>
                  <a:lnTo>
                    <a:pt x="229" y="795"/>
                  </a:lnTo>
                  <a:lnTo>
                    <a:pt x="344" y="795"/>
                  </a:lnTo>
                  <a:lnTo>
                    <a:pt x="352" y="755"/>
                  </a:lnTo>
                  <a:lnTo>
                    <a:pt x="365" y="717"/>
                  </a:lnTo>
                  <a:lnTo>
                    <a:pt x="384" y="682"/>
                  </a:lnTo>
                  <a:lnTo>
                    <a:pt x="406" y="650"/>
                  </a:lnTo>
                  <a:lnTo>
                    <a:pt x="434" y="623"/>
                  </a:lnTo>
                  <a:lnTo>
                    <a:pt x="465" y="598"/>
                  </a:lnTo>
                  <a:lnTo>
                    <a:pt x="499" y="578"/>
                  </a:lnTo>
                  <a:lnTo>
                    <a:pt x="536" y="564"/>
                  </a:lnTo>
                  <a:lnTo>
                    <a:pt x="576" y="555"/>
                  </a:lnTo>
                  <a:lnTo>
                    <a:pt x="617" y="552"/>
                  </a:lnTo>
                  <a:lnTo>
                    <a:pt x="622" y="552"/>
                  </a:lnTo>
                  <a:lnTo>
                    <a:pt x="633" y="552"/>
                  </a:lnTo>
                  <a:lnTo>
                    <a:pt x="651" y="552"/>
                  </a:lnTo>
                  <a:lnTo>
                    <a:pt x="676" y="552"/>
                  </a:lnTo>
                  <a:lnTo>
                    <a:pt x="705" y="552"/>
                  </a:lnTo>
                  <a:lnTo>
                    <a:pt x="739" y="552"/>
                  </a:lnTo>
                  <a:lnTo>
                    <a:pt x="775" y="551"/>
                  </a:lnTo>
                  <a:lnTo>
                    <a:pt x="815" y="551"/>
                  </a:lnTo>
                  <a:lnTo>
                    <a:pt x="856" y="551"/>
                  </a:lnTo>
                  <a:lnTo>
                    <a:pt x="898" y="551"/>
                  </a:lnTo>
                  <a:lnTo>
                    <a:pt x="940" y="551"/>
                  </a:lnTo>
                  <a:lnTo>
                    <a:pt x="982" y="551"/>
                  </a:lnTo>
                  <a:lnTo>
                    <a:pt x="1022" y="549"/>
                  </a:lnTo>
                  <a:lnTo>
                    <a:pt x="1059" y="549"/>
                  </a:lnTo>
                  <a:lnTo>
                    <a:pt x="1093" y="549"/>
                  </a:lnTo>
                  <a:lnTo>
                    <a:pt x="1123" y="549"/>
                  </a:lnTo>
                  <a:lnTo>
                    <a:pt x="1147" y="549"/>
                  </a:lnTo>
                  <a:lnTo>
                    <a:pt x="1166" y="549"/>
                  </a:lnTo>
                  <a:lnTo>
                    <a:pt x="1178" y="549"/>
                  </a:lnTo>
                  <a:lnTo>
                    <a:pt x="1183" y="548"/>
                  </a:lnTo>
                  <a:lnTo>
                    <a:pt x="1352" y="533"/>
                  </a:lnTo>
                  <a:lnTo>
                    <a:pt x="1519" y="511"/>
                  </a:lnTo>
                  <a:lnTo>
                    <a:pt x="1683" y="482"/>
                  </a:lnTo>
                  <a:lnTo>
                    <a:pt x="1847" y="447"/>
                  </a:lnTo>
                  <a:lnTo>
                    <a:pt x="2009" y="406"/>
                  </a:lnTo>
                  <a:lnTo>
                    <a:pt x="2169" y="357"/>
                  </a:lnTo>
                  <a:lnTo>
                    <a:pt x="2326" y="303"/>
                  </a:lnTo>
                  <a:lnTo>
                    <a:pt x="2482" y="242"/>
                  </a:lnTo>
                  <a:lnTo>
                    <a:pt x="2636" y="175"/>
                  </a:lnTo>
                  <a:lnTo>
                    <a:pt x="2786" y="102"/>
                  </a:lnTo>
                  <a:lnTo>
                    <a:pt x="2935" y="23"/>
                  </a:lnTo>
                  <a:lnTo>
                    <a:pt x="2964" y="9"/>
                  </a:lnTo>
                  <a:lnTo>
                    <a:pt x="2995" y="2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1" name="Freeform 164"/>
            <p:cNvSpPr>
              <a:spLocks noEditPoints="1"/>
            </p:cNvSpPr>
            <p:nvPr/>
          </p:nvSpPr>
          <p:spPr bwMode="auto">
            <a:xfrm>
              <a:off x="3661851" y="2591021"/>
              <a:ext cx="713706" cy="635492"/>
            </a:xfrm>
            <a:custGeom>
              <a:avLst/>
              <a:gdLst>
                <a:gd name="T0" fmla="*/ 171 w 3653"/>
                <a:gd name="T1" fmla="*/ 2242 h 3248"/>
                <a:gd name="T2" fmla="*/ 171 w 3653"/>
                <a:gd name="T3" fmla="*/ 2273 h 3248"/>
                <a:gd name="T4" fmla="*/ 1756 w 3653"/>
                <a:gd name="T5" fmla="*/ 3070 h 3248"/>
                <a:gd name="T6" fmla="*/ 1897 w 3653"/>
                <a:gd name="T7" fmla="*/ 3070 h 3248"/>
                <a:gd name="T8" fmla="*/ 3481 w 3653"/>
                <a:gd name="T9" fmla="*/ 2273 h 3248"/>
                <a:gd name="T10" fmla="*/ 3481 w 3653"/>
                <a:gd name="T11" fmla="*/ 2242 h 3248"/>
                <a:gd name="T12" fmla="*/ 2005 w 3653"/>
                <a:gd name="T13" fmla="*/ 2572 h 3248"/>
                <a:gd name="T14" fmla="*/ 1827 w 3653"/>
                <a:gd name="T15" fmla="*/ 2614 h 3248"/>
                <a:gd name="T16" fmla="*/ 1647 w 3653"/>
                <a:gd name="T17" fmla="*/ 2572 h 3248"/>
                <a:gd name="T18" fmla="*/ 1962 w 3653"/>
                <a:gd name="T19" fmla="*/ 1956 h 3248"/>
                <a:gd name="T20" fmla="*/ 1780 w 3653"/>
                <a:gd name="T21" fmla="*/ 1977 h 3248"/>
                <a:gd name="T22" fmla="*/ 571 w 3653"/>
                <a:gd name="T23" fmla="*/ 1401 h 3248"/>
                <a:gd name="T24" fmla="*/ 169 w 3653"/>
                <a:gd name="T25" fmla="*/ 1617 h 3248"/>
                <a:gd name="T26" fmla="*/ 177 w 3653"/>
                <a:gd name="T27" fmla="*/ 1648 h 3248"/>
                <a:gd name="T28" fmla="*/ 1791 w 3653"/>
                <a:gd name="T29" fmla="*/ 2444 h 3248"/>
                <a:gd name="T30" fmla="*/ 1931 w 3653"/>
                <a:gd name="T31" fmla="*/ 2421 h 3248"/>
                <a:gd name="T32" fmla="*/ 3485 w 3653"/>
                <a:gd name="T33" fmla="*/ 1631 h 3248"/>
                <a:gd name="T34" fmla="*/ 3476 w 3653"/>
                <a:gd name="T35" fmla="*/ 1600 h 3248"/>
                <a:gd name="T36" fmla="*/ 1791 w 3653"/>
                <a:gd name="T37" fmla="*/ 171 h 3248"/>
                <a:gd name="T38" fmla="*/ 177 w 3653"/>
                <a:gd name="T39" fmla="*/ 966 h 3248"/>
                <a:gd name="T40" fmla="*/ 169 w 3653"/>
                <a:gd name="T41" fmla="*/ 997 h 3248"/>
                <a:gd name="T42" fmla="*/ 1722 w 3653"/>
                <a:gd name="T43" fmla="*/ 1788 h 3248"/>
                <a:gd name="T44" fmla="*/ 1862 w 3653"/>
                <a:gd name="T45" fmla="*/ 1810 h 3248"/>
                <a:gd name="T46" fmla="*/ 3476 w 3653"/>
                <a:gd name="T47" fmla="*/ 1014 h 3248"/>
                <a:gd name="T48" fmla="*/ 3485 w 3653"/>
                <a:gd name="T49" fmla="*/ 983 h 3248"/>
                <a:gd name="T50" fmla="*/ 1930 w 3653"/>
                <a:gd name="T51" fmla="*/ 192 h 3248"/>
                <a:gd name="T52" fmla="*/ 1827 w 3653"/>
                <a:gd name="T53" fmla="*/ 0 h 3248"/>
                <a:gd name="T54" fmla="*/ 2005 w 3653"/>
                <a:gd name="T55" fmla="*/ 42 h 3248"/>
                <a:gd name="T56" fmla="*/ 3613 w 3653"/>
                <a:gd name="T57" fmla="*/ 870 h 3248"/>
                <a:gd name="T58" fmla="*/ 3653 w 3653"/>
                <a:gd name="T59" fmla="*/ 990 h 3248"/>
                <a:gd name="T60" fmla="*/ 3615 w 3653"/>
                <a:gd name="T61" fmla="*/ 1109 h 3248"/>
                <a:gd name="T62" fmla="*/ 3541 w 3653"/>
                <a:gd name="T63" fmla="*/ 1171 h 3248"/>
                <a:gd name="T64" fmla="*/ 3593 w 3653"/>
                <a:gd name="T65" fmla="*/ 1481 h 3248"/>
                <a:gd name="T66" fmla="*/ 3650 w 3653"/>
                <a:gd name="T67" fmla="*/ 1591 h 3248"/>
                <a:gd name="T68" fmla="*/ 3630 w 3653"/>
                <a:gd name="T69" fmla="*/ 1717 h 3248"/>
                <a:gd name="T70" fmla="*/ 3541 w 3653"/>
                <a:gd name="T71" fmla="*/ 1805 h 3248"/>
                <a:gd name="T72" fmla="*/ 3593 w 3653"/>
                <a:gd name="T73" fmla="*/ 2114 h 3248"/>
                <a:gd name="T74" fmla="*/ 3650 w 3653"/>
                <a:gd name="T75" fmla="*/ 2225 h 3248"/>
                <a:gd name="T76" fmla="*/ 3630 w 3653"/>
                <a:gd name="T77" fmla="*/ 2350 h 3248"/>
                <a:gd name="T78" fmla="*/ 3541 w 3653"/>
                <a:gd name="T79" fmla="*/ 2439 h 3248"/>
                <a:gd name="T80" fmla="*/ 1872 w 3653"/>
                <a:gd name="T81" fmla="*/ 3245 h 3248"/>
                <a:gd name="T82" fmla="*/ 1690 w 3653"/>
                <a:gd name="T83" fmla="*/ 3224 h 3248"/>
                <a:gd name="T84" fmla="*/ 60 w 3653"/>
                <a:gd name="T85" fmla="*/ 2401 h 3248"/>
                <a:gd name="T86" fmla="*/ 2 w 3653"/>
                <a:gd name="T87" fmla="*/ 2290 h 3248"/>
                <a:gd name="T88" fmla="*/ 22 w 3653"/>
                <a:gd name="T89" fmla="*/ 2164 h 3248"/>
                <a:gd name="T90" fmla="*/ 112 w 3653"/>
                <a:gd name="T91" fmla="*/ 2077 h 3248"/>
                <a:gd name="T92" fmla="*/ 60 w 3653"/>
                <a:gd name="T93" fmla="*/ 1768 h 3248"/>
                <a:gd name="T94" fmla="*/ 2 w 3653"/>
                <a:gd name="T95" fmla="*/ 1657 h 3248"/>
                <a:gd name="T96" fmla="*/ 22 w 3653"/>
                <a:gd name="T97" fmla="*/ 1532 h 3248"/>
                <a:gd name="T98" fmla="*/ 112 w 3653"/>
                <a:gd name="T99" fmla="*/ 1443 h 3248"/>
                <a:gd name="T100" fmla="*/ 60 w 3653"/>
                <a:gd name="T101" fmla="*/ 1134 h 3248"/>
                <a:gd name="T102" fmla="*/ 2 w 3653"/>
                <a:gd name="T103" fmla="*/ 1023 h 3248"/>
                <a:gd name="T104" fmla="*/ 22 w 3653"/>
                <a:gd name="T105" fmla="*/ 898 h 3248"/>
                <a:gd name="T106" fmla="*/ 112 w 3653"/>
                <a:gd name="T107" fmla="*/ 809 h 3248"/>
                <a:gd name="T108" fmla="*/ 1780 w 3653"/>
                <a:gd name="T109" fmla="*/ 2 h 3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53" h="3248">
                  <a:moveTo>
                    <a:pt x="571" y="2035"/>
                  </a:moveTo>
                  <a:lnTo>
                    <a:pt x="187" y="2226"/>
                  </a:lnTo>
                  <a:lnTo>
                    <a:pt x="177" y="2234"/>
                  </a:lnTo>
                  <a:lnTo>
                    <a:pt x="171" y="2242"/>
                  </a:lnTo>
                  <a:lnTo>
                    <a:pt x="169" y="2251"/>
                  </a:lnTo>
                  <a:lnTo>
                    <a:pt x="167" y="2257"/>
                  </a:lnTo>
                  <a:lnTo>
                    <a:pt x="169" y="2265"/>
                  </a:lnTo>
                  <a:lnTo>
                    <a:pt x="171" y="2273"/>
                  </a:lnTo>
                  <a:lnTo>
                    <a:pt x="177" y="2282"/>
                  </a:lnTo>
                  <a:lnTo>
                    <a:pt x="187" y="2288"/>
                  </a:lnTo>
                  <a:lnTo>
                    <a:pt x="1722" y="3055"/>
                  </a:lnTo>
                  <a:lnTo>
                    <a:pt x="1756" y="3070"/>
                  </a:lnTo>
                  <a:lnTo>
                    <a:pt x="1791" y="3077"/>
                  </a:lnTo>
                  <a:lnTo>
                    <a:pt x="1827" y="3080"/>
                  </a:lnTo>
                  <a:lnTo>
                    <a:pt x="1862" y="3077"/>
                  </a:lnTo>
                  <a:lnTo>
                    <a:pt x="1897" y="3070"/>
                  </a:lnTo>
                  <a:lnTo>
                    <a:pt x="1931" y="3055"/>
                  </a:lnTo>
                  <a:lnTo>
                    <a:pt x="3466" y="2288"/>
                  </a:lnTo>
                  <a:lnTo>
                    <a:pt x="3476" y="2282"/>
                  </a:lnTo>
                  <a:lnTo>
                    <a:pt x="3481" y="2273"/>
                  </a:lnTo>
                  <a:lnTo>
                    <a:pt x="3485" y="2265"/>
                  </a:lnTo>
                  <a:lnTo>
                    <a:pt x="3485" y="2257"/>
                  </a:lnTo>
                  <a:lnTo>
                    <a:pt x="3485" y="2251"/>
                  </a:lnTo>
                  <a:lnTo>
                    <a:pt x="3481" y="2242"/>
                  </a:lnTo>
                  <a:lnTo>
                    <a:pt x="3476" y="2234"/>
                  </a:lnTo>
                  <a:lnTo>
                    <a:pt x="3466" y="2226"/>
                  </a:lnTo>
                  <a:lnTo>
                    <a:pt x="3081" y="2035"/>
                  </a:lnTo>
                  <a:lnTo>
                    <a:pt x="2005" y="2572"/>
                  </a:lnTo>
                  <a:lnTo>
                    <a:pt x="1962" y="2590"/>
                  </a:lnTo>
                  <a:lnTo>
                    <a:pt x="1918" y="2603"/>
                  </a:lnTo>
                  <a:lnTo>
                    <a:pt x="1872" y="2611"/>
                  </a:lnTo>
                  <a:lnTo>
                    <a:pt x="1827" y="2614"/>
                  </a:lnTo>
                  <a:lnTo>
                    <a:pt x="1780" y="2611"/>
                  </a:lnTo>
                  <a:lnTo>
                    <a:pt x="1735" y="2603"/>
                  </a:lnTo>
                  <a:lnTo>
                    <a:pt x="1690" y="2590"/>
                  </a:lnTo>
                  <a:lnTo>
                    <a:pt x="1647" y="2572"/>
                  </a:lnTo>
                  <a:lnTo>
                    <a:pt x="571" y="2035"/>
                  </a:lnTo>
                  <a:close/>
                  <a:moveTo>
                    <a:pt x="3081" y="1401"/>
                  </a:moveTo>
                  <a:lnTo>
                    <a:pt x="2005" y="1938"/>
                  </a:lnTo>
                  <a:lnTo>
                    <a:pt x="1962" y="1956"/>
                  </a:lnTo>
                  <a:lnTo>
                    <a:pt x="1918" y="1969"/>
                  </a:lnTo>
                  <a:lnTo>
                    <a:pt x="1872" y="1977"/>
                  </a:lnTo>
                  <a:lnTo>
                    <a:pt x="1827" y="1980"/>
                  </a:lnTo>
                  <a:lnTo>
                    <a:pt x="1780" y="1977"/>
                  </a:lnTo>
                  <a:lnTo>
                    <a:pt x="1735" y="1969"/>
                  </a:lnTo>
                  <a:lnTo>
                    <a:pt x="1690" y="1956"/>
                  </a:lnTo>
                  <a:lnTo>
                    <a:pt x="1647" y="1938"/>
                  </a:lnTo>
                  <a:lnTo>
                    <a:pt x="571" y="1401"/>
                  </a:lnTo>
                  <a:lnTo>
                    <a:pt x="187" y="1593"/>
                  </a:lnTo>
                  <a:lnTo>
                    <a:pt x="177" y="1600"/>
                  </a:lnTo>
                  <a:lnTo>
                    <a:pt x="171" y="1608"/>
                  </a:lnTo>
                  <a:lnTo>
                    <a:pt x="169" y="1617"/>
                  </a:lnTo>
                  <a:lnTo>
                    <a:pt x="167" y="1624"/>
                  </a:lnTo>
                  <a:lnTo>
                    <a:pt x="169" y="1631"/>
                  </a:lnTo>
                  <a:lnTo>
                    <a:pt x="171" y="1639"/>
                  </a:lnTo>
                  <a:lnTo>
                    <a:pt x="177" y="1648"/>
                  </a:lnTo>
                  <a:lnTo>
                    <a:pt x="187" y="1655"/>
                  </a:lnTo>
                  <a:lnTo>
                    <a:pt x="1722" y="2421"/>
                  </a:lnTo>
                  <a:lnTo>
                    <a:pt x="1756" y="2436"/>
                  </a:lnTo>
                  <a:lnTo>
                    <a:pt x="1791" y="2444"/>
                  </a:lnTo>
                  <a:lnTo>
                    <a:pt x="1827" y="2446"/>
                  </a:lnTo>
                  <a:lnTo>
                    <a:pt x="1862" y="2444"/>
                  </a:lnTo>
                  <a:lnTo>
                    <a:pt x="1897" y="2436"/>
                  </a:lnTo>
                  <a:lnTo>
                    <a:pt x="1931" y="2421"/>
                  </a:lnTo>
                  <a:lnTo>
                    <a:pt x="3466" y="1655"/>
                  </a:lnTo>
                  <a:lnTo>
                    <a:pt x="3476" y="1648"/>
                  </a:lnTo>
                  <a:lnTo>
                    <a:pt x="3481" y="1639"/>
                  </a:lnTo>
                  <a:lnTo>
                    <a:pt x="3485" y="1631"/>
                  </a:lnTo>
                  <a:lnTo>
                    <a:pt x="3485" y="1624"/>
                  </a:lnTo>
                  <a:lnTo>
                    <a:pt x="3485" y="1617"/>
                  </a:lnTo>
                  <a:lnTo>
                    <a:pt x="3481" y="1608"/>
                  </a:lnTo>
                  <a:lnTo>
                    <a:pt x="3476" y="1600"/>
                  </a:lnTo>
                  <a:lnTo>
                    <a:pt x="3466" y="1593"/>
                  </a:lnTo>
                  <a:lnTo>
                    <a:pt x="3081" y="1401"/>
                  </a:lnTo>
                  <a:close/>
                  <a:moveTo>
                    <a:pt x="1827" y="168"/>
                  </a:moveTo>
                  <a:lnTo>
                    <a:pt x="1791" y="171"/>
                  </a:lnTo>
                  <a:lnTo>
                    <a:pt x="1756" y="179"/>
                  </a:lnTo>
                  <a:lnTo>
                    <a:pt x="1722" y="192"/>
                  </a:lnTo>
                  <a:lnTo>
                    <a:pt x="187" y="959"/>
                  </a:lnTo>
                  <a:lnTo>
                    <a:pt x="177" y="966"/>
                  </a:lnTo>
                  <a:lnTo>
                    <a:pt x="171" y="974"/>
                  </a:lnTo>
                  <a:lnTo>
                    <a:pt x="169" y="983"/>
                  </a:lnTo>
                  <a:lnTo>
                    <a:pt x="167" y="990"/>
                  </a:lnTo>
                  <a:lnTo>
                    <a:pt x="169" y="997"/>
                  </a:lnTo>
                  <a:lnTo>
                    <a:pt x="171" y="1005"/>
                  </a:lnTo>
                  <a:lnTo>
                    <a:pt x="177" y="1014"/>
                  </a:lnTo>
                  <a:lnTo>
                    <a:pt x="187" y="1021"/>
                  </a:lnTo>
                  <a:lnTo>
                    <a:pt x="1722" y="1788"/>
                  </a:lnTo>
                  <a:lnTo>
                    <a:pt x="1756" y="1802"/>
                  </a:lnTo>
                  <a:lnTo>
                    <a:pt x="1791" y="1810"/>
                  </a:lnTo>
                  <a:lnTo>
                    <a:pt x="1827" y="1812"/>
                  </a:lnTo>
                  <a:lnTo>
                    <a:pt x="1862" y="1810"/>
                  </a:lnTo>
                  <a:lnTo>
                    <a:pt x="1897" y="1802"/>
                  </a:lnTo>
                  <a:lnTo>
                    <a:pt x="1931" y="1788"/>
                  </a:lnTo>
                  <a:lnTo>
                    <a:pt x="3466" y="1021"/>
                  </a:lnTo>
                  <a:lnTo>
                    <a:pt x="3476" y="1014"/>
                  </a:lnTo>
                  <a:lnTo>
                    <a:pt x="3481" y="1005"/>
                  </a:lnTo>
                  <a:lnTo>
                    <a:pt x="3485" y="997"/>
                  </a:lnTo>
                  <a:lnTo>
                    <a:pt x="3485" y="990"/>
                  </a:lnTo>
                  <a:lnTo>
                    <a:pt x="3485" y="983"/>
                  </a:lnTo>
                  <a:lnTo>
                    <a:pt x="3481" y="974"/>
                  </a:lnTo>
                  <a:lnTo>
                    <a:pt x="3476" y="966"/>
                  </a:lnTo>
                  <a:lnTo>
                    <a:pt x="3466" y="959"/>
                  </a:lnTo>
                  <a:lnTo>
                    <a:pt x="1930" y="192"/>
                  </a:lnTo>
                  <a:lnTo>
                    <a:pt x="1897" y="179"/>
                  </a:lnTo>
                  <a:lnTo>
                    <a:pt x="1862" y="171"/>
                  </a:lnTo>
                  <a:lnTo>
                    <a:pt x="1827" y="168"/>
                  </a:lnTo>
                  <a:close/>
                  <a:moveTo>
                    <a:pt x="1827" y="0"/>
                  </a:moveTo>
                  <a:lnTo>
                    <a:pt x="1872" y="2"/>
                  </a:lnTo>
                  <a:lnTo>
                    <a:pt x="1918" y="10"/>
                  </a:lnTo>
                  <a:lnTo>
                    <a:pt x="1962" y="23"/>
                  </a:lnTo>
                  <a:lnTo>
                    <a:pt x="2005" y="42"/>
                  </a:lnTo>
                  <a:lnTo>
                    <a:pt x="3541" y="809"/>
                  </a:lnTo>
                  <a:lnTo>
                    <a:pt x="3569" y="826"/>
                  </a:lnTo>
                  <a:lnTo>
                    <a:pt x="3593" y="847"/>
                  </a:lnTo>
                  <a:lnTo>
                    <a:pt x="3613" y="870"/>
                  </a:lnTo>
                  <a:lnTo>
                    <a:pt x="3630" y="898"/>
                  </a:lnTo>
                  <a:lnTo>
                    <a:pt x="3642" y="927"/>
                  </a:lnTo>
                  <a:lnTo>
                    <a:pt x="3650" y="958"/>
                  </a:lnTo>
                  <a:lnTo>
                    <a:pt x="3653" y="990"/>
                  </a:lnTo>
                  <a:lnTo>
                    <a:pt x="3650" y="1023"/>
                  </a:lnTo>
                  <a:lnTo>
                    <a:pt x="3642" y="1054"/>
                  </a:lnTo>
                  <a:lnTo>
                    <a:pt x="3630" y="1083"/>
                  </a:lnTo>
                  <a:lnTo>
                    <a:pt x="3615" y="1109"/>
                  </a:lnTo>
                  <a:lnTo>
                    <a:pt x="3593" y="1134"/>
                  </a:lnTo>
                  <a:lnTo>
                    <a:pt x="3569" y="1154"/>
                  </a:lnTo>
                  <a:lnTo>
                    <a:pt x="3541" y="1171"/>
                  </a:lnTo>
                  <a:lnTo>
                    <a:pt x="3541" y="1171"/>
                  </a:lnTo>
                  <a:lnTo>
                    <a:pt x="3268" y="1307"/>
                  </a:lnTo>
                  <a:lnTo>
                    <a:pt x="3541" y="1443"/>
                  </a:lnTo>
                  <a:lnTo>
                    <a:pt x="3569" y="1460"/>
                  </a:lnTo>
                  <a:lnTo>
                    <a:pt x="3593" y="1481"/>
                  </a:lnTo>
                  <a:lnTo>
                    <a:pt x="3613" y="1504"/>
                  </a:lnTo>
                  <a:lnTo>
                    <a:pt x="3630" y="1532"/>
                  </a:lnTo>
                  <a:lnTo>
                    <a:pt x="3642" y="1560"/>
                  </a:lnTo>
                  <a:lnTo>
                    <a:pt x="3650" y="1591"/>
                  </a:lnTo>
                  <a:lnTo>
                    <a:pt x="3653" y="1624"/>
                  </a:lnTo>
                  <a:lnTo>
                    <a:pt x="3650" y="1657"/>
                  </a:lnTo>
                  <a:lnTo>
                    <a:pt x="3642" y="1688"/>
                  </a:lnTo>
                  <a:lnTo>
                    <a:pt x="3630" y="1717"/>
                  </a:lnTo>
                  <a:lnTo>
                    <a:pt x="3613" y="1743"/>
                  </a:lnTo>
                  <a:lnTo>
                    <a:pt x="3593" y="1768"/>
                  </a:lnTo>
                  <a:lnTo>
                    <a:pt x="3569" y="1788"/>
                  </a:lnTo>
                  <a:lnTo>
                    <a:pt x="3541" y="1805"/>
                  </a:lnTo>
                  <a:lnTo>
                    <a:pt x="3268" y="1940"/>
                  </a:lnTo>
                  <a:lnTo>
                    <a:pt x="3541" y="2077"/>
                  </a:lnTo>
                  <a:lnTo>
                    <a:pt x="3569" y="2093"/>
                  </a:lnTo>
                  <a:lnTo>
                    <a:pt x="3593" y="2114"/>
                  </a:lnTo>
                  <a:lnTo>
                    <a:pt x="3613" y="2138"/>
                  </a:lnTo>
                  <a:lnTo>
                    <a:pt x="3630" y="2164"/>
                  </a:lnTo>
                  <a:lnTo>
                    <a:pt x="3642" y="2194"/>
                  </a:lnTo>
                  <a:lnTo>
                    <a:pt x="3650" y="2225"/>
                  </a:lnTo>
                  <a:lnTo>
                    <a:pt x="3653" y="2257"/>
                  </a:lnTo>
                  <a:lnTo>
                    <a:pt x="3650" y="2290"/>
                  </a:lnTo>
                  <a:lnTo>
                    <a:pt x="3642" y="2322"/>
                  </a:lnTo>
                  <a:lnTo>
                    <a:pt x="3630" y="2350"/>
                  </a:lnTo>
                  <a:lnTo>
                    <a:pt x="3615" y="2377"/>
                  </a:lnTo>
                  <a:lnTo>
                    <a:pt x="3593" y="2401"/>
                  </a:lnTo>
                  <a:lnTo>
                    <a:pt x="3569" y="2421"/>
                  </a:lnTo>
                  <a:lnTo>
                    <a:pt x="3541" y="2439"/>
                  </a:lnTo>
                  <a:lnTo>
                    <a:pt x="2005" y="3206"/>
                  </a:lnTo>
                  <a:lnTo>
                    <a:pt x="1962" y="3224"/>
                  </a:lnTo>
                  <a:lnTo>
                    <a:pt x="1918" y="3237"/>
                  </a:lnTo>
                  <a:lnTo>
                    <a:pt x="1872" y="3245"/>
                  </a:lnTo>
                  <a:lnTo>
                    <a:pt x="1827" y="3248"/>
                  </a:lnTo>
                  <a:lnTo>
                    <a:pt x="1780" y="3245"/>
                  </a:lnTo>
                  <a:lnTo>
                    <a:pt x="1735" y="3237"/>
                  </a:lnTo>
                  <a:lnTo>
                    <a:pt x="1690" y="3224"/>
                  </a:lnTo>
                  <a:lnTo>
                    <a:pt x="1647" y="3206"/>
                  </a:lnTo>
                  <a:lnTo>
                    <a:pt x="112" y="2439"/>
                  </a:lnTo>
                  <a:lnTo>
                    <a:pt x="84" y="2421"/>
                  </a:lnTo>
                  <a:lnTo>
                    <a:pt x="60" y="2401"/>
                  </a:lnTo>
                  <a:lnTo>
                    <a:pt x="39" y="2377"/>
                  </a:lnTo>
                  <a:lnTo>
                    <a:pt x="22" y="2350"/>
                  </a:lnTo>
                  <a:lnTo>
                    <a:pt x="10" y="2322"/>
                  </a:lnTo>
                  <a:lnTo>
                    <a:pt x="2" y="2290"/>
                  </a:lnTo>
                  <a:lnTo>
                    <a:pt x="0" y="2257"/>
                  </a:lnTo>
                  <a:lnTo>
                    <a:pt x="2" y="2225"/>
                  </a:lnTo>
                  <a:lnTo>
                    <a:pt x="10" y="2194"/>
                  </a:lnTo>
                  <a:lnTo>
                    <a:pt x="22" y="2164"/>
                  </a:lnTo>
                  <a:lnTo>
                    <a:pt x="39" y="2138"/>
                  </a:lnTo>
                  <a:lnTo>
                    <a:pt x="60" y="2114"/>
                  </a:lnTo>
                  <a:lnTo>
                    <a:pt x="84" y="2093"/>
                  </a:lnTo>
                  <a:lnTo>
                    <a:pt x="112" y="2077"/>
                  </a:lnTo>
                  <a:lnTo>
                    <a:pt x="384" y="1940"/>
                  </a:lnTo>
                  <a:lnTo>
                    <a:pt x="112" y="1805"/>
                  </a:lnTo>
                  <a:lnTo>
                    <a:pt x="84" y="1788"/>
                  </a:lnTo>
                  <a:lnTo>
                    <a:pt x="60" y="1768"/>
                  </a:lnTo>
                  <a:lnTo>
                    <a:pt x="39" y="1743"/>
                  </a:lnTo>
                  <a:lnTo>
                    <a:pt x="22" y="1717"/>
                  </a:lnTo>
                  <a:lnTo>
                    <a:pt x="10" y="1688"/>
                  </a:lnTo>
                  <a:lnTo>
                    <a:pt x="2" y="1657"/>
                  </a:lnTo>
                  <a:lnTo>
                    <a:pt x="0" y="1624"/>
                  </a:lnTo>
                  <a:lnTo>
                    <a:pt x="2" y="1591"/>
                  </a:lnTo>
                  <a:lnTo>
                    <a:pt x="10" y="1560"/>
                  </a:lnTo>
                  <a:lnTo>
                    <a:pt x="22" y="1532"/>
                  </a:lnTo>
                  <a:lnTo>
                    <a:pt x="39" y="1504"/>
                  </a:lnTo>
                  <a:lnTo>
                    <a:pt x="60" y="1481"/>
                  </a:lnTo>
                  <a:lnTo>
                    <a:pt x="84" y="1460"/>
                  </a:lnTo>
                  <a:lnTo>
                    <a:pt x="112" y="1443"/>
                  </a:lnTo>
                  <a:lnTo>
                    <a:pt x="384" y="1307"/>
                  </a:lnTo>
                  <a:lnTo>
                    <a:pt x="112" y="1171"/>
                  </a:lnTo>
                  <a:lnTo>
                    <a:pt x="84" y="1154"/>
                  </a:lnTo>
                  <a:lnTo>
                    <a:pt x="60" y="1134"/>
                  </a:lnTo>
                  <a:lnTo>
                    <a:pt x="39" y="1109"/>
                  </a:lnTo>
                  <a:lnTo>
                    <a:pt x="22" y="1083"/>
                  </a:lnTo>
                  <a:lnTo>
                    <a:pt x="10" y="1054"/>
                  </a:lnTo>
                  <a:lnTo>
                    <a:pt x="2" y="1023"/>
                  </a:lnTo>
                  <a:lnTo>
                    <a:pt x="0" y="990"/>
                  </a:lnTo>
                  <a:lnTo>
                    <a:pt x="2" y="958"/>
                  </a:lnTo>
                  <a:lnTo>
                    <a:pt x="10" y="927"/>
                  </a:lnTo>
                  <a:lnTo>
                    <a:pt x="22" y="898"/>
                  </a:lnTo>
                  <a:lnTo>
                    <a:pt x="39" y="870"/>
                  </a:lnTo>
                  <a:lnTo>
                    <a:pt x="60" y="847"/>
                  </a:lnTo>
                  <a:lnTo>
                    <a:pt x="84" y="826"/>
                  </a:lnTo>
                  <a:lnTo>
                    <a:pt x="112" y="809"/>
                  </a:lnTo>
                  <a:lnTo>
                    <a:pt x="1647" y="42"/>
                  </a:lnTo>
                  <a:lnTo>
                    <a:pt x="1690" y="23"/>
                  </a:lnTo>
                  <a:lnTo>
                    <a:pt x="1735" y="10"/>
                  </a:lnTo>
                  <a:lnTo>
                    <a:pt x="1780" y="2"/>
                  </a:lnTo>
                  <a:lnTo>
                    <a:pt x="182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2" name="Inhaltsplatzhalter 4"/>
            <p:cNvSpPr txBox="1"/>
            <p:nvPr/>
          </p:nvSpPr>
          <p:spPr>
            <a:xfrm>
              <a:off x="719924" y="3674086"/>
              <a:ext cx="2014555" cy="1035393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1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rPr>
                <a:t>内置丰富系统</a:t>
              </a:r>
              <a:r>
                <a:rPr lang="en-US" altLang="zh-CN" sz="1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rPr>
                <a:t>API</a:t>
              </a:r>
              <a:br>
                <a:rPr lang="en-US" sz="1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rPr>
              </a:br>
              <a:b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rPr>
              </a:b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rPr>
                <a:t>内置各种各样API接口，方便第三方应用通过接口方式接入平台业务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3" name="Inhaltsplatzhalter 4"/>
            <p:cNvSpPr txBox="1"/>
            <p:nvPr/>
          </p:nvSpPr>
          <p:spPr>
            <a:xfrm>
              <a:off x="3638090" y="3648319"/>
              <a:ext cx="2014555" cy="1035393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rPr>
                <a:t>客户自定义</a:t>
              </a:r>
              <a:r>
                <a:rPr lang="en-US" altLang="zh-CN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rPr>
                <a:t>API</a:t>
              </a:r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rPr>
                <a:t>功能</a:t>
              </a:r>
              <a:br>
                <a:rPr lang="en-US" sz="1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rPr>
              </a:br>
              <a:b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rPr>
              </a:b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rPr>
                <a:t>轻量可定制，提供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rPr>
                <a:t>API</a:t>
              </a: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rPr>
                <a:t>管理平台，客户可通过自定义代码的方式编写个性化的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rPr>
                <a:t>API</a:t>
              </a: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rPr>
                <a:t>接口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4" name="Inhaltsplatzhalter 4"/>
            <p:cNvSpPr txBox="1"/>
            <p:nvPr/>
          </p:nvSpPr>
          <p:spPr>
            <a:xfrm>
              <a:off x="6556256" y="3695717"/>
              <a:ext cx="2014555" cy="1035393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1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rPr>
                <a:t>流程调用外部接口</a:t>
              </a:r>
              <a:br>
                <a:rPr lang="en-US" sz="1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rPr>
              </a:br>
              <a:b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rPr>
              </a:b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rPr>
                <a:t>业务流程执行过程中可调用第三方应用接口，</a:t>
              </a: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实现业务数据互通</a:t>
              </a: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rPr>
                <a:t> 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5" name="Inhaltsplatzhalter 4"/>
            <p:cNvSpPr txBox="1"/>
            <p:nvPr/>
          </p:nvSpPr>
          <p:spPr>
            <a:xfrm>
              <a:off x="9474423" y="3674077"/>
              <a:ext cx="2014555" cy="834994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14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rPr>
                <a:t>方便外系统嵌入页面</a:t>
              </a:r>
              <a:br>
                <a:rPr lang="en-US" sz="1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rPr>
              </a:br>
              <a:b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rPr>
              </a:b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rPr>
                <a:t>平台任何页面，在任何情况下都可以给第三方系统接入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6" name="Inhaltsplatzhalter 4"/>
            <p:cNvSpPr txBox="1"/>
            <p:nvPr/>
          </p:nvSpPr>
          <p:spPr>
            <a:xfrm>
              <a:off x="1978860" y="2596296"/>
              <a:ext cx="598388" cy="55399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rPr>
                <a:t>01</a:t>
              </a: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7" name="Inhaltsplatzhalter 4"/>
            <p:cNvSpPr txBox="1"/>
            <p:nvPr/>
          </p:nvSpPr>
          <p:spPr>
            <a:xfrm>
              <a:off x="4891840" y="2596296"/>
              <a:ext cx="598388" cy="55399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rPr>
                <a:t>02</a:t>
              </a: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8" name="Inhaltsplatzhalter 4"/>
            <p:cNvSpPr txBox="1"/>
            <p:nvPr/>
          </p:nvSpPr>
          <p:spPr>
            <a:xfrm>
              <a:off x="7775818" y="2596296"/>
              <a:ext cx="598388" cy="55399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rPr>
                <a:t>03</a:t>
              </a: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9" name="Inhaltsplatzhalter 4"/>
            <p:cNvSpPr txBox="1"/>
            <p:nvPr/>
          </p:nvSpPr>
          <p:spPr>
            <a:xfrm>
              <a:off x="10703245" y="2596296"/>
              <a:ext cx="598388" cy="55399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rPr>
                <a:t>04</a:t>
              </a: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43627" y="1240554"/>
            <a:ext cx="11113371" cy="915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开放能力平台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开放能力平台提供标准化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API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接口能力，帮助企业用户无缝集成对接已有的内部系统，帮助企业内部数据统一和快速流转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平台集成能力</a:t>
            </a:r>
            <a:r>
              <a:rPr lang="en-US" altLang="zh-CN" dirty="0"/>
              <a:t>- </a:t>
            </a:r>
            <a:r>
              <a:rPr lang="zh-CN" altLang="en-US" dirty="0"/>
              <a:t>打通主流工具系统集成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43627" y="1240554"/>
            <a:ext cx="11113371" cy="915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平台集成能力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翼飞提供下列主流移动办公软件平台数据打通，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可以根据配置指引快速完成通讯录打通和翼飞平台集成</a:t>
            </a:r>
            <a:endParaRPr lang="zh-CN" altLang="en-US" dirty="0"/>
          </a:p>
        </p:txBody>
      </p:sp>
      <p:pic>
        <p:nvPicPr>
          <p:cNvPr id="3" name="图片 2" descr="图形用户界面, 应用程序, 网站, Teams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4" y="2759059"/>
            <a:ext cx="11423904" cy="38079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173891" y="1938111"/>
            <a:ext cx="4305492" cy="2981778"/>
            <a:chOff x="4360150" y="2090063"/>
            <a:chExt cx="4305492" cy="2981778"/>
          </a:xfrm>
        </p:grpSpPr>
        <p:sp>
          <p:nvSpPr>
            <p:cNvPr id="4" name="文本框 3"/>
            <p:cNvSpPr txBox="1"/>
            <p:nvPr/>
          </p:nvSpPr>
          <p:spPr>
            <a:xfrm>
              <a:off x="4360150" y="2090063"/>
              <a:ext cx="546945" cy="44627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DF062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kumimoji="1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DF062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018490" y="2128535"/>
              <a:ext cx="1800493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zh-CN" altLang="en-US" b="1" dirty="0">
                  <a:solidFill>
                    <a:srgbClr val="DF062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低代码模式介绍</a:t>
              </a:r>
              <a:endParaRPr lang="zh-CN" altLang="en-US" b="1" dirty="0">
                <a:solidFill>
                  <a:srgbClr val="DF062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" name="直线箭头连接符 9"/>
            <p:cNvCxnSpPr/>
            <p:nvPr/>
          </p:nvCxnSpPr>
          <p:spPr>
            <a:xfrm>
              <a:off x="4462948" y="2596611"/>
              <a:ext cx="4202694" cy="0"/>
            </a:xfrm>
            <a:prstGeom prst="straightConnector1">
              <a:avLst/>
            </a:prstGeom>
            <a:ln w="31750">
              <a:solidFill>
                <a:srgbClr val="F2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4360150" y="2913779"/>
              <a:ext cx="546945" cy="44627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DF062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kumimoji="1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DF062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018490" y="2952251"/>
              <a:ext cx="2492990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>
                <a:defRPr/>
              </a:pPr>
              <a:r>
                <a:rPr lang="zh-CN" altLang="en-US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翼</a:t>
              </a:r>
              <a:r>
                <a:rPr lang="zh-CN" altLang="en-US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飞低码平台核心</a:t>
              </a:r>
              <a:r>
                <a:rPr lang="zh-CN" altLang="en-US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能力</a:t>
              </a:r>
              <a:endParaRPr lang="zh-CN" altLang="en-US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线箭头连接符 15"/>
            <p:cNvCxnSpPr/>
            <p:nvPr/>
          </p:nvCxnSpPr>
          <p:spPr>
            <a:xfrm>
              <a:off x="4462948" y="3420841"/>
              <a:ext cx="4202694" cy="0"/>
            </a:xfrm>
            <a:prstGeom prst="straightConnector1">
              <a:avLst/>
            </a:prstGeom>
            <a:ln w="31750">
              <a:solidFill>
                <a:srgbClr val="F2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4360150" y="3746834"/>
              <a:ext cx="543560" cy="44513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DF062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kumimoji="1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DF062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6" name="直线箭头连接符 15"/>
            <p:cNvCxnSpPr/>
            <p:nvPr/>
          </p:nvCxnSpPr>
          <p:spPr>
            <a:xfrm>
              <a:off x="4462948" y="4235546"/>
              <a:ext cx="4202694" cy="0"/>
            </a:xfrm>
            <a:prstGeom prst="straightConnector1">
              <a:avLst/>
            </a:prstGeom>
            <a:ln w="31750">
              <a:solidFill>
                <a:srgbClr val="F2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4360150" y="4565350"/>
              <a:ext cx="543560" cy="44513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DF062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kumimoji="1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DF062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018490" y="4603251"/>
              <a:ext cx="184731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>
                <a:defRPr/>
              </a:pPr>
              <a:endPara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线箭头连接符 15"/>
            <p:cNvCxnSpPr/>
            <p:nvPr/>
          </p:nvCxnSpPr>
          <p:spPr>
            <a:xfrm>
              <a:off x="4462948" y="5071841"/>
              <a:ext cx="4202694" cy="0"/>
            </a:xfrm>
            <a:prstGeom prst="straightConnector1">
              <a:avLst/>
            </a:prstGeom>
            <a:ln w="31750">
              <a:solidFill>
                <a:srgbClr val="F2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5035764" y="3722338"/>
              <a:ext cx="2492990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>
                <a:defRPr/>
              </a:pPr>
              <a:r>
                <a:rPr lang="zh-CN" altLang="en-US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翼</a:t>
              </a:r>
              <a:r>
                <a:rPr lang="zh-CN" altLang="en-US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飞低码平台高阶能力</a:t>
              </a:r>
              <a:endParaRPr lang="zh-CN" altLang="en-US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4902818" y="4385090"/>
            <a:ext cx="2723823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客户案例及交付解决方案</a:t>
            </a:r>
            <a:endParaRPr lang="zh-CN" altLang="en-US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173891" y="1938111"/>
            <a:ext cx="4305492" cy="2981778"/>
            <a:chOff x="4360150" y="2090063"/>
            <a:chExt cx="4305492" cy="2981778"/>
          </a:xfrm>
        </p:grpSpPr>
        <p:sp>
          <p:nvSpPr>
            <p:cNvPr id="4" name="文本框 3"/>
            <p:cNvSpPr txBox="1"/>
            <p:nvPr/>
          </p:nvSpPr>
          <p:spPr>
            <a:xfrm>
              <a:off x="4360150" y="2090063"/>
              <a:ext cx="546945" cy="44627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DF062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kumimoji="1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DF062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018490" y="2128535"/>
              <a:ext cx="1800493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zh-CN" altLang="en-US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低代码模式介绍</a:t>
              </a:r>
              <a:endParaRPr lang="zh-CN" altLang="en-US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" name="直线箭头连接符 9"/>
            <p:cNvCxnSpPr/>
            <p:nvPr/>
          </p:nvCxnSpPr>
          <p:spPr>
            <a:xfrm>
              <a:off x="4462948" y="2596611"/>
              <a:ext cx="4202694" cy="0"/>
            </a:xfrm>
            <a:prstGeom prst="straightConnector1">
              <a:avLst/>
            </a:prstGeom>
            <a:ln w="31750">
              <a:solidFill>
                <a:srgbClr val="F2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4360150" y="2913779"/>
              <a:ext cx="546945" cy="44627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DF062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kumimoji="1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DF062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018490" y="2952251"/>
              <a:ext cx="2492990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>
                <a:defRPr/>
              </a:pPr>
              <a:r>
                <a:rPr lang="zh-CN" altLang="en-US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翼</a:t>
              </a:r>
              <a:r>
                <a:rPr lang="zh-CN" altLang="en-US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飞</a:t>
              </a:r>
              <a:r>
                <a:rPr lang="zh-CN" altLang="en-US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低</a:t>
              </a:r>
              <a:r>
                <a:rPr lang="zh-CN" altLang="en-US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码平台核心能力</a:t>
              </a:r>
              <a:endParaRPr lang="zh-CN" altLang="en-US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线箭头连接符 15"/>
            <p:cNvCxnSpPr/>
            <p:nvPr/>
          </p:nvCxnSpPr>
          <p:spPr>
            <a:xfrm>
              <a:off x="4462948" y="3420841"/>
              <a:ext cx="4202694" cy="0"/>
            </a:xfrm>
            <a:prstGeom prst="straightConnector1">
              <a:avLst/>
            </a:prstGeom>
            <a:ln w="31750">
              <a:solidFill>
                <a:srgbClr val="F2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4360150" y="3746834"/>
              <a:ext cx="543560" cy="44513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DF062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kumimoji="1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DF062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6" name="直线箭头连接符 15"/>
            <p:cNvCxnSpPr/>
            <p:nvPr/>
          </p:nvCxnSpPr>
          <p:spPr>
            <a:xfrm>
              <a:off x="4462948" y="4235546"/>
              <a:ext cx="4202694" cy="0"/>
            </a:xfrm>
            <a:prstGeom prst="straightConnector1">
              <a:avLst/>
            </a:prstGeom>
            <a:ln w="31750">
              <a:solidFill>
                <a:srgbClr val="F2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4360150" y="4565350"/>
              <a:ext cx="543560" cy="44513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DF062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kumimoji="1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DF062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018490" y="4603251"/>
              <a:ext cx="184731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>
                <a:defRPr/>
              </a:pPr>
              <a:endPara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线箭头连接符 15"/>
            <p:cNvCxnSpPr/>
            <p:nvPr/>
          </p:nvCxnSpPr>
          <p:spPr>
            <a:xfrm>
              <a:off x="4462948" y="5071841"/>
              <a:ext cx="4202694" cy="0"/>
            </a:xfrm>
            <a:prstGeom prst="straightConnector1">
              <a:avLst/>
            </a:prstGeom>
            <a:ln w="31750">
              <a:solidFill>
                <a:srgbClr val="F2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5018490" y="3774608"/>
              <a:ext cx="2492990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>
                <a:defRPr/>
              </a:pPr>
              <a:r>
                <a:rPr lang="zh-CN" altLang="en-US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翼</a:t>
              </a:r>
              <a:r>
                <a:rPr lang="zh-CN" altLang="en-US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飞低码平台高阶能力</a:t>
              </a:r>
              <a:endParaRPr lang="zh-CN" altLang="en-US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4832231" y="4451299"/>
            <a:ext cx="2723823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DF06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客户案例及交付解决方案</a:t>
            </a:r>
            <a:endParaRPr lang="zh-CN" altLang="en-US" b="1" dirty="0">
              <a:solidFill>
                <a:srgbClr val="DF06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70114" y="1173341"/>
            <a:ext cx="11203770" cy="700576"/>
          </a:xfrm>
          <a:prstGeom prst="rect">
            <a:avLst/>
          </a:prstGeom>
          <a:solidFill>
            <a:srgbClr val="C00000"/>
          </a:solidFill>
          <a:ln w="1905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b="1" dirty="0">
                <a:solidFill>
                  <a:schemeClr val="bg1"/>
                </a:solidFill>
                <a:sym typeface="+mn-ea"/>
              </a:rPr>
              <a:t>    【</a:t>
            </a:r>
            <a:r>
              <a:rPr lang="zh-CN" altLang="en-US" sz="1400" b="1" dirty="0">
                <a:solidFill>
                  <a:schemeClr val="bg1"/>
                </a:solidFill>
                <a:sym typeface="+mn-ea"/>
              </a:rPr>
              <a:t>成效</a:t>
            </a:r>
            <a:r>
              <a:rPr lang="en-US" altLang="zh-CN" sz="1400" b="1" dirty="0">
                <a:solidFill>
                  <a:schemeClr val="bg1"/>
                </a:solidFill>
                <a:sym typeface="+mn-ea"/>
              </a:rPr>
              <a:t>】</a:t>
            </a:r>
            <a:r>
              <a:rPr lang="zh-CN" altLang="en-US" sz="1400" b="1" dirty="0">
                <a:solidFill>
                  <a:schemeClr val="bg1"/>
                </a:solidFill>
                <a:sym typeface="+mn-ea"/>
              </a:rPr>
              <a:t>某国企服务提供商，通过翼飞低代码平台对客户一线上门服务进行了统一管理，实现一张工单完成跨组织跨角色全流程审批，打通业务前端与服务后台人员的协同难题，实现繁杂的业务数据统一管控和统一展示，大幅提升了客户问题处理效率和客户服务质量水平</a:t>
            </a:r>
            <a:endParaRPr lang="en-US" altLang="zh-CN" sz="1400" b="1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41359" y="2364914"/>
            <a:ext cx="4689565" cy="379918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C00000"/>
                </a:solidFill>
                <a:latin typeface="+mj-lt"/>
              </a:rPr>
              <a:t>项目背景：</a:t>
            </a:r>
            <a:r>
              <a:rPr lang="zh-CN" altLang="en-US" sz="1200" b="1" dirty="0">
                <a:solidFill>
                  <a:schemeClr val="tx1">
                    <a:lumMod val="50000"/>
                  </a:schemeClr>
                </a:solidFill>
                <a:latin typeface="+mj-lt"/>
                <a:sym typeface="+mn-ea"/>
              </a:rPr>
              <a:t>客户寻求能够灵活定制适配协同服务的一站式解决方案，解决申请审批过程繁琐，涉及执行的部门架构层级复杂。无法实现智能自动派单、无法统一管理业务数据等业务难题。</a:t>
            </a:r>
            <a:endParaRPr lang="zh-CN" altLang="en-US" sz="1400" b="1" dirty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C00000"/>
                </a:solidFill>
                <a:latin typeface="+mj-lt"/>
              </a:rPr>
              <a:t>客户需求：</a:t>
            </a:r>
            <a:r>
              <a:rPr lang="zh-CN" altLang="en-US" sz="1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zh-CN" altLang="en-US" sz="1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针对上门服务实际业务类型众多，需要同时支撑超过</a:t>
            </a:r>
            <a:r>
              <a:rPr lang="en-US" altLang="zh-CN" sz="1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10</a:t>
            </a:r>
            <a:r>
              <a:rPr lang="zh-CN" altLang="en-US" sz="1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类客户服务分类，客户需求通过一张工单完成全流程服务。其中多种业务涉及跨部门审批，各部门层级架构复杂，需要实现智能派单和跨业务智能审批流程。同时还需要实现工单进度实时可视化，快速统计客户服务质量及客户处理进度。</a:t>
            </a:r>
            <a:endParaRPr lang="en-US" altLang="zh-CN" sz="12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C00000"/>
                </a:solidFill>
                <a:latin typeface="+mj-lt"/>
              </a:rPr>
              <a:t>解决方案：</a:t>
            </a:r>
            <a:endParaRPr lang="en-US" altLang="zh-CN" sz="1400" b="1" dirty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依托低代码平台的表单引擎、流程引擎和</a:t>
            </a:r>
            <a:r>
              <a:rPr lang="en-US" altLang="zh-CN" sz="1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BI</a:t>
            </a:r>
            <a:r>
              <a:rPr lang="zh-CN" altLang="en-US" sz="1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报表引擎三位一体能力，实现业务派单统计全过程自动化以及过程跟踪可视化。</a:t>
            </a:r>
            <a:endParaRPr lang="zh-CN" altLang="en-US" sz="12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业务管理覆盖超过</a:t>
            </a:r>
            <a:r>
              <a:rPr lang="en-US" altLang="zh-CN" sz="1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1000</a:t>
            </a:r>
            <a:r>
              <a:rPr lang="zh-CN" altLang="en-US" sz="1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名一线客户经理，各类业务应用扩展超过</a:t>
            </a:r>
            <a:r>
              <a:rPr lang="en-US" altLang="zh-CN" sz="1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300</a:t>
            </a:r>
            <a:r>
              <a:rPr lang="zh-CN" altLang="en-US" sz="1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个，实现了跨组织跨角色人员的高效工单线上协同目标。</a:t>
            </a:r>
            <a:endParaRPr lang="zh-CN" altLang="en-US" sz="12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2998" y="2112376"/>
            <a:ext cx="5725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C00000"/>
                </a:solidFill>
              </a:rPr>
              <a:t>智能工单服务打通客户服务全流程</a:t>
            </a:r>
            <a:endParaRPr lang="zh-CN" altLang="en-US" sz="1400" b="1" dirty="0">
              <a:solidFill>
                <a:srgbClr val="C0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07238" y="2176674"/>
            <a:ext cx="18042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C00000"/>
                </a:solidFill>
              </a:rPr>
              <a:t>客户服务综合平台</a:t>
            </a:r>
            <a:endParaRPr lang="zh-CN" altLang="en-US" sz="1400" b="1" dirty="0">
              <a:solidFill>
                <a:srgbClr val="C00000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00" y="2682915"/>
            <a:ext cx="5835015" cy="13306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6000"/>
              </a:prstClr>
            </a:outerShdw>
          </a:effectLst>
        </p:spPr>
      </p:pic>
      <p:grpSp>
        <p:nvGrpSpPr>
          <p:cNvPr id="19" name="组合 18"/>
          <p:cNvGrpSpPr/>
          <p:nvPr/>
        </p:nvGrpSpPr>
        <p:grpSpPr>
          <a:xfrm>
            <a:off x="518398" y="4212074"/>
            <a:ext cx="5880417" cy="1973428"/>
            <a:chOff x="6720" y="6215"/>
            <a:chExt cx="11505" cy="3861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20" y="6240"/>
              <a:ext cx="4556" cy="381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19000"/>
                </a:prstClr>
              </a:outerShdw>
            </a:effectLst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61" y="6264"/>
              <a:ext cx="1864" cy="381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19000"/>
                </a:prstClr>
              </a:outerShdw>
            </a:effectLst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44" y="6215"/>
              <a:ext cx="1898" cy="383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19000"/>
                </a:prstClr>
              </a:outerShdw>
            </a:effectLst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95" y="6240"/>
              <a:ext cx="1930" cy="381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19000"/>
                </a:prstClr>
              </a:outerShdw>
            </a:effectLst>
          </p:spPr>
        </p:pic>
      </p:grpSp>
      <p:sp>
        <p:nvSpPr>
          <p:cNvPr id="1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44185" y="290973"/>
            <a:ext cx="8699148" cy="424732"/>
          </a:xfrm>
        </p:spPr>
        <p:txBody>
          <a:bodyPr/>
          <a:lstStyle/>
          <a:p>
            <a:r>
              <a:rPr lang="zh-CN" altLang="en-US" dirty="0"/>
              <a:t>央企</a:t>
            </a:r>
            <a:r>
              <a:rPr lang="en-US" altLang="zh-CN" dirty="0"/>
              <a:t>-</a:t>
            </a:r>
            <a:r>
              <a:rPr lang="zh-CN" altLang="en-US" dirty="0"/>
              <a:t>销售订单管理系统</a:t>
            </a:r>
            <a:endParaRPr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70114" y="1223214"/>
            <a:ext cx="11203770" cy="700576"/>
          </a:xfrm>
          <a:prstGeom prst="rect">
            <a:avLst/>
          </a:prstGeom>
          <a:solidFill>
            <a:srgbClr val="C00000"/>
          </a:solidFill>
          <a:ln w="1905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b="1" dirty="0">
                <a:solidFill>
                  <a:schemeClr val="bg1"/>
                </a:solidFill>
                <a:sym typeface="+mn-ea"/>
              </a:rPr>
              <a:t>    【</a:t>
            </a:r>
            <a:r>
              <a:rPr lang="zh-CN" altLang="en-US" sz="1400" b="1" dirty="0">
                <a:solidFill>
                  <a:schemeClr val="bg1"/>
                </a:solidFill>
                <a:sym typeface="+mn-ea"/>
              </a:rPr>
              <a:t>成效</a:t>
            </a:r>
            <a:r>
              <a:rPr lang="en-US" altLang="zh-CN" sz="1400" b="1" dirty="0">
                <a:solidFill>
                  <a:schemeClr val="bg1"/>
                </a:solidFill>
                <a:sym typeface="+mn-ea"/>
              </a:rPr>
              <a:t>】</a:t>
            </a:r>
            <a:r>
              <a:rPr lang="zh-CN" altLang="en-US" sz="1400" b="1" dirty="0">
                <a:solidFill>
                  <a:schemeClr val="bg1"/>
                </a:solidFill>
                <a:sym typeface="+mn-ea"/>
              </a:rPr>
              <a:t>某大型连锁零售商超客户，通过翼飞低代码平台进行快速定制开发，实现一线业务员工日常标准动作的移动化流程化办理，通过流程与协同平台的搭配使用，实现零售企业内部人、财、事、物全流程管控，大大提升了企业应用的灵活适配水平和员工的协同效率。</a:t>
            </a:r>
            <a:endParaRPr lang="en-US" altLang="zh-CN" sz="1400" b="1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41359" y="2364914"/>
            <a:ext cx="4689565" cy="407618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C00000"/>
                </a:solidFill>
                <a:latin typeface="+mj-lt"/>
              </a:rPr>
              <a:t>项目背景：</a:t>
            </a:r>
            <a:r>
              <a:rPr lang="zh-CN" altLang="en-US" sz="1200" b="1" dirty="0">
                <a:solidFill>
                  <a:schemeClr val="tx1">
                    <a:lumMod val="50000"/>
                  </a:schemeClr>
                </a:solidFill>
                <a:latin typeface="+mj-lt"/>
                <a:sym typeface="+mn-ea"/>
              </a:rPr>
              <a:t>为了满足客户连锁商超日常的管理动作标准化和移动化，同时兼顾总部与一线的销售、流量、库存及时同步的需求，因市面上的标准化</a:t>
            </a:r>
            <a:r>
              <a:rPr lang="en-US" altLang="zh-CN" sz="1200" b="1" dirty="0">
                <a:solidFill>
                  <a:schemeClr val="tx1">
                    <a:lumMod val="50000"/>
                  </a:schemeClr>
                </a:solidFill>
                <a:latin typeface="+mj-lt"/>
                <a:sym typeface="+mn-ea"/>
              </a:rPr>
              <a:t>ERP</a:t>
            </a:r>
            <a:r>
              <a:rPr lang="zh-CN" altLang="en-US" sz="1200" b="1" dirty="0">
                <a:solidFill>
                  <a:schemeClr val="tx1">
                    <a:lumMod val="50000"/>
                  </a:schemeClr>
                </a:solidFill>
                <a:latin typeface="+mj-lt"/>
                <a:sym typeface="+mn-ea"/>
              </a:rPr>
              <a:t>系统无法快速实现各类定制化场景，用户寻求通过交付迅速，配置灵活的低代码开发模式完成定制化企业应用</a:t>
            </a:r>
            <a:endParaRPr lang="zh-CN" altLang="en-US" sz="1400" b="1" dirty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C00000"/>
                </a:solidFill>
                <a:latin typeface="+mj-lt"/>
              </a:rPr>
              <a:t>客户需求：</a:t>
            </a:r>
            <a:r>
              <a:rPr lang="zh-CN" altLang="en-US" sz="1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zh-CN" altLang="en-US" sz="1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客户提出多个实际要求：</a:t>
            </a:r>
            <a:r>
              <a:rPr lang="en-US" altLang="zh-CN" sz="1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1. </a:t>
            </a:r>
            <a:r>
              <a:rPr lang="zh-CN" altLang="en-US" sz="1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需要量身定制移动办公应用，将一线人员日常动作与办公系统打通；</a:t>
            </a:r>
            <a:r>
              <a:rPr lang="en-US" altLang="zh-CN" sz="1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2. </a:t>
            </a:r>
            <a:r>
              <a:rPr lang="zh-CN" altLang="en-US" sz="1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支持门店巡店监管服务、货架商品补充告警、保质期批量维护等多种定制化业务场景；</a:t>
            </a:r>
            <a:r>
              <a:rPr lang="en-US" altLang="zh-CN" sz="1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3.</a:t>
            </a:r>
            <a:r>
              <a:rPr lang="zh-CN" altLang="en-US" sz="1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支持定制化销售数据展示，门店能够实时掌握销售情况，总部能够快速获知各门店整体数据。</a:t>
            </a:r>
            <a:endParaRPr lang="en-US" altLang="zh-CN" sz="12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C00000"/>
                </a:solidFill>
                <a:latin typeface="+mj-lt"/>
              </a:rPr>
              <a:t>解决方案：</a:t>
            </a:r>
            <a:endParaRPr lang="en-US" altLang="zh-CN" sz="1400" b="1" dirty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通过流程与协同平台应用开发，将主要的商超一线业务与移动化应用紧密联合，实现零售企业内部人、财、事、物全流程管控，并通过定制化企业应用统一权限控制。最终通过降本提效的方式在管理端推动新零售。</a:t>
            </a:r>
            <a:endParaRPr lang="en-US" altLang="zh-CN" sz="14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2998" y="2112376"/>
            <a:ext cx="5725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C00000"/>
                </a:solidFill>
              </a:rPr>
              <a:t>零售一线业务快速定制化落地</a:t>
            </a:r>
            <a:endParaRPr lang="zh-CN" altLang="en-US" sz="1400" b="1" dirty="0">
              <a:solidFill>
                <a:srgbClr val="C0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43221" y="2176674"/>
            <a:ext cx="15811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C00000"/>
                </a:solidFill>
              </a:rPr>
              <a:t>零售商超应用</a:t>
            </a:r>
            <a:endParaRPr lang="zh-CN" altLang="en-US" sz="1400" b="1" dirty="0">
              <a:solidFill>
                <a:srgbClr val="C00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127" y="4179803"/>
            <a:ext cx="1197353" cy="21296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70114" y="2812891"/>
            <a:ext cx="4459819" cy="25581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21" y="4196105"/>
            <a:ext cx="1195508" cy="21253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2" descr="https://static.dingtalk.com/media/lADPBE1XYN5yyOLNBQDNAtA_720_1280.jpg_620x10000q90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272" y="4166871"/>
            <a:ext cx="1197952" cy="21296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1523" y="2611791"/>
            <a:ext cx="2477232" cy="1687606"/>
          </a:xfrm>
          <a:prstGeom prst="roundRect">
            <a:avLst>
              <a:gd name="adj" fmla="val 8961"/>
            </a:avLst>
          </a:prstGeom>
          <a:ln w="63500">
            <a:solidFill>
              <a:schemeClr val="bg1">
                <a:alpha val="68000"/>
              </a:schemeClr>
            </a:solidFill>
          </a:ln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9804" y="2591761"/>
            <a:ext cx="1578826" cy="1912124"/>
          </a:xfrm>
          <a:prstGeom prst="ellipse">
            <a:avLst/>
          </a:prstGeom>
          <a:ln w="63500" cap="rnd">
            <a:solidFill>
              <a:schemeClr val="bg1">
                <a:alpha val="69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矩形 23"/>
          <p:cNvSpPr/>
          <p:nvPr/>
        </p:nvSpPr>
        <p:spPr>
          <a:xfrm>
            <a:off x="4596516" y="3984847"/>
            <a:ext cx="1422088" cy="342664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</a:rPr>
              <a:t>移动盘点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199894" y="4249543"/>
            <a:ext cx="1411337" cy="342664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</a:rPr>
              <a:t>移动补货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335941" y="5978789"/>
            <a:ext cx="1411337" cy="342664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</a:rPr>
              <a:t>定制应用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44185" y="290973"/>
            <a:ext cx="8699148" cy="424732"/>
          </a:xfrm>
        </p:spPr>
        <p:txBody>
          <a:bodyPr/>
          <a:lstStyle/>
          <a:p>
            <a:r>
              <a:rPr lang="zh-CN" altLang="en-US" dirty="0"/>
              <a:t>商超</a:t>
            </a:r>
            <a:r>
              <a:rPr lang="en-US" altLang="zh-CN" dirty="0"/>
              <a:t>-</a:t>
            </a:r>
            <a:r>
              <a:rPr lang="zh-CN" altLang="en-US" dirty="0"/>
              <a:t>商品物流管理系统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70114" y="1165028"/>
            <a:ext cx="11203770" cy="700576"/>
          </a:xfrm>
          <a:prstGeom prst="rect">
            <a:avLst/>
          </a:prstGeom>
          <a:solidFill>
            <a:srgbClr val="C00000"/>
          </a:solidFill>
          <a:ln w="1905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b="1" dirty="0">
                <a:solidFill>
                  <a:schemeClr val="bg1"/>
                </a:solidFill>
                <a:sym typeface="+mn-ea"/>
              </a:rPr>
              <a:t>    【</a:t>
            </a:r>
            <a:r>
              <a:rPr lang="zh-CN" altLang="en-US" sz="1400" b="1" dirty="0">
                <a:solidFill>
                  <a:schemeClr val="bg1"/>
                </a:solidFill>
                <a:sym typeface="+mn-ea"/>
              </a:rPr>
              <a:t>成效</a:t>
            </a:r>
            <a:r>
              <a:rPr lang="en-US" altLang="zh-CN" sz="1400" b="1" dirty="0">
                <a:solidFill>
                  <a:schemeClr val="bg1"/>
                </a:solidFill>
                <a:sym typeface="+mn-ea"/>
              </a:rPr>
              <a:t>】</a:t>
            </a:r>
            <a:r>
              <a:rPr lang="zh-CN" altLang="en-US" sz="1400" b="1" dirty="0">
                <a:solidFill>
                  <a:schemeClr val="bg1"/>
                </a:solidFill>
                <a:sym typeface="+mn-ea"/>
              </a:rPr>
              <a:t>某市级党委组织部客户，通过翼飞低代码平台实现一站式云上党建工作系统，依托低代码的自定义灵活服务，平台的组织权限灵活快速适配，实现扶贫进展跟进、党建人才培养、党建党课组织培训等多种场景的统一管理和服务赋能，有力保障了党建工作的有序开展。</a:t>
            </a:r>
            <a:endParaRPr lang="en-US" altLang="zh-CN" sz="1400" b="1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41359" y="2251562"/>
            <a:ext cx="4689565" cy="435317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C00000"/>
                </a:solidFill>
                <a:latin typeface="+mj-lt"/>
              </a:rPr>
              <a:t>项目背景：</a:t>
            </a:r>
            <a:r>
              <a:rPr lang="zh-CN" altLang="en-US" sz="1200" b="1" dirty="0">
                <a:solidFill>
                  <a:schemeClr val="tx1">
                    <a:lumMod val="50000"/>
                  </a:schemeClr>
                </a:solidFill>
                <a:latin typeface="+mj-lt"/>
                <a:sym typeface="+mn-ea"/>
              </a:rPr>
              <a:t>组织部的各类组织服务要求正在日益提升，急需通过云上党建系统来快速实现各类业务的线上化组织管控。客户整体面临各类严格场景挑战，如组织架构复杂（有</a:t>
            </a:r>
            <a:r>
              <a:rPr lang="en-US" altLang="zh-CN" sz="1200" b="1" dirty="0">
                <a:solidFill>
                  <a:schemeClr val="tx1">
                    <a:lumMod val="50000"/>
                  </a:schemeClr>
                </a:solidFill>
                <a:latin typeface="+mj-lt"/>
                <a:sym typeface="+mn-ea"/>
              </a:rPr>
              <a:t>3000</a:t>
            </a:r>
            <a:r>
              <a:rPr lang="zh-CN" altLang="en-US" sz="1200" b="1" dirty="0">
                <a:solidFill>
                  <a:schemeClr val="tx1">
                    <a:lumMod val="50000"/>
                  </a:schemeClr>
                </a:solidFill>
                <a:latin typeface="+mj-lt"/>
                <a:sym typeface="+mn-ea"/>
              </a:rPr>
              <a:t>多个党组织部门）；权限管理规则复杂（每个人下发、上传的材料都要经过精细的审核后向指定人群展示）等，需要定制多个移动化党建小应用。</a:t>
            </a:r>
            <a:endParaRPr lang="zh-CN" altLang="en-US" sz="1400" b="1" dirty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C00000"/>
                </a:solidFill>
                <a:latin typeface="+mj-lt"/>
              </a:rPr>
              <a:t>客户需求：</a:t>
            </a:r>
            <a:r>
              <a:rPr lang="zh-CN" altLang="en-US" sz="1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zh-CN" altLang="en-US" sz="1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实现云上党建工作。</a:t>
            </a:r>
            <a:r>
              <a:rPr lang="en-US" altLang="zh-CN" sz="1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1</a:t>
            </a:r>
            <a:r>
              <a:rPr lang="zh-CN" altLang="en-US" sz="1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、方便驻村干部通过手机收集、汇报驻村扶贫工作。</a:t>
            </a:r>
            <a:r>
              <a:rPr lang="en-US" altLang="zh-CN" sz="1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2</a:t>
            </a:r>
            <a:r>
              <a:rPr lang="zh-CN" altLang="en-US" sz="1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、管理复杂的行政、党组织架构下的线上组织管理、沟通、协同问题。</a:t>
            </a:r>
            <a:r>
              <a:rPr lang="en-US" altLang="zh-CN" sz="1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3</a:t>
            </a:r>
            <a:r>
              <a:rPr lang="zh-CN" altLang="en-US" sz="1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、线上党课学习（企业内训）</a:t>
            </a:r>
            <a:r>
              <a:rPr lang="en-US" altLang="zh-CN" sz="1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4</a:t>
            </a:r>
            <a:r>
              <a:rPr lang="zh-CN" altLang="en-US" sz="1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、党建党课的组织、执行、反馈 </a:t>
            </a:r>
            <a:r>
              <a:rPr lang="en-US" altLang="zh-CN" sz="1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5</a:t>
            </a:r>
            <a:r>
              <a:rPr lang="zh-CN" altLang="en-US" sz="1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、日常党建工作的移动互联网化 </a:t>
            </a:r>
            <a:r>
              <a:rPr lang="en-US" altLang="zh-CN" sz="1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6</a:t>
            </a:r>
            <a:r>
              <a:rPr lang="zh-CN" altLang="en-US" sz="1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、企业文化、新闻、互动交流</a:t>
            </a:r>
            <a:endParaRPr lang="en-US" altLang="zh-CN" sz="12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C00000"/>
                </a:solidFill>
                <a:latin typeface="+mj-lt"/>
              </a:rPr>
              <a:t>解决方案：</a:t>
            </a:r>
            <a:endParaRPr lang="en-US" altLang="zh-CN" sz="1400" b="1" dirty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1</a:t>
            </a:r>
            <a:r>
              <a:rPr lang="zh-CN" altLang="en-US" sz="1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、依托平台高度灵活的权限管理、组织架构管理、流程引擎能力，结局党组织线上沟通协同问题。</a:t>
            </a:r>
            <a:endParaRPr lang="zh-CN" altLang="en-US" sz="12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2</a:t>
            </a:r>
            <a:r>
              <a:rPr lang="zh-CN" altLang="en-US" sz="1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、基于平台高灵活的可扩展性，在前端应用上为用户定制界面与应用，实现党建云的个性化体验要求。</a:t>
            </a:r>
            <a:endParaRPr lang="zh-CN" altLang="en-US" sz="12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2998" y="2059984"/>
            <a:ext cx="5725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C00000"/>
                </a:solidFill>
              </a:rPr>
              <a:t>云上党建工作系列应用</a:t>
            </a:r>
            <a:endParaRPr lang="zh-CN" altLang="en-US" sz="1400" b="1" dirty="0">
              <a:solidFill>
                <a:srgbClr val="C0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43221" y="2078562"/>
            <a:ext cx="15811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C00000"/>
                </a:solidFill>
              </a:rPr>
              <a:t>云上党建平台</a:t>
            </a:r>
            <a:endParaRPr lang="zh-CN" altLang="en-US" sz="1400" b="1" dirty="0">
              <a:solidFill>
                <a:srgbClr val="C00000"/>
              </a:solidFill>
            </a:endParaRPr>
          </a:p>
        </p:txBody>
      </p:sp>
      <p:pic>
        <p:nvPicPr>
          <p:cNvPr id="2" name="图片 1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7003" y="2589006"/>
            <a:ext cx="4743639" cy="2668528"/>
          </a:xfrm>
          <a:prstGeom prst="rect">
            <a:avLst/>
          </a:prstGeom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368" y="4286102"/>
            <a:ext cx="1209988" cy="2169203"/>
          </a:xfrm>
          <a:prstGeom prst="rect">
            <a:avLst/>
          </a:prstGeom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733" y="4287686"/>
            <a:ext cx="1209544" cy="2151090"/>
          </a:xfrm>
          <a:prstGeom prst="rect">
            <a:avLst/>
          </a:prstGeom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194" y="4287686"/>
            <a:ext cx="1209544" cy="2151090"/>
          </a:xfrm>
          <a:prstGeom prst="rect">
            <a:avLst/>
          </a:prstGeom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7272" y="4287685"/>
            <a:ext cx="1209544" cy="2151091"/>
          </a:xfrm>
          <a:prstGeom prst="rect">
            <a:avLst/>
          </a:prstGeom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44185" y="290973"/>
            <a:ext cx="8699148" cy="424732"/>
          </a:xfrm>
        </p:spPr>
        <p:txBody>
          <a:bodyPr/>
          <a:lstStyle/>
          <a:p>
            <a:r>
              <a:rPr lang="zh-CN" altLang="en-US" dirty="0"/>
              <a:t>党政军</a:t>
            </a:r>
            <a:r>
              <a:rPr lang="en-US" altLang="zh-CN" dirty="0"/>
              <a:t>-</a:t>
            </a:r>
            <a:r>
              <a:rPr lang="zh-CN" altLang="en-US" dirty="0"/>
              <a:t>党建工作站</a:t>
            </a:r>
            <a:endParaRPr lang="zh-CN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44185" y="291567"/>
            <a:ext cx="8699148" cy="423545"/>
          </a:xfrm>
        </p:spPr>
        <p:txBody>
          <a:bodyPr/>
          <a:lstStyle/>
          <a:p>
            <a:r>
              <a:rPr lang="zh-CN" altLang="en-US" dirty="0"/>
              <a:t>产品交付解决方案</a:t>
            </a:r>
            <a:endParaRPr lang="zh-CN" altLang="en-US" dirty="0"/>
          </a:p>
        </p:txBody>
      </p:sp>
      <p:sp>
        <p:nvSpPr>
          <p:cNvPr id="71" name="圆角矩形 70"/>
          <p:cNvSpPr/>
          <p:nvPr/>
        </p:nvSpPr>
        <p:spPr>
          <a:xfrm>
            <a:off x="344805" y="1226185"/>
            <a:ext cx="3600000" cy="5040000"/>
          </a:xfrm>
          <a:prstGeom prst="roundRect">
            <a:avLst>
              <a:gd name="adj" fmla="val 30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704850" y="1393190"/>
            <a:ext cx="288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rgbClr val="DF062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公有云saas化服务</a:t>
            </a:r>
            <a:endParaRPr lang="zh-CN" altLang="en-US" b="1">
              <a:solidFill>
                <a:srgbClr val="DF062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2332355" y="4037965"/>
            <a:ext cx="1099185" cy="432000"/>
            <a:chOff x="1110" y="6561"/>
            <a:chExt cx="1731" cy="680"/>
          </a:xfrm>
        </p:grpSpPr>
        <p:pic>
          <p:nvPicPr>
            <p:cNvPr id="74" name="图片 73" descr="yilian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10" y="6561"/>
              <a:ext cx="680" cy="680"/>
            </a:xfrm>
            <a:prstGeom prst="rect">
              <a:avLst/>
            </a:prstGeom>
          </p:spPr>
        </p:pic>
        <p:sp>
          <p:nvSpPr>
            <p:cNvPr id="75" name="文本框 74"/>
            <p:cNvSpPr txBox="1"/>
            <p:nvPr/>
          </p:nvSpPr>
          <p:spPr>
            <a:xfrm>
              <a:off x="1889" y="6629"/>
              <a:ext cx="952" cy="5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翼连</a:t>
              </a:r>
              <a:endPara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784860" y="4037965"/>
            <a:ext cx="1497965" cy="432000"/>
            <a:chOff x="4181" y="6251"/>
            <a:chExt cx="2359" cy="680"/>
          </a:xfrm>
        </p:grpSpPr>
        <p:pic>
          <p:nvPicPr>
            <p:cNvPr id="77" name="图片 76" descr="翼飞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81" y="6251"/>
              <a:ext cx="680" cy="680"/>
            </a:xfrm>
            <a:prstGeom prst="rect">
              <a:avLst/>
            </a:prstGeom>
          </p:spPr>
        </p:pic>
        <p:sp>
          <p:nvSpPr>
            <p:cNvPr id="78" name="文本框 77"/>
            <p:cNvSpPr txBox="1"/>
            <p:nvPr/>
          </p:nvSpPr>
          <p:spPr>
            <a:xfrm>
              <a:off x="4931" y="6325"/>
              <a:ext cx="1609" cy="5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翼飞</a:t>
              </a:r>
              <a:r>
                <a:rPr lang="en-US" altLang="zh-CN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   +</a:t>
              </a:r>
              <a:endPara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9" name="圆角矩形 78"/>
          <p:cNvSpPr/>
          <p:nvPr/>
        </p:nvSpPr>
        <p:spPr>
          <a:xfrm>
            <a:off x="4295775" y="1226185"/>
            <a:ext cx="3600000" cy="5040000"/>
          </a:xfrm>
          <a:prstGeom prst="roundRect">
            <a:avLst>
              <a:gd name="adj" fmla="val 30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4642485" y="1393190"/>
            <a:ext cx="288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rgbClr val="DF062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使用云电脑资源</a:t>
            </a:r>
            <a:endParaRPr lang="zh-CN" altLang="en-US" b="1">
              <a:solidFill>
                <a:srgbClr val="DF06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b="1">
                <a:solidFill>
                  <a:srgbClr val="DF062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公有云独享服务</a:t>
            </a:r>
            <a:endParaRPr lang="zh-CN" altLang="en-US" b="1">
              <a:solidFill>
                <a:srgbClr val="DF062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1" name="圆角矩形 80"/>
          <p:cNvSpPr/>
          <p:nvPr/>
        </p:nvSpPr>
        <p:spPr>
          <a:xfrm>
            <a:off x="8183880" y="1226185"/>
            <a:ext cx="3600000" cy="5040000"/>
          </a:xfrm>
          <a:prstGeom prst="roundRect">
            <a:avLst>
              <a:gd name="adj" fmla="val 30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8530590" y="1393190"/>
            <a:ext cx="288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b="1">
                <a:solidFill>
                  <a:srgbClr val="DF062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私有云资源部署</a:t>
            </a:r>
            <a:endParaRPr lang="zh-CN" altLang="en-US" b="1">
              <a:solidFill>
                <a:srgbClr val="DF062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b="1">
                <a:solidFill>
                  <a:srgbClr val="DF062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软硬一体化服务</a:t>
            </a:r>
            <a:endParaRPr lang="zh-CN" altLang="en-US" b="1">
              <a:solidFill>
                <a:srgbClr val="DF062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8543925" y="4566920"/>
            <a:ext cx="28800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部署方式：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None/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使用企业私有云资源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优点：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None/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所有资源独享，全部数据绝对隔离，访问速度快</a:t>
            </a:r>
            <a:endParaRPr kumimoji="1"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4655820" y="4557395"/>
            <a:ext cx="2880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部署方式：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None/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使用公有云</a:t>
            </a:r>
            <a:r>
              <a:rPr lang="en-US" altLang="zh-CN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+</a:t>
            </a: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企业私有云资源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优点：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None/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核心数据隔离，访问速度快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695325" y="4485005"/>
            <a:ext cx="2880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部署方式：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None/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使用公有云资源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优点：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None/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开箱即用，支持公司间即时消息互通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704850" y="2099310"/>
            <a:ext cx="28800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None/>
            </a:pP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目标群体：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None/>
            </a:pPr>
            <a:r>
              <a:rPr kumimoji="1"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小微型企业</a:t>
            </a:r>
            <a:endParaRPr kumimoji="1"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None/>
            </a:pP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客户特点：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None/>
            </a:pP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需要标准化、轻量化应用满足日常协同办公及企业生产所需，对成本敏感性高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4642485" y="2099310"/>
            <a:ext cx="28800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None/>
            </a:pP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目标群体：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None/>
            </a:pPr>
            <a:r>
              <a:rPr kumimoji="1"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中型企业</a:t>
            </a:r>
            <a:endParaRPr kumimoji="1"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None/>
            </a:pP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客户特点：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>
              <a:lnSpc>
                <a:spcPct val="150000"/>
              </a:lnSpc>
              <a:buNone/>
            </a:pP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对数据安全有一定敏感性，注重成本，自有运维意愿不强烈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8530590" y="2099310"/>
            <a:ext cx="28800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None/>
            </a:pP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目标群体：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None/>
            </a:pPr>
            <a:r>
              <a:rPr kumimoji="1"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政府机构、大型企事业单位</a:t>
            </a:r>
            <a:endParaRPr kumimoji="1"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None/>
            </a:pP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客户特点：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None/>
            </a:pP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对数据、网络的安全有严格要求，需要成套解决方案，自身有一定的研发、运维能力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6285230" y="4069080"/>
            <a:ext cx="1099185" cy="432000"/>
            <a:chOff x="1110" y="6561"/>
            <a:chExt cx="1731" cy="680"/>
          </a:xfrm>
        </p:grpSpPr>
        <p:pic>
          <p:nvPicPr>
            <p:cNvPr id="90" name="图片 89" descr="yilian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10" y="6561"/>
              <a:ext cx="680" cy="680"/>
            </a:xfrm>
            <a:prstGeom prst="rect">
              <a:avLst/>
            </a:prstGeom>
          </p:spPr>
        </p:pic>
        <p:sp>
          <p:nvSpPr>
            <p:cNvPr id="91" name="文本框 90"/>
            <p:cNvSpPr txBox="1"/>
            <p:nvPr/>
          </p:nvSpPr>
          <p:spPr>
            <a:xfrm>
              <a:off x="1889" y="6629"/>
              <a:ext cx="952" cy="5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翼连</a:t>
              </a:r>
              <a:endPara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4737735" y="4069080"/>
            <a:ext cx="1497965" cy="432000"/>
            <a:chOff x="4181" y="6251"/>
            <a:chExt cx="2359" cy="680"/>
          </a:xfrm>
        </p:grpSpPr>
        <p:pic>
          <p:nvPicPr>
            <p:cNvPr id="93" name="图片 92" descr="翼飞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81" y="6251"/>
              <a:ext cx="680" cy="680"/>
            </a:xfrm>
            <a:prstGeom prst="rect">
              <a:avLst/>
            </a:prstGeom>
          </p:spPr>
        </p:pic>
        <p:sp>
          <p:nvSpPr>
            <p:cNvPr id="94" name="文本框 93"/>
            <p:cNvSpPr txBox="1"/>
            <p:nvPr/>
          </p:nvSpPr>
          <p:spPr>
            <a:xfrm>
              <a:off x="4931" y="6325"/>
              <a:ext cx="1609" cy="5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翼飞</a:t>
              </a:r>
              <a:r>
                <a:rPr lang="en-US" altLang="zh-CN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   +</a:t>
              </a:r>
              <a:endPara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10128250" y="4069080"/>
            <a:ext cx="1099185" cy="432000"/>
            <a:chOff x="1110" y="6561"/>
            <a:chExt cx="1731" cy="680"/>
          </a:xfrm>
        </p:grpSpPr>
        <p:pic>
          <p:nvPicPr>
            <p:cNvPr id="96" name="图片 95" descr="yilian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10" y="6561"/>
              <a:ext cx="680" cy="680"/>
            </a:xfrm>
            <a:prstGeom prst="rect">
              <a:avLst/>
            </a:prstGeom>
          </p:spPr>
        </p:pic>
        <p:sp>
          <p:nvSpPr>
            <p:cNvPr id="97" name="文本框 96"/>
            <p:cNvSpPr txBox="1"/>
            <p:nvPr/>
          </p:nvSpPr>
          <p:spPr>
            <a:xfrm>
              <a:off x="1889" y="6629"/>
              <a:ext cx="952" cy="5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翼连</a:t>
              </a:r>
              <a:endPara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8580755" y="4069080"/>
            <a:ext cx="1497965" cy="432000"/>
            <a:chOff x="4181" y="6251"/>
            <a:chExt cx="2359" cy="680"/>
          </a:xfrm>
        </p:grpSpPr>
        <p:pic>
          <p:nvPicPr>
            <p:cNvPr id="99" name="图片 98" descr="翼飞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81" y="6251"/>
              <a:ext cx="680" cy="680"/>
            </a:xfrm>
            <a:prstGeom prst="rect">
              <a:avLst/>
            </a:prstGeom>
          </p:spPr>
        </p:pic>
        <p:sp>
          <p:nvSpPr>
            <p:cNvPr id="100" name="文本框 99"/>
            <p:cNvSpPr txBox="1"/>
            <p:nvPr/>
          </p:nvSpPr>
          <p:spPr>
            <a:xfrm>
              <a:off x="4931" y="6325"/>
              <a:ext cx="1609" cy="5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翼飞</a:t>
              </a:r>
              <a:r>
                <a:rPr lang="en-US" altLang="zh-CN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   +</a:t>
              </a:r>
              <a:endPara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2856741" y="2619543"/>
            <a:ext cx="6478518" cy="1014730"/>
          </a:xfrm>
        </p:spPr>
        <p:txBody>
          <a:bodyPr/>
          <a:lstStyle/>
          <a:p>
            <a:r>
              <a:rPr lang="zh-CN" altLang="en-US" sz="6000" dirty="0"/>
              <a:t>谢谢观看</a:t>
            </a:r>
            <a:endParaRPr lang="zh-CN" alt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行业痛点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66750" y="2648971"/>
            <a:ext cx="10858500" cy="3556916"/>
            <a:chOff x="660400" y="2577184"/>
            <a:chExt cx="10858500" cy="3556916"/>
          </a:xfrm>
        </p:grpSpPr>
        <p:grpSp>
          <p:nvGrpSpPr>
            <p:cNvPr id="4" name="iṥḷídè"/>
            <p:cNvGrpSpPr/>
            <p:nvPr/>
          </p:nvGrpSpPr>
          <p:grpSpPr>
            <a:xfrm>
              <a:off x="660400" y="3244011"/>
              <a:ext cx="2383330" cy="2890089"/>
              <a:chOff x="660400" y="3244011"/>
              <a:chExt cx="2383330" cy="2890089"/>
            </a:xfrm>
          </p:grpSpPr>
          <p:sp>
            <p:nvSpPr>
              <p:cNvPr id="20" name="iŝḷîḋe"/>
              <p:cNvSpPr/>
              <p:nvPr/>
            </p:nvSpPr>
            <p:spPr>
              <a:xfrm>
                <a:off x="1243729" y="3244011"/>
                <a:ext cx="1800001" cy="464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b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r>
                  <a:rPr kumimoji="1" lang="zh-CN" altLang="en-US" sz="1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开发门槛高</a:t>
                </a:r>
                <a:endParaRPr kumimoji="1" lang="en-US" altLang="zh-CN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ïs1iďé"/>
              <p:cNvSpPr/>
              <p:nvPr/>
            </p:nvSpPr>
            <p:spPr>
              <a:xfrm>
                <a:off x="1243729" y="3573475"/>
                <a:ext cx="1798671" cy="5987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t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kumimoji="1" lang="zh-CN" altLang="en-US" sz="1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大部分企业难以支撑大规模体系化的专业开发团队</a:t>
                </a:r>
                <a:endParaRPr kumimoji="1"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îş1ïḓé"/>
              <p:cNvSpPr txBox="1"/>
              <p:nvPr/>
            </p:nvSpPr>
            <p:spPr>
              <a:xfrm>
                <a:off x="660400" y="3438100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kumimoji="1"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iṥlíḋe"/>
              <p:cNvSpPr/>
              <p:nvPr/>
            </p:nvSpPr>
            <p:spPr>
              <a:xfrm>
                <a:off x="660400" y="4334100"/>
                <a:ext cx="2382000" cy="1800000"/>
              </a:xfrm>
              <a:prstGeom prst="round2DiagRect">
                <a:avLst>
                  <a:gd name="adj1" fmla="val 32298"/>
                  <a:gd name="adj2" fmla="val 0"/>
                </a:avLst>
              </a:prstGeom>
              <a:blipFill>
                <a:blip r:embed="rId1"/>
                <a:srcRect/>
                <a:stretch>
                  <a:fillRect l="-6711" r="-6639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" name="íSlïdè"/>
            <p:cNvGrpSpPr/>
            <p:nvPr/>
          </p:nvGrpSpPr>
          <p:grpSpPr>
            <a:xfrm>
              <a:off x="3485457" y="2590503"/>
              <a:ext cx="2383330" cy="3543597"/>
              <a:chOff x="660400" y="2590503"/>
              <a:chExt cx="2383330" cy="3543597"/>
            </a:xfrm>
          </p:grpSpPr>
          <p:sp>
            <p:nvSpPr>
              <p:cNvPr id="16" name="îśliḋê"/>
              <p:cNvSpPr/>
              <p:nvPr/>
            </p:nvSpPr>
            <p:spPr>
              <a:xfrm>
                <a:off x="1243729" y="2590503"/>
                <a:ext cx="1800001" cy="464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b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r>
                  <a:rPr kumimoji="1" lang="zh-CN" altLang="en-US" sz="1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建设成本大</a:t>
                </a:r>
                <a:endParaRPr kumimoji="1" lang="en-US" altLang="zh-CN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ïṩļïḍe"/>
              <p:cNvSpPr/>
              <p:nvPr/>
            </p:nvSpPr>
            <p:spPr>
              <a:xfrm>
                <a:off x="1243729" y="2919967"/>
                <a:ext cx="1798671" cy="79878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t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kumimoji="1" lang="zh-CN" altLang="en-US" sz="1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自建或者外包</a:t>
                </a:r>
                <a:r>
                  <a:rPr kumimoji="1" lang="en-US" altLang="zh-CN" sz="1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IT</a:t>
                </a:r>
                <a:r>
                  <a:rPr kumimoji="1" lang="zh-CN" altLang="en-US" sz="1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系统建设，开发成本，机器资源，网络资源成本高</a:t>
                </a:r>
                <a:endParaRPr kumimoji="1"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i$ḷïďe"/>
              <p:cNvSpPr txBox="1"/>
              <p:nvPr/>
            </p:nvSpPr>
            <p:spPr>
              <a:xfrm>
                <a:off x="660400" y="2784592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kumimoji="1"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íṡḻiḍé"/>
              <p:cNvSpPr/>
              <p:nvPr/>
            </p:nvSpPr>
            <p:spPr>
              <a:xfrm>
                <a:off x="660400" y="3708342"/>
                <a:ext cx="2382000" cy="2425758"/>
              </a:xfrm>
              <a:prstGeom prst="round2DiagRect">
                <a:avLst>
                  <a:gd name="adj1" fmla="val 30693"/>
                  <a:gd name="adj2" fmla="val 0"/>
                </a:avLst>
              </a:prstGeom>
              <a:blipFill>
                <a:blip r:embed="rId2"/>
                <a:srcRect/>
                <a:stretch>
                  <a:fillRect l="-69396" r="126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" name="iŝľîdè"/>
            <p:cNvGrpSpPr/>
            <p:nvPr/>
          </p:nvGrpSpPr>
          <p:grpSpPr>
            <a:xfrm>
              <a:off x="6310514" y="3244011"/>
              <a:ext cx="2383330" cy="2890089"/>
              <a:chOff x="660400" y="3244011"/>
              <a:chExt cx="2383330" cy="2890089"/>
            </a:xfrm>
          </p:grpSpPr>
          <p:sp>
            <p:nvSpPr>
              <p:cNvPr id="12" name="ïs1ïḍé"/>
              <p:cNvSpPr/>
              <p:nvPr/>
            </p:nvSpPr>
            <p:spPr>
              <a:xfrm>
                <a:off x="1243729" y="3244011"/>
                <a:ext cx="1800001" cy="464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b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r>
                  <a:rPr kumimoji="1" lang="zh-CN" altLang="en-US" sz="1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交付周期长</a:t>
                </a:r>
                <a:endParaRPr kumimoji="1" lang="en-US" altLang="zh-CN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íṡḷídè"/>
              <p:cNvSpPr/>
              <p:nvPr/>
            </p:nvSpPr>
            <p:spPr>
              <a:xfrm>
                <a:off x="1243729" y="3573475"/>
                <a:ext cx="1798671" cy="79878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t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kumimoji="1" lang="zh-CN" altLang="en-US" sz="1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自建涉及服务引擎，业务应用，流程构建，统计分析等功能，需求迭代变化快</a:t>
                </a:r>
                <a:endParaRPr kumimoji="1"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iS1iḋe"/>
              <p:cNvSpPr txBox="1"/>
              <p:nvPr/>
            </p:nvSpPr>
            <p:spPr>
              <a:xfrm>
                <a:off x="660400" y="3438100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kumimoji="1"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íṥ1iḍê"/>
              <p:cNvSpPr/>
              <p:nvPr/>
            </p:nvSpPr>
            <p:spPr>
              <a:xfrm>
                <a:off x="660400" y="4334100"/>
                <a:ext cx="2382000" cy="1800000"/>
              </a:xfrm>
              <a:prstGeom prst="round2DiagRect">
                <a:avLst>
                  <a:gd name="adj1" fmla="val 32298"/>
                  <a:gd name="adj2" fmla="val 0"/>
                </a:avLst>
              </a:prstGeom>
              <a:blipFill>
                <a:blip r:embed="rId3"/>
                <a:srcRect/>
                <a:stretch>
                  <a:fillRect l="-6579" r="-6506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" name="íṥḻîdé"/>
            <p:cNvGrpSpPr/>
            <p:nvPr/>
          </p:nvGrpSpPr>
          <p:grpSpPr>
            <a:xfrm>
              <a:off x="9135570" y="2577184"/>
              <a:ext cx="2383330" cy="3556916"/>
              <a:chOff x="660400" y="2577184"/>
              <a:chExt cx="2383330" cy="3556916"/>
            </a:xfrm>
          </p:grpSpPr>
          <p:sp>
            <p:nvSpPr>
              <p:cNvPr id="8" name="í$ľíde"/>
              <p:cNvSpPr/>
              <p:nvPr/>
            </p:nvSpPr>
            <p:spPr>
              <a:xfrm>
                <a:off x="1243729" y="2577184"/>
                <a:ext cx="1800001" cy="464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b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r>
                  <a:rPr kumimoji="1" lang="zh-CN" altLang="en-US" sz="1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运营维护难</a:t>
                </a:r>
                <a:endParaRPr kumimoji="1" lang="en-US" altLang="zh-CN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iṡḷiḑé"/>
              <p:cNvSpPr/>
              <p:nvPr/>
            </p:nvSpPr>
            <p:spPr>
              <a:xfrm>
                <a:off x="1243729" y="2906648"/>
                <a:ext cx="1798671" cy="5987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t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kumimoji="1" lang="en-US" altLang="zh-CN" sz="1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IT</a:t>
                </a:r>
                <a:r>
                  <a:rPr kumimoji="1" lang="zh-CN" altLang="en-US" sz="1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系统维护困难，能耗大</a:t>
                </a:r>
                <a:endParaRPr kumimoji="1"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30000"/>
                  </a:lnSpc>
                </a:pPr>
                <a:r>
                  <a:rPr kumimoji="1" lang="zh-CN" altLang="en-US" sz="1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后期运营维护开支大</a:t>
                </a:r>
                <a:endParaRPr kumimoji="1"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ísľîdè"/>
              <p:cNvSpPr txBox="1"/>
              <p:nvPr/>
            </p:nvSpPr>
            <p:spPr>
              <a:xfrm>
                <a:off x="660400" y="2771273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kumimoji="1"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îşļíḋé"/>
              <p:cNvSpPr/>
              <p:nvPr/>
            </p:nvSpPr>
            <p:spPr>
              <a:xfrm>
                <a:off x="660400" y="3708342"/>
                <a:ext cx="2382000" cy="2425758"/>
              </a:xfrm>
              <a:prstGeom prst="round2DiagRect">
                <a:avLst>
                  <a:gd name="adj1" fmla="val 30693"/>
                  <a:gd name="adj2" fmla="val 0"/>
                </a:avLst>
              </a:prstGeom>
              <a:blipFill>
                <a:blip r:embed="rId4"/>
                <a:srcRect/>
                <a:stretch>
                  <a:fillRect l="-36472" r="-36089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4" name="文本框 23"/>
          <p:cNvSpPr txBox="1"/>
          <p:nvPr/>
        </p:nvSpPr>
        <p:spPr>
          <a:xfrm>
            <a:off x="375432" y="1068981"/>
            <a:ext cx="11651916" cy="1361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传统的“手敲代码”模式 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门槛高，投入大，周期长，维护难，数据割裂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需要投入大量的费用在专业开发人员、运维人员及基础设施上，成本较高，交付时间长，难以跟随市场节奏。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数据之间不连通，后期的系统运营及数据维护难度大，容易形成信息孤岛，降低内部的沟通协作效率。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低代码开发模式</a:t>
            </a:r>
            <a:r>
              <a:rPr lang="zh-CN" altLang="en-US" dirty="0"/>
              <a:t>介绍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75432" y="1068981"/>
            <a:ext cx="11651916" cy="1279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低代码开发模式是什么？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低代码开发模式是一种新的研发协作模式，通过为开发者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提供可视化的应用开发环境，降低或去除编写专业代码环节，快速完成应用构建。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3"/>
          <p:cNvGraphicFramePr>
            <a:graphicFrameLocks noGrp="1"/>
          </p:cNvGraphicFramePr>
          <p:nvPr/>
        </p:nvGraphicFramePr>
        <p:xfrm>
          <a:off x="1400832" y="3241545"/>
          <a:ext cx="9390333" cy="33254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78066"/>
                <a:gridCol w="2519170"/>
                <a:gridCol w="3493097"/>
              </a:tblGrid>
              <a:tr h="5542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业务人员</a:t>
                      </a:r>
                      <a:r>
                        <a:rPr lang="en-US" altLang="zh-CN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运维人员</a:t>
                      </a:r>
                      <a:r>
                        <a:rPr lang="en-US" altLang="zh-CN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专业开发 均可</a:t>
                      </a:r>
                      <a:endParaRPr lang="zh-CN" altLang="en-US" sz="14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A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rgbClr val="4472C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上手技术门槛</a:t>
                      </a:r>
                      <a:endParaRPr lang="zh-CN" altLang="en-US" sz="1400" b="1" dirty="0">
                        <a:solidFill>
                          <a:srgbClr val="4472C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专业开发为主</a:t>
                      </a:r>
                      <a:endParaRPr lang="zh-CN" altLang="en-US" sz="1400" b="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BDB"/>
                    </a:solidFill>
                  </a:tcPr>
                </a:tc>
              </a:tr>
              <a:tr h="5542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随时跟进市场变化</a:t>
                      </a:r>
                      <a:endParaRPr lang="zh-CN" altLang="en-US" sz="14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A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rgbClr val="4472C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市场灵活性</a:t>
                      </a:r>
                      <a:endParaRPr lang="zh-CN" altLang="en-US" sz="1400" b="1" dirty="0">
                        <a:solidFill>
                          <a:srgbClr val="4472C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4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跟进市场有一定滞后性</a:t>
                      </a:r>
                      <a:endParaRPr lang="zh-CN" altLang="en-US" sz="1400" b="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BDB"/>
                    </a:solidFill>
                  </a:tcPr>
                </a:tc>
              </a:tr>
              <a:tr h="5542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可灵活配置，不必要专业开发团队</a:t>
                      </a:r>
                      <a:endParaRPr lang="zh-CN" altLang="en-US" sz="14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A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rgbClr val="4472C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开发团队设置</a:t>
                      </a:r>
                      <a:endParaRPr lang="zh-CN" altLang="en-US" sz="1400" b="1" dirty="0">
                        <a:solidFill>
                          <a:srgbClr val="4472C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4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需稳定专业开发团队</a:t>
                      </a:r>
                      <a:endParaRPr lang="zh-CN" altLang="en-US" sz="1400" b="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BDB"/>
                    </a:solidFill>
                  </a:tcPr>
                </a:tc>
              </a:tr>
              <a:tr h="5542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灵活配置，交付较快</a:t>
                      </a:r>
                      <a:endParaRPr lang="zh-CN" altLang="en-US" sz="14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A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rgbClr val="4472C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开发效率</a:t>
                      </a:r>
                      <a:endParaRPr lang="zh-CN" altLang="en-US" sz="1400" b="1" dirty="0">
                        <a:solidFill>
                          <a:srgbClr val="4472C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4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多方筹备，交付较久</a:t>
                      </a:r>
                      <a:endParaRPr lang="zh-CN" altLang="en-US" sz="1400" b="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BDB"/>
                    </a:solidFill>
                  </a:tcPr>
                </a:tc>
              </a:tr>
              <a:tr h="5542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可快速连接各业务数据</a:t>
                      </a:r>
                      <a:endParaRPr lang="zh-CN" altLang="en-US" sz="14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A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rgbClr val="4472C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数据联通性</a:t>
                      </a:r>
                      <a:endParaRPr lang="zh-CN" altLang="en-US" sz="1400" b="1" dirty="0">
                        <a:solidFill>
                          <a:srgbClr val="4472C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4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单独开发，联通性受限制</a:t>
                      </a:r>
                      <a:endParaRPr lang="zh-CN" altLang="en-US" sz="1400" b="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BDB"/>
                    </a:solidFill>
                  </a:tcPr>
                </a:tc>
              </a:tr>
              <a:tr h="5542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大部分场景，中小型应用时更合适</a:t>
                      </a:r>
                      <a:endParaRPr lang="zh-CN" altLang="en-US" sz="14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A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rgbClr val="4472C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适用场景</a:t>
                      </a:r>
                      <a:endParaRPr lang="zh-CN" altLang="en-US" sz="1400" b="1" dirty="0">
                        <a:solidFill>
                          <a:srgbClr val="4472C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4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全场景，大型复杂应用时更有优势</a:t>
                      </a:r>
                      <a:endParaRPr lang="zh-CN" altLang="en-US" sz="1400" b="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BDB"/>
                    </a:solidFill>
                  </a:tcPr>
                </a:tc>
              </a:tr>
            </a:tbl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3570122" y="2488213"/>
            <a:ext cx="5051754" cy="428020"/>
            <a:chOff x="3570123" y="3114266"/>
            <a:chExt cx="5051754" cy="428020"/>
          </a:xfrm>
        </p:grpSpPr>
        <p:grpSp>
          <p:nvGrpSpPr>
            <p:cNvPr id="6" name="组合 5"/>
            <p:cNvGrpSpPr/>
            <p:nvPr/>
          </p:nvGrpSpPr>
          <p:grpSpPr>
            <a:xfrm>
              <a:off x="3570123" y="3145526"/>
              <a:ext cx="5051754" cy="389362"/>
              <a:chOff x="3285048" y="3039638"/>
              <a:chExt cx="5051754" cy="389362"/>
            </a:xfrm>
          </p:grpSpPr>
          <p:sp>
            <p:nvSpPr>
              <p:cNvPr id="4" name="íšlïḑè"/>
              <p:cNvSpPr/>
              <p:nvPr/>
            </p:nvSpPr>
            <p:spPr>
              <a:xfrm>
                <a:off x="3285048" y="3039638"/>
                <a:ext cx="1726900" cy="389362"/>
              </a:xfrm>
              <a:prstGeom prst="snip2DiagRect">
                <a:avLst>
                  <a:gd name="adj1" fmla="val 0"/>
                  <a:gd name="adj2" fmla="val 0"/>
                </a:avLst>
              </a:prstGeom>
              <a:solidFill>
                <a:schemeClr val="accent1">
                  <a:alpha val="15000"/>
                </a:schemeClr>
              </a:solidFill>
              <a:ln w="12700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zh-CN" altLang="en-US" sz="1600" b="1" dirty="0">
                    <a:solidFill>
                      <a:schemeClr val="accent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低代码模式</a:t>
                </a:r>
                <a:endParaRPr lang="zh-CN" altLang="en-US" sz="1600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" name="íšlïḑè"/>
              <p:cNvSpPr/>
              <p:nvPr/>
            </p:nvSpPr>
            <p:spPr>
              <a:xfrm>
                <a:off x="6609902" y="3039638"/>
                <a:ext cx="1726900" cy="389362"/>
              </a:xfrm>
              <a:prstGeom prst="snip2DiagRect">
                <a:avLst>
                  <a:gd name="adj1" fmla="val 0"/>
                  <a:gd name="adj2" fmla="val 0"/>
                </a:avLst>
              </a:prstGeom>
              <a:solidFill>
                <a:schemeClr val="tx1">
                  <a:lumMod val="95000"/>
                  <a:lumOff val="5000"/>
                  <a:alpha val="15000"/>
                </a:schemeClr>
              </a:solidFill>
              <a:ln w="12700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zh-CN" altLang="en-US" sz="1600" b="1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传统代码模式</a:t>
                </a:r>
                <a:endParaRPr lang="zh-CN" altLang="en-US" sz="1600" b="1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ïŝlïde"/>
            <p:cNvSpPr/>
            <p:nvPr/>
          </p:nvSpPr>
          <p:spPr bwMode="auto">
            <a:xfrm>
              <a:off x="5919174" y="3114266"/>
              <a:ext cx="353652" cy="428020"/>
            </a:xfrm>
            <a:custGeom>
              <a:avLst/>
              <a:gdLst>
                <a:gd name="T0" fmla="*/ 15844 w 16360"/>
                <a:gd name="T1" fmla="*/ 4512 h 19808"/>
                <a:gd name="T2" fmla="*/ 13323 w 16360"/>
                <a:gd name="T3" fmla="*/ 3996 h 19808"/>
                <a:gd name="T4" fmla="*/ 8940 w 16360"/>
                <a:gd name="T5" fmla="*/ 4980 h 19808"/>
                <a:gd name="T6" fmla="*/ 8674 w 16360"/>
                <a:gd name="T7" fmla="*/ 4340 h 19808"/>
                <a:gd name="T8" fmla="*/ 9895 w 16360"/>
                <a:gd name="T9" fmla="*/ 1811 h 19808"/>
                <a:gd name="T10" fmla="*/ 8783 w 16360"/>
                <a:gd name="T11" fmla="*/ 16 h 19808"/>
                <a:gd name="T12" fmla="*/ 7014 w 16360"/>
                <a:gd name="T13" fmla="*/ 4995 h 19808"/>
                <a:gd name="T14" fmla="*/ 5449 w 16360"/>
                <a:gd name="T15" fmla="*/ 8461 h 19808"/>
                <a:gd name="T16" fmla="*/ 4728 w 16360"/>
                <a:gd name="T17" fmla="*/ 10146 h 19808"/>
                <a:gd name="T18" fmla="*/ 3695 w 16360"/>
                <a:gd name="T19" fmla="*/ 12113 h 19808"/>
                <a:gd name="T20" fmla="*/ 3507 w 16360"/>
                <a:gd name="T21" fmla="*/ 11442 h 19808"/>
                <a:gd name="T22" fmla="*/ 3366 w 16360"/>
                <a:gd name="T23" fmla="*/ 11348 h 19808"/>
                <a:gd name="T24" fmla="*/ 3507 w 16360"/>
                <a:gd name="T25" fmla="*/ 9069 h 19808"/>
                <a:gd name="T26" fmla="*/ 3570 w 16360"/>
                <a:gd name="T27" fmla="*/ 7946 h 19808"/>
                <a:gd name="T28" fmla="*/ 3570 w 16360"/>
                <a:gd name="T29" fmla="*/ 6135 h 19808"/>
                <a:gd name="T30" fmla="*/ 3726 w 16360"/>
                <a:gd name="T31" fmla="*/ 2904 h 19808"/>
                <a:gd name="T32" fmla="*/ 2662 w 16360"/>
                <a:gd name="T33" fmla="*/ 734 h 19808"/>
                <a:gd name="T34" fmla="*/ 0 w 16360"/>
                <a:gd name="T35" fmla="*/ 812 h 19808"/>
                <a:gd name="T36" fmla="*/ 298 w 16360"/>
                <a:gd name="T37" fmla="*/ 3154 h 19808"/>
                <a:gd name="T38" fmla="*/ 408 w 16360"/>
                <a:gd name="T39" fmla="*/ 4433 h 19808"/>
                <a:gd name="T40" fmla="*/ 533 w 16360"/>
                <a:gd name="T41" fmla="*/ 6135 h 19808"/>
                <a:gd name="T42" fmla="*/ 674 w 16360"/>
                <a:gd name="T43" fmla="*/ 7243 h 19808"/>
                <a:gd name="T44" fmla="*/ 736 w 16360"/>
                <a:gd name="T45" fmla="*/ 9132 h 19808"/>
                <a:gd name="T46" fmla="*/ 768 w 16360"/>
                <a:gd name="T47" fmla="*/ 10849 h 19808"/>
                <a:gd name="T48" fmla="*/ 1222 w 16360"/>
                <a:gd name="T49" fmla="*/ 13409 h 19808"/>
                <a:gd name="T50" fmla="*/ 1128 w 16360"/>
                <a:gd name="T51" fmla="*/ 13315 h 19808"/>
                <a:gd name="T52" fmla="*/ 862 w 16360"/>
                <a:gd name="T53" fmla="*/ 11333 h 19808"/>
                <a:gd name="T54" fmla="*/ 2161 w 16360"/>
                <a:gd name="T55" fmla="*/ 14938 h 19808"/>
                <a:gd name="T56" fmla="*/ 3867 w 16360"/>
                <a:gd name="T57" fmla="*/ 14564 h 19808"/>
                <a:gd name="T58" fmla="*/ 5762 w 16360"/>
                <a:gd name="T59" fmla="*/ 10911 h 19808"/>
                <a:gd name="T60" fmla="*/ 8736 w 16360"/>
                <a:gd name="T61" fmla="*/ 11817 h 19808"/>
                <a:gd name="T62" fmla="*/ 11914 w 16360"/>
                <a:gd name="T63" fmla="*/ 11879 h 19808"/>
                <a:gd name="T64" fmla="*/ 13323 w 16360"/>
                <a:gd name="T65" fmla="*/ 13893 h 19808"/>
                <a:gd name="T66" fmla="*/ 10302 w 16360"/>
                <a:gd name="T67" fmla="*/ 15532 h 19808"/>
                <a:gd name="T68" fmla="*/ 5167 w 16360"/>
                <a:gd name="T69" fmla="*/ 15719 h 19808"/>
                <a:gd name="T70" fmla="*/ 4024 w 16360"/>
                <a:gd name="T71" fmla="*/ 15594 h 19808"/>
                <a:gd name="T72" fmla="*/ 3335 w 16360"/>
                <a:gd name="T73" fmla="*/ 16593 h 19808"/>
                <a:gd name="T74" fmla="*/ 3429 w 16360"/>
                <a:gd name="T75" fmla="*/ 17342 h 19808"/>
                <a:gd name="T76" fmla="*/ 3586 w 16360"/>
                <a:gd name="T77" fmla="*/ 17779 h 19808"/>
                <a:gd name="T78" fmla="*/ 4180 w 16360"/>
                <a:gd name="T79" fmla="*/ 18029 h 19808"/>
                <a:gd name="T80" fmla="*/ 4713 w 16360"/>
                <a:gd name="T81" fmla="*/ 18809 h 19808"/>
                <a:gd name="T82" fmla="*/ 4744 w 16360"/>
                <a:gd name="T83" fmla="*/ 19184 h 19808"/>
                <a:gd name="T84" fmla="*/ 6028 w 16360"/>
                <a:gd name="T85" fmla="*/ 19606 h 19808"/>
                <a:gd name="T86" fmla="*/ 6905 w 16360"/>
                <a:gd name="T87" fmla="*/ 19746 h 19808"/>
                <a:gd name="T88" fmla="*/ 7045 w 16360"/>
                <a:gd name="T89" fmla="*/ 19496 h 19808"/>
                <a:gd name="T90" fmla="*/ 7452 w 16360"/>
                <a:gd name="T91" fmla="*/ 19559 h 19808"/>
                <a:gd name="T92" fmla="*/ 8000 w 16360"/>
                <a:gd name="T93" fmla="*/ 19730 h 19808"/>
                <a:gd name="T94" fmla="*/ 10505 w 16360"/>
                <a:gd name="T95" fmla="*/ 19590 h 19808"/>
                <a:gd name="T96" fmla="*/ 15218 w 16360"/>
                <a:gd name="T97" fmla="*/ 17061 h 19808"/>
                <a:gd name="T98" fmla="*/ 11633 w 16360"/>
                <a:gd name="T99" fmla="*/ 11067 h 19808"/>
                <a:gd name="T100" fmla="*/ 8940 w 16360"/>
                <a:gd name="T101" fmla="*/ 8211 h 19808"/>
                <a:gd name="T102" fmla="*/ 10020 w 16360"/>
                <a:gd name="T103" fmla="*/ 7805 h 19808"/>
                <a:gd name="T104" fmla="*/ 8861 w 16360"/>
                <a:gd name="T105" fmla="*/ 8476 h 19808"/>
                <a:gd name="T106" fmla="*/ 9362 w 16360"/>
                <a:gd name="T107" fmla="*/ 8242 h 19808"/>
                <a:gd name="T108" fmla="*/ 10224 w 16360"/>
                <a:gd name="T109" fmla="*/ 7899 h 19808"/>
                <a:gd name="T110" fmla="*/ 12149 w 16360"/>
                <a:gd name="T111" fmla="*/ 7680 h 19808"/>
                <a:gd name="T112" fmla="*/ 14544 w 16360"/>
                <a:gd name="T113" fmla="*/ 8102 h 19808"/>
                <a:gd name="T114" fmla="*/ 15703 w 16360"/>
                <a:gd name="T115" fmla="*/ 7946 h 19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60" h="19808">
                  <a:moveTo>
                    <a:pt x="16251" y="6291"/>
                  </a:moveTo>
                  <a:cubicBezTo>
                    <a:pt x="16235" y="6260"/>
                    <a:pt x="16235" y="6229"/>
                    <a:pt x="16235" y="6197"/>
                  </a:cubicBezTo>
                  <a:cubicBezTo>
                    <a:pt x="16235" y="6182"/>
                    <a:pt x="16235" y="6150"/>
                    <a:pt x="16235" y="6135"/>
                  </a:cubicBezTo>
                  <a:cubicBezTo>
                    <a:pt x="16235" y="6057"/>
                    <a:pt x="16220" y="5979"/>
                    <a:pt x="16220" y="5916"/>
                  </a:cubicBezTo>
                  <a:cubicBezTo>
                    <a:pt x="16204" y="5838"/>
                    <a:pt x="16188" y="5776"/>
                    <a:pt x="16188" y="5698"/>
                  </a:cubicBezTo>
                  <a:cubicBezTo>
                    <a:pt x="16188" y="5635"/>
                    <a:pt x="16188" y="5573"/>
                    <a:pt x="16173" y="5495"/>
                  </a:cubicBezTo>
                  <a:cubicBezTo>
                    <a:pt x="16126" y="5370"/>
                    <a:pt x="16110" y="5230"/>
                    <a:pt x="16079" y="5105"/>
                  </a:cubicBezTo>
                  <a:cubicBezTo>
                    <a:pt x="16079" y="5089"/>
                    <a:pt x="16079" y="5073"/>
                    <a:pt x="16079" y="5058"/>
                  </a:cubicBezTo>
                  <a:cubicBezTo>
                    <a:pt x="16032" y="4995"/>
                    <a:pt x="16016" y="4933"/>
                    <a:pt x="15969" y="4871"/>
                  </a:cubicBezTo>
                  <a:cubicBezTo>
                    <a:pt x="15922" y="4792"/>
                    <a:pt x="15906" y="4699"/>
                    <a:pt x="15891" y="4605"/>
                  </a:cubicBezTo>
                  <a:cubicBezTo>
                    <a:pt x="15891" y="4574"/>
                    <a:pt x="15891" y="4558"/>
                    <a:pt x="15875" y="4527"/>
                  </a:cubicBezTo>
                  <a:cubicBezTo>
                    <a:pt x="15859" y="4512"/>
                    <a:pt x="15859" y="4512"/>
                    <a:pt x="15844" y="4512"/>
                  </a:cubicBezTo>
                  <a:cubicBezTo>
                    <a:pt x="15813" y="4512"/>
                    <a:pt x="15781" y="4543"/>
                    <a:pt x="15766" y="4512"/>
                  </a:cubicBezTo>
                  <a:cubicBezTo>
                    <a:pt x="15750" y="4480"/>
                    <a:pt x="15719" y="4465"/>
                    <a:pt x="15703" y="4449"/>
                  </a:cubicBezTo>
                  <a:cubicBezTo>
                    <a:pt x="15703" y="4418"/>
                    <a:pt x="15703" y="4402"/>
                    <a:pt x="15672" y="4387"/>
                  </a:cubicBezTo>
                  <a:cubicBezTo>
                    <a:pt x="15609" y="4355"/>
                    <a:pt x="15593" y="4309"/>
                    <a:pt x="15546" y="4262"/>
                  </a:cubicBezTo>
                  <a:cubicBezTo>
                    <a:pt x="15515" y="4231"/>
                    <a:pt x="15499" y="4215"/>
                    <a:pt x="15452" y="4215"/>
                  </a:cubicBezTo>
                  <a:cubicBezTo>
                    <a:pt x="15421" y="4199"/>
                    <a:pt x="15374" y="4215"/>
                    <a:pt x="15359" y="4168"/>
                  </a:cubicBezTo>
                  <a:cubicBezTo>
                    <a:pt x="15343" y="4168"/>
                    <a:pt x="15327" y="4168"/>
                    <a:pt x="15312" y="4168"/>
                  </a:cubicBezTo>
                  <a:cubicBezTo>
                    <a:pt x="15233" y="4184"/>
                    <a:pt x="15139" y="4168"/>
                    <a:pt x="15061" y="4153"/>
                  </a:cubicBezTo>
                  <a:cubicBezTo>
                    <a:pt x="14795" y="4090"/>
                    <a:pt x="14529" y="4059"/>
                    <a:pt x="14278" y="4043"/>
                  </a:cubicBezTo>
                  <a:cubicBezTo>
                    <a:pt x="14169" y="4043"/>
                    <a:pt x="14075" y="4028"/>
                    <a:pt x="13981" y="4043"/>
                  </a:cubicBezTo>
                  <a:cubicBezTo>
                    <a:pt x="13856" y="4059"/>
                    <a:pt x="13746" y="4028"/>
                    <a:pt x="13621" y="4028"/>
                  </a:cubicBezTo>
                  <a:cubicBezTo>
                    <a:pt x="13527" y="4012"/>
                    <a:pt x="13417" y="3996"/>
                    <a:pt x="13323" y="3996"/>
                  </a:cubicBezTo>
                  <a:cubicBezTo>
                    <a:pt x="13182" y="3996"/>
                    <a:pt x="13057" y="3996"/>
                    <a:pt x="12916" y="4012"/>
                  </a:cubicBezTo>
                  <a:cubicBezTo>
                    <a:pt x="12760" y="4012"/>
                    <a:pt x="12603" y="4028"/>
                    <a:pt x="12462" y="4043"/>
                  </a:cubicBezTo>
                  <a:cubicBezTo>
                    <a:pt x="12259" y="4059"/>
                    <a:pt x="12071" y="4090"/>
                    <a:pt x="11883" y="4137"/>
                  </a:cubicBezTo>
                  <a:cubicBezTo>
                    <a:pt x="11523" y="4215"/>
                    <a:pt x="11163" y="4293"/>
                    <a:pt x="10803" y="4371"/>
                  </a:cubicBezTo>
                  <a:cubicBezTo>
                    <a:pt x="10756" y="4387"/>
                    <a:pt x="10693" y="4402"/>
                    <a:pt x="10631" y="4433"/>
                  </a:cubicBezTo>
                  <a:cubicBezTo>
                    <a:pt x="10552" y="4449"/>
                    <a:pt x="10474" y="4480"/>
                    <a:pt x="10396" y="4496"/>
                  </a:cubicBezTo>
                  <a:cubicBezTo>
                    <a:pt x="10364" y="4512"/>
                    <a:pt x="10317" y="4496"/>
                    <a:pt x="10270" y="4527"/>
                  </a:cubicBezTo>
                  <a:cubicBezTo>
                    <a:pt x="10208" y="4558"/>
                    <a:pt x="10130" y="4558"/>
                    <a:pt x="10067" y="4590"/>
                  </a:cubicBezTo>
                  <a:cubicBezTo>
                    <a:pt x="9957" y="4636"/>
                    <a:pt x="9848" y="4668"/>
                    <a:pt x="9738" y="4699"/>
                  </a:cubicBezTo>
                  <a:cubicBezTo>
                    <a:pt x="9629" y="4730"/>
                    <a:pt x="9519" y="4777"/>
                    <a:pt x="9409" y="4808"/>
                  </a:cubicBezTo>
                  <a:cubicBezTo>
                    <a:pt x="9300" y="4855"/>
                    <a:pt x="9190" y="4902"/>
                    <a:pt x="9065" y="4949"/>
                  </a:cubicBezTo>
                  <a:cubicBezTo>
                    <a:pt x="9034" y="4964"/>
                    <a:pt x="8987" y="4980"/>
                    <a:pt x="8940" y="4980"/>
                  </a:cubicBezTo>
                  <a:cubicBezTo>
                    <a:pt x="8877" y="4995"/>
                    <a:pt x="8815" y="5042"/>
                    <a:pt x="8752" y="5073"/>
                  </a:cubicBezTo>
                  <a:cubicBezTo>
                    <a:pt x="8705" y="5167"/>
                    <a:pt x="8580" y="5151"/>
                    <a:pt x="8517" y="5214"/>
                  </a:cubicBezTo>
                  <a:cubicBezTo>
                    <a:pt x="8454" y="5214"/>
                    <a:pt x="8423" y="5261"/>
                    <a:pt x="8376" y="5292"/>
                  </a:cubicBezTo>
                  <a:cubicBezTo>
                    <a:pt x="8361" y="5292"/>
                    <a:pt x="8345" y="5308"/>
                    <a:pt x="8329" y="5323"/>
                  </a:cubicBezTo>
                  <a:cubicBezTo>
                    <a:pt x="8235" y="5339"/>
                    <a:pt x="8173" y="5386"/>
                    <a:pt x="8094" y="5417"/>
                  </a:cubicBezTo>
                  <a:cubicBezTo>
                    <a:pt x="8126" y="5370"/>
                    <a:pt x="8157" y="5308"/>
                    <a:pt x="8173" y="5245"/>
                  </a:cubicBezTo>
                  <a:cubicBezTo>
                    <a:pt x="8188" y="5230"/>
                    <a:pt x="8188" y="5214"/>
                    <a:pt x="8188" y="5214"/>
                  </a:cubicBezTo>
                  <a:cubicBezTo>
                    <a:pt x="8282" y="5105"/>
                    <a:pt x="8329" y="4964"/>
                    <a:pt x="8392" y="4839"/>
                  </a:cubicBezTo>
                  <a:cubicBezTo>
                    <a:pt x="8392" y="4808"/>
                    <a:pt x="8407" y="4777"/>
                    <a:pt x="8423" y="4777"/>
                  </a:cubicBezTo>
                  <a:cubicBezTo>
                    <a:pt x="8470" y="4761"/>
                    <a:pt x="8470" y="4730"/>
                    <a:pt x="8486" y="4699"/>
                  </a:cubicBezTo>
                  <a:cubicBezTo>
                    <a:pt x="8548" y="4621"/>
                    <a:pt x="8580" y="4543"/>
                    <a:pt x="8611" y="4465"/>
                  </a:cubicBezTo>
                  <a:cubicBezTo>
                    <a:pt x="8627" y="4418"/>
                    <a:pt x="8642" y="4387"/>
                    <a:pt x="8674" y="4340"/>
                  </a:cubicBezTo>
                  <a:cubicBezTo>
                    <a:pt x="8721" y="4277"/>
                    <a:pt x="8752" y="4215"/>
                    <a:pt x="8799" y="4137"/>
                  </a:cubicBezTo>
                  <a:cubicBezTo>
                    <a:pt x="8846" y="4028"/>
                    <a:pt x="8877" y="3887"/>
                    <a:pt x="9002" y="3809"/>
                  </a:cubicBezTo>
                  <a:cubicBezTo>
                    <a:pt x="9018" y="3793"/>
                    <a:pt x="9018" y="3778"/>
                    <a:pt x="9018" y="3778"/>
                  </a:cubicBezTo>
                  <a:cubicBezTo>
                    <a:pt x="9049" y="3731"/>
                    <a:pt x="9049" y="3684"/>
                    <a:pt x="9096" y="3669"/>
                  </a:cubicBezTo>
                  <a:cubicBezTo>
                    <a:pt x="9143" y="3637"/>
                    <a:pt x="9159" y="3591"/>
                    <a:pt x="9175" y="3544"/>
                  </a:cubicBezTo>
                  <a:cubicBezTo>
                    <a:pt x="9190" y="3466"/>
                    <a:pt x="9222" y="3403"/>
                    <a:pt x="9253" y="3325"/>
                  </a:cubicBezTo>
                  <a:cubicBezTo>
                    <a:pt x="9284" y="3263"/>
                    <a:pt x="9300" y="3169"/>
                    <a:pt x="9362" y="3122"/>
                  </a:cubicBezTo>
                  <a:cubicBezTo>
                    <a:pt x="9362" y="3122"/>
                    <a:pt x="9362" y="3122"/>
                    <a:pt x="9362" y="3122"/>
                  </a:cubicBezTo>
                  <a:cubicBezTo>
                    <a:pt x="9409" y="3044"/>
                    <a:pt x="9425" y="2966"/>
                    <a:pt x="9472" y="2888"/>
                  </a:cubicBezTo>
                  <a:cubicBezTo>
                    <a:pt x="9535" y="2763"/>
                    <a:pt x="9566" y="2623"/>
                    <a:pt x="9613" y="2498"/>
                  </a:cubicBezTo>
                  <a:cubicBezTo>
                    <a:pt x="9660" y="2404"/>
                    <a:pt x="9707" y="2311"/>
                    <a:pt x="9754" y="2217"/>
                  </a:cubicBezTo>
                  <a:cubicBezTo>
                    <a:pt x="9816" y="2092"/>
                    <a:pt x="9848" y="1952"/>
                    <a:pt x="9895" y="1811"/>
                  </a:cubicBezTo>
                  <a:cubicBezTo>
                    <a:pt x="9942" y="1702"/>
                    <a:pt x="9957" y="1593"/>
                    <a:pt x="10004" y="1483"/>
                  </a:cubicBezTo>
                  <a:cubicBezTo>
                    <a:pt x="10020" y="1437"/>
                    <a:pt x="10036" y="1390"/>
                    <a:pt x="10036" y="1343"/>
                  </a:cubicBezTo>
                  <a:cubicBezTo>
                    <a:pt x="10036" y="1249"/>
                    <a:pt x="10051" y="1171"/>
                    <a:pt x="10083" y="1093"/>
                  </a:cubicBezTo>
                  <a:cubicBezTo>
                    <a:pt x="10114" y="1031"/>
                    <a:pt x="10130" y="953"/>
                    <a:pt x="10130" y="875"/>
                  </a:cubicBezTo>
                  <a:cubicBezTo>
                    <a:pt x="10114" y="718"/>
                    <a:pt x="10051" y="609"/>
                    <a:pt x="9910" y="547"/>
                  </a:cubicBezTo>
                  <a:cubicBezTo>
                    <a:pt x="9895" y="547"/>
                    <a:pt x="9879" y="531"/>
                    <a:pt x="9848" y="516"/>
                  </a:cubicBezTo>
                  <a:cubicBezTo>
                    <a:pt x="9785" y="453"/>
                    <a:pt x="9707" y="406"/>
                    <a:pt x="9629" y="359"/>
                  </a:cubicBezTo>
                  <a:cubicBezTo>
                    <a:pt x="9582" y="344"/>
                    <a:pt x="9550" y="328"/>
                    <a:pt x="9519" y="281"/>
                  </a:cubicBezTo>
                  <a:cubicBezTo>
                    <a:pt x="9488" y="250"/>
                    <a:pt x="9456" y="235"/>
                    <a:pt x="9409" y="235"/>
                  </a:cubicBezTo>
                  <a:cubicBezTo>
                    <a:pt x="9394" y="235"/>
                    <a:pt x="9362" y="235"/>
                    <a:pt x="9362" y="235"/>
                  </a:cubicBezTo>
                  <a:cubicBezTo>
                    <a:pt x="9237" y="188"/>
                    <a:pt x="9112" y="141"/>
                    <a:pt x="8987" y="94"/>
                  </a:cubicBezTo>
                  <a:cubicBezTo>
                    <a:pt x="8924" y="79"/>
                    <a:pt x="8861" y="47"/>
                    <a:pt x="8783" y="16"/>
                  </a:cubicBezTo>
                  <a:cubicBezTo>
                    <a:pt x="8752" y="0"/>
                    <a:pt x="8721" y="16"/>
                    <a:pt x="8689" y="47"/>
                  </a:cubicBezTo>
                  <a:cubicBezTo>
                    <a:pt x="8658" y="63"/>
                    <a:pt x="8658" y="79"/>
                    <a:pt x="8642" y="125"/>
                  </a:cubicBezTo>
                  <a:cubicBezTo>
                    <a:pt x="8642" y="172"/>
                    <a:pt x="8642" y="219"/>
                    <a:pt x="8611" y="281"/>
                  </a:cubicBezTo>
                  <a:cubicBezTo>
                    <a:pt x="8595" y="328"/>
                    <a:pt x="8548" y="359"/>
                    <a:pt x="8548" y="422"/>
                  </a:cubicBezTo>
                  <a:cubicBezTo>
                    <a:pt x="8548" y="547"/>
                    <a:pt x="8501" y="672"/>
                    <a:pt x="8470" y="797"/>
                  </a:cubicBezTo>
                  <a:cubicBezTo>
                    <a:pt x="8407" y="999"/>
                    <a:pt x="8361" y="1202"/>
                    <a:pt x="8298" y="1390"/>
                  </a:cubicBezTo>
                  <a:cubicBezTo>
                    <a:pt x="8220" y="1624"/>
                    <a:pt x="8157" y="1858"/>
                    <a:pt x="8079" y="2092"/>
                  </a:cubicBezTo>
                  <a:cubicBezTo>
                    <a:pt x="7985" y="2404"/>
                    <a:pt x="7891" y="2716"/>
                    <a:pt x="7781" y="3029"/>
                  </a:cubicBezTo>
                  <a:cubicBezTo>
                    <a:pt x="7719" y="3232"/>
                    <a:pt x="7640" y="3434"/>
                    <a:pt x="7562" y="3637"/>
                  </a:cubicBezTo>
                  <a:cubicBezTo>
                    <a:pt x="7515" y="3762"/>
                    <a:pt x="7484" y="3887"/>
                    <a:pt x="7421" y="4012"/>
                  </a:cubicBezTo>
                  <a:cubicBezTo>
                    <a:pt x="7312" y="4262"/>
                    <a:pt x="7218" y="4527"/>
                    <a:pt x="7108" y="4792"/>
                  </a:cubicBezTo>
                  <a:cubicBezTo>
                    <a:pt x="7077" y="4855"/>
                    <a:pt x="7045" y="4917"/>
                    <a:pt x="7014" y="4995"/>
                  </a:cubicBezTo>
                  <a:cubicBezTo>
                    <a:pt x="6920" y="5198"/>
                    <a:pt x="6842" y="5417"/>
                    <a:pt x="6748" y="5620"/>
                  </a:cubicBezTo>
                  <a:cubicBezTo>
                    <a:pt x="6607" y="5916"/>
                    <a:pt x="6498" y="6213"/>
                    <a:pt x="6357" y="6509"/>
                  </a:cubicBezTo>
                  <a:cubicBezTo>
                    <a:pt x="6310" y="6619"/>
                    <a:pt x="6263" y="6744"/>
                    <a:pt x="6216" y="6853"/>
                  </a:cubicBezTo>
                  <a:cubicBezTo>
                    <a:pt x="6200" y="6868"/>
                    <a:pt x="6200" y="6900"/>
                    <a:pt x="6184" y="6915"/>
                  </a:cubicBezTo>
                  <a:cubicBezTo>
                    <a:pt x="6184" y="6915"/>
                    <a:pt x="6184" y="6915"/>
                    <a:pt x="6169" y="6915"/>
                  </a:cubicBezTo>
                  <a:cubicBezTo>
                    <a:pt x="6169" y="6947"/>
                    <a:pt x="6137" y="6978"/>
                    <a:pt x="6122" y="7009"/>
                  </a:cubicBezTo>
                  <a:cubicBezTo>
                    <a:pt x="6090" y="7071"/>
                    <a:pt x="6028" y="7134"/>
                    <a:pt x="5997" y="7212"/>
                  </a:cubicBezTo>
                  <a:cubicBezTo>
                    <a:pt x="5965" y="7274"/>
                    <a:pt x="5871" y="7306"/>
                    <a:pt x="5871" y="7399"/>
                  </a:cubicBezTo>
                  <a:cubicBezTo>
                    <a:pt x="5871" y="7399"/>
                    <a:pt x="5856" y="7415"/>
                    <a:pt x="5856" y="7415"/>
                  </a:cubicBezTo>
                  <a:cubicBezTo>
                    <a:pt x="5793" y="7462"/>
                    <a:pt x="5777" y="7524"/>
                    <a:pt x="5746" y="7587"/>
                  </a:cubicBezTo>
                  <a:cubicBezTo>
                    <a:pt x="5668" y="7743"/>
                    <a:pt x="5621" y="7914"/>
                    <a:pt x="5558" y="8070"/>
                  </a:cubicBezTo>
                  <a:cubicBezTo>
                    <a:pt x="5511" y="8195"/>
                    <a:pt x="5464" y="8320"/>
                    <a:pt x="5449" y="8461"/>
                  </a:cubicBezTo>
                  <a:cubicBezTo>
                    <a:pt x="5433" y="8539"/>
                    <a:pt x="5417" y="8617"/>
                    <a:pt x="5386" y="8695"/>
                  </a:cubicBezTo>
                  <a:cubicBezTo>
                    <a:pt x="5355" y="8757"/>
                    <a:pt x="5339" y="8820"/>
                    <a:pt x="5339" y="8898"/>
                  </a:cubicBezTo>
                  <a:cubicBezTo>
                    <a:pt x="5323" y="8929"/>
                    <a:pt x="5292" y="8960"/>
                    <a:pt x="5276" y="8991"/>
                  </a:cubicBezTo>
                  <a:cubicBezTo>
                    <a:pt x="5261" y="9101"/>
                    <a:pt x="5198" y="9179"/>
                    <a:pt x="5167" y="9288"/>
                  </a:cubicBezTo>
                  <a:cubicBezTo>
                    <a:pt x="5135" y="9319"/>
                    <a:pt x="5120" y="9366"/>
                    <a:pt x="5057" y="9382"/>
                  </a:cubicBezTo>
                  <a:cubicBezTo>
                    <a:pt x="5057" y="9382"/>
                    <a:pt x="5042" y="9397"/>
                    <a:pt x="5042" y="9413"/>
                  </a:cubicBezTo>
                  <a:cubicBezTo>
                    <a:pt x="5057" y="9428"/>
                    <a:pt x="5073" y="9397"/>
                    <a:pt x="5089" y="9397"/>
                  </a:cubicBezTo>
                  <a:cubicBezTo>
                    <a:pt x="5057" y="9491"/>
                    <a:pt x="4995" y="9569"/>
                    <a:pt x="4963" y="9678"/>
                  </a:cubicBezTo>
                  <a:cubicBezTo>
                    <a:pt x="4948" y="9694"/>
                    <a:pt x="4948" y="9725"/>
                    <a:pt x="4916" y="9741"/>
                  </a:cubicBezTo>
                  <a:cubicBezTo>
                    <a:pt x="4901" y="9756"/>
                    <a:pt x="4885" y="9787"/>
                    <a:pt x="4885" y="9803"/>
                  </a:cubicBezTo>
                  <a:cubicBezTo>
                    <a:pt x="4885" y="9834"/>
                    <a:pt x="4885" y="9850"/>
                    <a:pt x="4869" y="9865"/>
                  </a:cubicBezTo>
                  <a:cubicBezTo>
                    <a:pt x="4807" y="9959"/>
                    <a:pt x="4775" y="10053"/>
                    <a:pt x="4728" y="10146"/>
                  </a:cubicBezTo>
                  <a:cubicBezTo>
                    <a:pt x="4666" y="10256"/>
                    <a:pt x="4619" y="10349"/>
                    <a:pt x="4588" y="10474"/>
                  </a:cubicBezTo>
                  <a:cubicBezTo>
                    <a:pt x="4588" y="10490"/>
                    <a:pt x="4588" y="10505"/>
                    <a:pt x="4572" y="10521"/>
                  </a:cubicBezTo>
                  <a:cubicBezTo>
                    <a:pt x="4525" y="10599"/>
                    <a:pt x="4478" y="10693"/>
                    <a:pt x="4431" y="10786"/>
                  </a:cubicBezTo>
                  <a:cubicBezTo>
                    <a:pt x="4384" y="10880"/>
                    <a:pt x="4353" y="10989"/>
                    <a:pt x="4274" y="11067"/>
                  </a:cubicBezTo>
                  <a:cubicBezTo>
                    <a:pt x="4259" y="11083"/>
                    <a:pt x="4259" y="11099"/>
                    <a:pt x="4259" y="11099"/>
                  </a:cubicBezTo>
                  <a:cubicBezTo>
                    <a:pt x="4259" y="11130"/>
                    <a:pt x="4243" y="11145"/>
                    <a:pt x="4243" y="11177"/>
                  </a:cubicBezTo>
                  <a:cubicBezTo>
                    <a:pt x="4196" y="11286"/>
                    <a:pt x="4134" y="11380"/>
                    <a:pt x="4102" y="11489"/>
                  </a:cubicBezTo>
                  <a:cubicBezTo>
                    <a:pt x="4087" y="11520"/>
                    <a:pt x="4055" y="11536"/>
                    <a:pt x="4040" y="11582"/>
                  </a:cubicBezTo>
                  <a:cubicBezTo>
                    <a:pt x="4024" y="11629"/>
                    <a:pt x="4008" y="11707"/>
                    <a:pt x="3930" y="11723"/>
                  </a:cubicBezTo>
                  <a:cubicBezTo>
                    <a:pt x="3914" y="11723"/>
                    <a:pt x="3914" y="11739"/>
                    <a:pt x="3899" y="11754"/>
                  </a:cubicBezTo>
                  <a:cubicBezTo>
                    <a:pt x="3852" y="11817"/>
                    <a:pt x="3820" y="11895"/>
                    <a:pt x="3789" y="11973"/>
                  </a:cubicBezTo>
                  <a:cubicBezTo>
                    <a:pt x="3758" y="12020"/>
                    <a:pt x="3742" y="12066"/>
                    <a:pt x="3695" y="12113"/>
                  </a:cubicBezTo>
                  <a:cubicBezTo>
                    <a:pt x="3680" y="12066"/>
                    <a:pt x="3664" y="12035"/>
                    <a:pt x="3680" y="12004"/>
                  </a:cubicBezTo>
                  <a:cubicBezTo>
                    <a:pt x="3680" y="11941"/>
                    <a:pt x="3664" y="11879"/>
                    <a:pt x="3648" y="11817"/>
                  </a:cubicBezTo>
                  <a:cubicBezTo>
                    <a:pt x="3648" y="11770"/>
                    <a:pt x="3617" y="11723"/>
                    <a:pt x="3617" y="11660"/>
                  </a:cubicBezTo>
                  <a:cubicBezTo>
                    <a:pt x="3633" y="11645"/>
                    <a:pt x="3601" y="11645"/>
                    <a:pt x="3586" y="11645"/>
                  </a:cubicBezTo>
                  <a:cubicBezTo>
                    <a:pt x="3586" y="11676"/>
                    <a:pt x="3586" y="11707"/>
                    <a:pt x="3586" y="11723"/>
                  </a:cubicBezTo>
                  <a:cubicBezTo>
                    <a:pt x="3601" y="11848"/>
                    <a:pt x="3617" y="11973"/>
                    <a:pt x="3633" y="12098"/>
                  </a:cubicBezTo>
                  <a:cubicBezTo>
                    <a:pt x="3648" y="12160"/>
                    <a:pt x="3633" y="12207"/>
                    <a:pt x="3617" y="12254"/>
                  </a:cubicBezTo>
                  <a:cubicBezTo>
                    <a:pt x="3586" y="12222"/>
                    <a:pt x="3586" y="12191"/>
                    <a:pt x="3586" y="12160"/>
                  </a:cubicBezTo>
                  <a:cubicBezTo>
                    <a:pt x="3570" y="12035"/>
                    <a:pt x="3539" y="11895"/>
                    <a:pt x="3523" y="11770"/>
                  </a:cubicBezTo>
                  <a:cubicBezTo>
                    <a:pt x="3523" y="11707"/>
                    <a:pt x="3539" y="11629"/>
                    <a:pt x="3507" y="11567"/>
                  </a:cubicBezTo>
                  <a:cubicBezTo>
                    <a:pt x="3492" y="11567"/>
                    <a:pt x="3507" y="11551"/>
                    <a:pt x="3507" y="11551"/>
                  </a:cubicBezTo>
                  <a:cubicBezTo>
                    <a:pt x="3539" y="11520"/>
                    <a:pt x="3523" y="11473"/>
                    <a:pt x="3507" y="11442"/>
                  </a:cubicBezTo>
                  <a:cubicBezTo>
                    <a:pt x="3492" y="11348"/>
                    <a:pt x="3507" y="11255"/>
                    <a:pt x="3476" y="11161"/>
                  </a:cubicBezTo>
                  <a:cubicBezTo>
                    <a:pt x="3445" y="11052"/>
                    <a:pt x="3460" y="10927"/>
                    <a:pt x="3445" y="10818"/>
                  </a:cubicBezTo>
                  <a:cubicBezTo>
                    <a:pt x="3445" y="10755"/>
                    <a:pt x="3429" y="10677"/>
                    <a:pt x="3445" y="10599"/>
                  </a:cubicBezTo>
                  <a:cubicBezTo>
                    <a:pt x="3460" y="10537"/>
                    <a:pt x="3460" y="10459"/>
                    <a:pt x="3398" y="10381"/>
                  </a:cubicBezTo>
                  <a:cubicBezTo>
                    <a:pt x="3398" y="10474"/>
                    <a:pt x="3351" y="10537"/>
                    <a:pt x="3398" y="10599"/>
                  </a:cubicBezTo>
                  <a:cubicBezTo>
                    <a:pt x="3398" y="10615"/>
                    <a:pt x="3398" y="10615"/>
                    <a:pt x="3398" y="10630"/>
                  </a:cubicBezTo>
                  <a:cubicBezTo>
                    <a:pt x="3382" y="10740"/>
                    <a:pt x="3382" y="10849"/>
                    <a:pt x="3382" y="10974"/>
                  </a:cubicBezTo>
                  <a:cubicBezTo>
                    <a:pt x="3382" y="10974"/>
                    <a:pt x="3366" y="10989"/>
                    <a:pt x="3382" y="10989"/>
                  </a:cubicBezTo>
                  <a:cubicBezTo>
                    <a:pt x="3445" y="11036"/>
                    <a:pt x="3398" y="11099"/>
                    <a:pt x="3413" y="11145"/>
                  </a:cubicBezTo>
                  <a:cubicBezTo>
                    <a:pt x="3429" y="11192"/>
                    <a:pt x="3413" y="11255"/>
                    <a:pt x="3445" y="11317"/>
                  </a:cubicBezTo>
                  <a:cubicBezTo>
                    <a:pt x="3476" y="11364"/>
                    <a:pt x="3445" y="11458"/>
                    <a:pt x="3382" y="11520"/>
                  </a:cubicBezTo>
                  <a:cubicBezTo>
                    <a:pt x="3413" y="11442"/>
                    <a:pt x="3366" y="11395"/>
                    <a:pt x="3366" y="11348"/>
                  </a:cubicBezTo>
                  <a:cubicBezTo>
                    <a:pt x="3351" y="11208"/>
                    <a:pt x="3335" y="11067"/>
                    <a:pt x="3335" y="10927"/>
                  </a:cubicBezTo>
                  <a:cubicBezTo>
                    <a:pt x="3335" y="10911"/>
                    <a:pt x="3335" y="10896"/>
                    <a:pt x="3335" y="10864"/>
                  </a:cubicBezTo>
                  <a:cubicBezTo>
                    <a:pt x="3257" y="10724"/>
                    <a:pt x="3351" y="10599"/>
                    <a:pt x="3335" y="10459"/>
                  </a:cubicBezTo>
                  <a:cubicBezTo>
                    <a:pt x="3335" y="10459"/>
                    <a:pt x="3351" y="10443"/>
                    <a:pt x="3351" y="10427"/>
                  </a:cubicBezTo>
                  <a:cubicBezTo>
                    <a:pt x="3382" y="10381"/>
                    <a:pt x="3366" y="10318"/>
                    <a:pt x="3398" y="10271"/>
                  </a:cubicBezTo>
                  <a:cubicBezTo>
                    <a:pt x="3398" y="10271"/>
                    <a:pt x="3398" y="10256"/>
                    <a:pt x="3398" y="10256"/>
                  </a:cubicBezTo>
                  <a:cubicBezTo>
                    <a:pt x="3366" y="10178"/>
                    <a:pt x="3398" y="10115"/>
                    <a:pt x="3398" y="10053"/>
                  </a:cubicBezTo>
                  <a:cubicBezTo>
                    <a:pt x="3429" y="9912"/>
                    <a:pt x="3413" y="9787"/>
                    <a:pt x="3398" y="9647"/>
                  </a:cubicBezTo>
                  <a:cubicBezTo>
                    <a:pt x="3398" y="9491"/>
                    <a:pt x="3398" y="9335"/>
                    <a:pt x="3382" y="9179"/>
                  </a:cubicBezTo>
                  <a:cubicBezTo>
                    <a:pt x="3382" y="9163"/>
                    <a:pt x="3366" y="9147"/>
                    <a:pt x="3398" y="9132"/>
                  </a:cubicBezTo>
                  <a:cubicBezTo>
                    <a:pt x="3429" y="9163"/>
                    <a:pt x="3445" y="9163"/>
                    <a:pt x="3460" y="9116"/>
                  </a:cubicBezTo>
                  <a:cubicBezTo>
                    <a:pt x="3476" y="9101"/>
                    <a:pt x="3492" y="9085"/>
                    <a:pt x="3507" y="9069"/>
                  </a:cubicBezTo>
                  <a:cubicBezTo>
                    <a:pt x="3523" y="9069"/>
                    <a:pt x="3539" y="9054"/>
                    <a:pt x="3539" y="9038"/>
                  </a:cubicBezTo>
                  <a:cubicBezTo>
                    <a:pt x="3523" y="9007"/>
                    <a:pt x="3539" y="8960"/>
                    <a:pt x="3539" y="8929"/>
                  </a:cubicBezTo>
                  <a:cubicBezTo>
                    <a:pt x="3539" y="8913"/>
                    <a:pt x="3539" y="8898"/>
                    <a:pt x="3523" y="8882"/>
                  </a:cubicBezTo>
                  <a:cubicBezTo>
                    <a:pt x="3476" y="8882"/>
                    <a:pt x="3492" y="8851"/>
                    <a:pt x="3492" y="8820"/>
                  </a:cubicBezTo>
                  <a:cubicBezTo>
                    <a:pt x="3492" y="8773"/>
                    <a:pt x="3507" y="8726"/>
                    <a:pt x="3476" y="8679"/>
                  </a:cubicBezTo>
                  <a:cubicBezTo>
                    <a:pt x="3476" y="8664"/>
                    <a:pt x="3460" y="8664"/>
                    <a:pt x="3476" y="8648"/>
                  </a:cubicBezTo>
                  <a:cubicBezTo>
                    <a:pt x="3507" y="8617"/>
                    <a:pt x="3476" y="8554"/>
                    <a:pt x="3523" y="8523"/>
                  </a:cubicBezTo>
                  <a:cubicBezTo>
                    <a:pt x="3523" y="8523"/>
                    <a:pt x="3523" y="8492"/>
                    <a:pt x="3507" y="8492"/>
                  </a:cubicBezTo>
                  <a:cubicBezTo>
                    <a:pt x="3492" y="8461"/>
                    <a:pt x="3492" y="8414"/>
                    <a:pt x="3507" y="8383"/>
                  </a:cubicBezTo>
                  <a:cubicBezTo>
                    <a:pt x="3507" y="8351"/>
                    <a:pt x="3507" y="8305"/>
                    <a:pt x="3539" y="8289"/>
                  </a:cubicBezTo>
                  <a:cubicBezTo>
                    <a:pt x="3554" y="8289"/>
                    <a:pt x="3554" y="8273"/>
                    <a:pt x="3554" y="8258"/>
                  </a:cubicBezTo>
                  <a:cubicBezTo>
                    <a:pt x="3539" y="8148"/>
                    <a:pt x="3617" y="8055"/>
                    <a:pt x="3570" y="7946"/>
                  </a:cubicBezTo>
                  <a:cubicBezTo>
                    <a:pt x="3570" y="7946"/>
                    <a:pt x="3570" y="7930"/>
                    <a:pt x="3570" y="7930"/>
                  </a:cubicBezTo>
                  <a:cubicBezTo>
                    <a:pt x="3586" y="7883"/>
                    <a:pt x="3601" y="7836"/>
                    <a:pt x="3586" y="7789"/>
                  </a:cubicBezTo>
                  <a:cubicBezTo>
                    <a:pt x="3570" y="7743"/>
                    <a:pt x="3570" y="7696"/>
                    <a:pt x="3601" y="7649"/>
                  </a:cubicBezTo>
                  <a:cubicBezTo>
                    <a:pt x="3601" y="7649"/>
                    <a:pt x="3586" y="7633"/>
                    <a:pt x="3586" y="7618"/>
                  </a:cubicBezTo>
                  <a:cubicBezTo>
                    <a:pt x="3586" y="7602"/>
                    <a:pt x="3586" y="7602"/>
                    <a:pt x="3586" y="7571"/>
                  </a:cubicBezTo>
                  <a:cubicBezTo>
                    <a:pt x="3601" y="7540"/>
                    <a:pt x="3601" y="7493"/>
                    <a:pt x="3586" y="7462"/>
                  </a:cubicBezTo>
                  <a:cubicBezTo>
                    <a:pt x="3586" y="7430"/>
                    <a:pt x="3586" y="7415"/>
                    <a:pt x="3601" y="7384"/>
                  </a:cubicBezTo>
                  <a:cubicBezTo>
                    <a:pt x="3633" y="7306"/>
                    <a:pt x="3617" y="7212"/>
                    <a:pt x="3617" y="7134"/>
                  </a:cubicBezTo>
                  <a:cubicBezTo>
                    <a:pt x="3617" y="7009"/>
                    <a:pt x="3617" y="6900"/>
                    <a:pt x="3601" y="6790"/>
                  </a:cubicBezTo>
                  <a:cubicBezTo>
                    <a:pt x="3601" y="6697"/>
                    <a:pt x="3617" y="6588"/>
                    <a:pt x="3601" y="6494"/>
                  </a:cubicBezTo>
                  <a:cubicBezTo>
                    <a:pt x="3586" y="6416"/>
                    <a:pt x="3586" y="6338"/>
                    <a:pt x="3586" y="6260"/>
                  </a:cubicBezTo>
                  <a:cubicBezTo>
                    <a:pt x="3586" y="6213"/>
                    <a:pt x="3586" y="6182"/>
                    <a:pt x="3570" y="6135"/>
                  </a:cubicBezTo>
                  <a:cubicBezTo>
                    <a:pt x="3554" y="6088"/>
                    <a:pt x="3554" y="6041"/>
                    <a:pt x="3570" y="5994"/>
                  </a:cubicBezTo>
                  <a:cubicBezTo>
                    <a:pt x="3586" y="5916"/>
                    <a:pt x="3570" y="5838"/>
                    <a:pt x="3570" y="5760"/>
                  </a:cubicBezTo>
                  <a:cubicBezTo>
                    <a:pt x="3586" y="5651"/>
                    <a:pt x="3570" y="5542"/>
                    <a:pt x="3570" y="5432"/>
                  </a:cubicBezTo>
                  <a:cubicBezTo>
                    <a:pt x="3570" y="5339"/>
                    <a:pt x="3554" y="5245"/>
                    <a:pt x="3570" y="5151"/>
                  </a:cubicBezTo>
                  <a:cubicBezTo>
                    <a:pt x="3586" y="5058"/>
                    <a:pt x="3570" y="4964"/>
                    <a:pt x="3586" y="4871"/>
                  </a:cubicBezTo>
                  <a:cubicBezTo>
                    <a:pt x="3601" y="4714"/>
                    <a:pt x="3586" y="4558"/>
                    <a:pt x="3570" y="4418"/>
                  </a:cubicBezTo>
                  <a:cubicBezTo>
                    <a:pt x="3570" y="4340"/>
                    <a:pt x="3554" y="4277"/>
                    <a:pt x="3586" y="4215"/>
                  </a:cubicBezTo>
                  <a:cubicBezTo>
                    <a:pt x="3601" y="4199"/>
                    <a:pt x="3586" y="4184"/>
                    <a:pt x="3586" y="4168"/>
                  </a:cubicBezTo>
                  <a:cubicBezTo>
                    <a:pt x="3601" y="4106"/>
                    <a:pt x="3586" y="4043"/>
                    <a:pt x="3601" y="3996"/>
                  </a:cubicBezTo>
                  <a:cubicBezTo>
                    <a:pt x="3633" y="3856"/>
                    <a:pt x="3648" y="3715"/>
                    <a:pt x="3648" y="3575"/>
                  </a:cubicBezTo>
                  <a:cubicBezTo>
                    <a:pt x="3648" y="3450"/>
                    <a:pt x="3664" y="3325"/>
                    <a:pt x="3695" y="3200"/>
                  </a:cubicBezTo>
                  <a:cubicBezTo>
                    <a:pt x="3726" y="3107"/>
                    <a:pt x="3726" y="3013"/>
                    <a:pt x="3726" y="2904"/>
                  </a:cubicBezTo>
                  <a:cubicBezTo>
                    <a:pt x="3742" y="2732"/>
                    <a:pt x="3742" y="2560"/>
                    <a:pt x="3742" y="2389"/>
                  </a:cubicBezTo>
                  <a:cubicBezTo>
                    <a:pt x="3742" y="2357"/>
                    <a:pt x="3742" y="2342"/>
                    <a:pt x="3742" y="2311"/>
                  </a:cubicBezTo>
                  <a:cubicBezTo>
                    <a:pt x="3726" y="2279"/>
                    <a:pt x="3726" y="2233"/>
                    <a:pt x="3726" y="2186"/>
                  </a:cubicBezTo>
                  <a:cubicBezTo>
                    <a:pt x="3742" y="2123"/>
                    <a:pt x="3726" y="2076"/>
                    <a:pt x="3711" y="2014"/>
                  </a:cubicBezTo>
                  <a:cubicBezTo>
                    <a:pt x="3695" y="1889"/>
                    <a:pt x="3664" y="1780"/>
                    <a:pt x="3633" y="1655"/>
                  </a:cubicBezTo>
                  <a:cubicBezTo>
                    <a:pt x="3617" y="1561"/>
                    <a:pt x="3586" y="1483"/>
                    <a:pt x="3523" y="1405"/>
                  </a:cubicBezTo>
                  <a:cubicBezTo>
                    <a:pt x="3398" y="1280"/>
                    <a:pt x="3257" y="1171"/>
                    <a:pt x="3132" y="1046"/>
                  </a:cubicBezTo>
                  <a:cubicBezTo>
                    <a:pt x="3116" y="1031"/>
                    <a:pt x="3100" y="1015"/>
                    <a:pt x="3085" y="1031"/>
                  </a:cubicBezTo>
                  <a:cubicBezTo>
                    <a:pt x="3038" y="1031"/>
                    <a:pt x="3006" y="999"/>
                    <a:pt x="2975" y="953"/>
                  </a:cubicBezTo>
                  <a:cubicBezTo>
                    <a:pt x="2959" y="921"/>
                    <a:pt x="2944" y="890"/>
                    <a:pt x="2912" y="859"/>
                  </a:cubicBezTo>
                  <a:cubicBezTo>
                    <a:pt x="2881" y="812"/>
                    <a:pt x="2834" y="765"/>
                    <a:pt x="2771" y="765"/>
                  </a:cubicBezTo>
                  <a:cubicBezTo>
                    <a:pt x="2740" y="750"/>
                    <a:pt x="2693" y="750"/>
                    <a:pt x="2662" y="734"/>
                  </a:cubicBezTo>
                  <a:cubicBezTo>
                    <a:pt x="2615" y="703"/>
                    <a:pt x="2584" y="687"/>
                    <a:pt x="2537" y="672"/>
                  </a:cubicBezTo>
                  <a:cubicBezTo>
                    <a:pt x="2411" y="640"/>
                    <a:pt x="2271" y="625"/>
                    <a:pt x="2161" y="562"/>
                  </a:cubicBezTo>
                  <a:cubicBezTo>
                    <a:pt x="2004" y="500"/>
                    <a:pt x="1848" y="469"/>
                    <a:pt x="1691" y="438"/>
                  </a:cubicBezTo>
                  <a:cubicBezTo>
                    <a:pt x="1550" y="391"/>
                    <a:pt x="1378" y="391"/>
                    <a:pt x="1222" y="391"/>
                  </a:cubicBezTo>
                  <a:cubicBezTo>
                    <a:pt x="1128" y="391"/>
                    <a:pt x="1018" y="406"/>
                    <a:pt x="908" y="406"/>
                  </a:cubicBezTo>
                  <a:cubicBezTo>
                    <a:pt x="799" y="406"/>
                    <a:pt x="674" y="422"/>
                    <a:pt x="564" y="422"/>
                  </a:cubicBezTo>
                  <a:cubicBezTo>
                    <a:pt x="517" y="422"/>
                    <a:pt x="470" y="438"/>
                    <a:pt x="439" y="469"/>
                  </a:cubicBezTo>
                  <a:cubicBezTo>
                    <a:pt x="408" y="500"/>
                    <a:pt x="408" y="531"/>
                    <a:pt x="376" y="547"/>
                  </a:cubicBezTo>
                  <a:cubicBezTo>
                    <a:pt x="345" y="609"/>
                    <a:pt x="314" y="656"/>
                    <a:pt x="251" y="656"/>
                  </a:cubicBezTo>
                  <a:cubicBezTo>
                    <a:pt x="204" y="656"/>
                    <a:pt x="188" y="687"/>
                    <a:pt x="188" y="734"/>
                  </a:cubicBezTo>
                  <a:cubicBezTo>
                    <a:pt x="188" y="781"/>
                    <a:pt x="173" y="781"/>
                    <a:pt x="141" y="781"/>
                  </a:cubicBezTo>
                  <a:cubicBezTo>
                    <a:pt x="94" y="781"/>
                    <a:pt x="47" y="797"/>
                    <a:pt x="0" y="812"/>
                  </a:cubicBezTo>
                  <a:cubicBezTo>
                    <a:pt x="0" y="812"/>
                    <a:pt x="0" y="828"/>
                    <a:pt x="0" y="828"/>
                  </a:cubicBezTo>
                  <a:cubicBezTo>
                    <a:pt x="110" y="968"/>
                    <a:pt x="126" y="1140"/>
                    <a:pt x="173" y="1296"/>
                  </a:cubicBezTo>
                  <a:cubicBezTo>
                    <a:pt x="204" y="1358"/>
                    <a:pt x="188" y="1421"/>
                    <a:pt x="204" y="1483"/>
                  </a:cubicBezTo>
                  <a:cubicBezTo>
                    <a:pt x="204" y="1593"/>
                    <a:pt x="220" y="1686"/>
                    <a:pt x="235" y="1780"/>
                  </a:cubicBezTo>
                  <a:cubicBezTo>
                    <a:pt x="251" y="1874"/>
                    <a:pt x="267" y="1952"/>
                    <a:pt x="267" y="2045"/>
                  </a:cubicBezTo>
                  <a:cubicBezTo>
                    <a:pt x="282" y="2201"/>
                    <a:pt x="282" y="2357"/>
                    <a:pt x="282" y="2498"/>
                  </a:cubicBezTo>
                  <a:cubicBezTo>
                    <a:pt x="282" y="2514"/>
                    <a:pt x="282" y="2514"/>
                    <a:pt x="298" y="2514"/>
                  </a:cubicBezTo>
                  <a:cubicBezTo>
                    <a:pt x="298" y="2514"/>
                    <a:pt x="298" y="2498"/>
                    <a:pt x="298" y="2482"/>
                  </a:cubicBezTo>
                  <a:cubicBezTo>
                    <a:pt x="298" y="2482"/>
                    <a:pt x="298" y="2467"/>
                    <a:pt x="314" y="2467"/>
                  </a:cubicBezTo>
                  <a:cubicBezTo>
                    <a:pt x="345" y="2638"/>
                    <a:pt x="329" y="2810"/>
                    <a:pt x="314" y="2966"/>
                  </a:cubicBezTo>
                  <a:cubicBezTo>
                    <a:pt x="314" y="3013"/>
                    <a:pt x="329" y="3075"/>
                    <a:pt x="282" y="3107"/>
                  </a:cubicBezTo>
                  <a:cubicBezTo>
                    <a:pt x="282" y="3122"/>
                    <a:pt x="267" y="3138"/>
                    <a:pt x="298" y="3154"/>
                  </a:cubicBezTo>
                  <a:cubicBezTo>
                    <a:pt x="298" y="3154"/>
                    <a:pt x="298" y="3122"/>
                    <a:pt x="314" y="3138"/>
                  </a:cubicBezTo>
                  <a:cubicBezTo>
                    <a:pt x="329" y="3154"/>
                    <a:pt x="329" y="3169"/>
                    <a:pt x="329" y="3169"/>
                  </a:cubicBezTo>
                  <a:cubicBezTo>
                    <a:pt x="329" y="3247"/>
                    <a:pt x="345" y="3325"/>
                    <a:pt x="345" y="3403"/>
                  </a:cubicBezTo>
                  <a:cubicBezTo>
                    <a:pt x="345" y="3450"/>
                    <a:pt x="361" y="3513"/>
                    <a:pt x="345" y="3559"/>
                  </a:cubicBezTo>
                  <a:cubicBezTo>
                    <a:pt x="329" y="3622"/>
                    <a:pt x="314" y="3653"/>
                    <a:pt x="376" y="3700"/>
                  </a:cubicBezTo>
                  <a:cubicBezTo>
                    <a:pt x="376" y="3700"/>
                    <a:pt x="423" y="3747"/>
                    <a:pt x="345" y="3731"/>
                  </a:cubicBezTo>
                  <a:cubicBezTo>
                    <a:pt x="345" y="3731"/>
                    <a:pt x="329" y="3762"/>
                    <a:pt x="329" y="3762"/>
                  </a:cubicBezTo>
                  <a:cubicBezTo>
                    <a:pt x="345" y="3840"/>
                    <a:pt x="345" y="3903"/>
                    <a:pt x="329" y="3965"/>
                  </a:cubicBezTo>
                  <a:cubicBezTo>
                    <a:pt x="329" y="3981"/>
                    <a:pt x="345" y="3981"/>
                    <a:pt x="345" y="3981"/>
                  </a:cubicBezTo>
                  <a:cubicBezTo>
                    <a:pt x="392" y="3996"/>
                    <a:pt x="376" y="4043"/>
                    <a:pt x="376" y="4074"/>
                  </a:cubicBezTo>
                  <a:cubicBezTo>
                    <a:pt x="376" y="4184"/>
                    <a:pt x="392" y="4277"/>
                    <a:pt x="392" y="4387"/>
                  </a:cubicBezTo>
                  <a:cubicBezTo>
                    <a:pt x="392" y="4402"/>
                    <a:pt x="408" y="4433"/>
                    <a:pt x="408" y="4433"/>
                  </a:cubicBezTo>
                  <a:cubicBezTo>
                    <a:pt x="439" y="4465"/>
                    <a:pt x="423" y="4496"/>
                    <a:pt x="423" y="4527"/>
                  </a:cubicBezTo>
                  <a:cubicBezTo>
                    <a:pt x="439" y="4590"/>
                    <a:pt x="423" y="4668"/>
                    <a:pt x="439" y="4730"/>
                  </a:cubicBezTo>
                  <a:cubicBezTo>
                    <a:pt x="454" y="4871"/>
                    <a:pt x="454" y="5011"/>
                    <a:pt x="454" y="5151"/>
                  </a:cubicBezTo>
                  <a:cubicBezTo>
                    <a:pt x="454" y="5214"/>
                    <a:pt x="439" y="5261"/>
                    <a:pt x="454" y="5308"/>
                  </a:cubicBezTo>
                  <a:cubicBezTo>
                    <a:pt x="454" y="5370"/>
                    <a:pt x="454" y="5417"/>
                    <a:pt x="454" y="5464"/>
                  </a:cubicBezTo>
                  <a:cubicBezTo>
                    <a:pt x="470" y="5510"/>
                    <a:pt x="470" y="5557"/>
                    <a:pt x="486" y="5604"/>
                  </a:cubicBezTo>
                  <a:cubicBezTo>
                    <a:pt x="486" y="5729"/>
                    <a:pt x="470" y="5870"/>
                    <a:pt x="486" y="6010"/>
                  </a:cubicBezTo>
                  <a:cubicBezTo>
                    <a:pt x="501" y="6057"/>
                    <a:pt x="501" y="6104"/>
                    <a:pt x="501" y="6150"/>
                  </a:cubicBezTo>
                  <a:cubicBezTo>
                    <a:pt x="486" y="6338"/>
                    <a:pt x="517" y="6525"/>
                    <a:pt x="517" y="6712"/>
                  </a:cubicBezTo>
                  <a:cubicBezTo>
                    <a:pt x="517" y="6712"/>
                    <a:pt x="517" y="6712"/>
                    <a:pt x="533" y="6712"/>
                  </a:cubicBezTo>
                  <a:cubicBezTo>
                    <a:pt x="533" y="6650"/>
                    <a:pt x="533" y="6588"/>
                    <a:pt x="533" y="6509"/>
                  </a:cubicBezTo>
                  <a:cubicBezTo>
                    <a:pt x="533" y="6385"/>
                    <a:pt x="517" y="6260"/>
                    <a:pt x="533" y="6135"/>
                  </a:cubicBezTo>
                  <a:cubicBezTo>
                    <a:pt x="548" y="6041"/>
                    <a:pt x="533" y="5932"/>
                    <a:pt x="533" y="5838"/>
                  </a:cubicBezTo>
                  <a:cubicBezTo>
                    <a:pt x="533" y="5776"/>
                    <a:pt x="548" y="5713"/>
                    <a:pt x="533" y="5635"/>
                  </a:cubicBezTo>
                  <a:cubicBezTo>
                    <a:pt x="533" y="5604"/>
                    <a:pt x="533" y="5557"/>
                    <a:pt x="533" y="5526"/>
                  </a:cubicBezTo>
                  <a:cubicBezTo>
                    <a:pt x="548" y="5448"/>
                    <a:pt x="533" y="5386"/>
                    <a:pt x="517" y="5323"/>
                  </a:cubicBezTo>
                  <a:cubicBezTo>
                    <a:pt x="501" y="5276"/>
                    <a:pt x="501" y="5230"/>
                    <a:pt x="517" y="5167"/>
                  </a:cubicBezTo>
                  <a:cubicBezTo>
                    <a:pt x="548" y="5214"/>
                    <a:pt x="564" y="5261"/>
                    <a:pt x="564" y="5323"/>
                  </a:cubicBezTo>
                  <a:cubicBezTo>
                    <a:pt x="580" y="5604"/>
                    <a:pt x="595" y="5885"/>
                    <a:pt x="595" y="6166"/>
                  </a:cubicBezTo>
                  <a:cubicBezTo>
                    <a:pt x="611" y="6447"/>
                    <a:pt x="611" y="6712"/>
                    <a:pt x="627" y="6993"/>
                  </a:cubicBezTo>
                  <a:cubicBezTo>
                    <a:pt x="627" y="7196"/>
                    <a:pt x="627" y="7399"/>
                    <a:pt x="627" y="7602"/>
                  </a:cubicBezTo>
                  <a:cubicBezTo>
                    <a:pt x="627" y="7618"/>
                    <a:pt x="627" y="7633"/>
                    <a:pt x="642" y="7633"/>
                  </a:cubicBezTo>
                  <a:cubicBezTo>
                    <a:pt x="658" y="7633"/>
                    <a:pt x="658" y="7602"/>
                    <a:pt x="658" y="7587"/>
                  </a:cubicBezTo>
                  <a:cubicBezTo>
                    <a:pt x="658" y="7477"/>
                    <a:pt x="658" y="7368"/>
                    <a:pt x="674" y="7243"/>
                  </a:cubicBezTo>
                  <a:cubicBezTo>
                    <a:pt x="674" y="7181"/>
                    <a:pt x="674" y="7181"/>
                    <a:pt x="752" y="7165"/>
                  </a:cubicBezTo>
                  <a:cubicBezTo>
                    <a:pt x="752" y="7711"/>
                    <a:pt x="768" y="8258"/>
                    <a:pt x="768" y="8788"/>
                  </a:cubicBezTo>
                  <a:cubicBezTo>
                    <a:pt x="752" y="8788"/>
                    <a:pt x="736" y="8788"/>
                    <a:pt x="736" y="8773"/>
                  </a:cubicBezTo>
                  <a:cubicBezTo>
                    <a:pt x="736" y="8757"/>
                    <a:pt x="736" y="8757"/>
                    <a:pt x="705" y="8757"/>
                  </a:cubicBezTo>
                  <a:cubicBezTo>
                    <a:pt x="658" y="8773"/>
                    <a:pt x="642" y="8788"/>
                    <a:pt x="642" y="8835"/>
                  </a:cubicBezTo>
                  <a:cubicBezTo>
                    <a:pt x="642" y="8913"/>
                    <a:pt x="642" y="9007"/>
                    <a:pt x="642" y="9101"/>
                  </a:cubicBezTo>
                  <a:cubicBezTo>
                    <a:pt x="642" y="9116"/>
                    <a:pt x="642" y="9132"/>
                    <a:pt x="658" y="9132"/>
                  </a:cubicBezTo>
                  <a:cubicBezTo>
                    <a:pt x="674" y="9116"/>
                    <a:pt x="689" y="9101"/>
                    <a:pt x="689" y="9085"/>
                  </a:cubicBezTo>
                  <a:cubicBezTo>
                    <a:pt x="689" y="9038"/>
                    <a:pt x="705" y="9023"/>
                    <a:pt x="752" y="9038"/>
                  </a:cubicBezTo>
                  <a:cubicBezTo>
                    <a:pt x="752" y="9038"/>
                    <a:pt x="768" y="9023"/>
                    <a:pt x="783" y="9038"/>
                  </a:cubicBezTo>
                  <a:cubicBezTo>
                    <a:pt x="783" y="9054"/>
                    <a:pt x="799" y="9085"/>
                    <a:pt x="768" y="9085"/>
                  </a:cubicBezTo>
                  <a:cubicBezTo>
                    <a:pt x="736" y="9101"/>
                    <a:pt x="736" y="9116"/>
                    <a:pt x="736" y="9132"/>
                  </a:cubicBezTo>
                  <a:cubicBezTo>
                    <a:pt x="736" y="9179"/>
                    <a:pt x="721" y="9225"/>
                    <a:pt x="736" y="9272"/>
                  </a:cubicBezTo>
                  <a:cubicBezTo>
                    <a:pt x="752" y="9319"/>
                    <a:pt x="736" y="9350"/>
                    <a:pt x="721" y="9382"/>
                  </a:cubicBezTo>
                  <a:cubicBezTo>
                    <a:pt x="705" y="9350"/>
                    <a:pt x="705" y="9335"/>
                    <a:pt x="705" y="9304"/>
                  </a:cubicBezTo>
                  <a:cubicBezTo>
                    <a:pt x="705" y="9257"/>
                    <a:pt x="721" y="9225"/>
                    <a:pt x="658" y="9210"/>
                  </a:cubicBezTo>
                  <a:cubicBezTo>
                    <a:pt x="658" y="9210"/>
                    <a:pt x="674" y="9194"/>
                    <a:pt x="642" y="9179"/>
                  </a:cubicBezTo>
                  <a:cubicBezTo>
                    <a:pt x="642" y="9428"/>
                    <a:pt x="658" y="9663"/>
                    <a:pt x="658" y="9897"/>
                  </a:cubicBezTo>
                  <a:cubicBezTo>
                    <a:pt x="674" y="10131"/>
                    <a:pt x="689" y="10365"/>
                    <a:pt x="705" y="10599"/>
                  </a:cubicBezTo>
                  <a:cubicBezTo>
                    <a:pt x="721" y="10833"/>
                    <a:pt x="721" y="11067"/>
                    <a:pt x="768" y="11301"/>
                  </a:cubicBezTo>
                  <a:cubicBezTo>
                    <a:pt x="799" y="11270"/>
                    <a:pt x="799" y="11223"/>
                    <a:pt x="830" y="11208"/>
                  </a:cubicBezTo>
                  <a:cubicBezTo>
                    <a:pt x="862" y="11192"/>
                    <a:pt x="830" y="11161"/>
                    <a:pt x="830" y="11130"/>
                  </a:cubicBezTo>
                  <a:cubicBezTo>
                    <a:pt x="783" y="11161"/>
                    <a:pt x="783" y="11114"/>
                    <a:pt x="783" y="11099"/>
                  </a:cubicBezTo>
                  <a:cubicBezTo>
                    <a:pt x="768" y="11021"/>
                    <a:pt x="768" y="10942"/>
                    <a:pt x="768" y="10849"/>
                  </a:cubicBezTo>
                  <a:cubicBezTo>
                    <a:pt x="768" y="10833"/>
                    <a:pt x="783" y="10833"/>
                    <a:pt x="799" y="10818"/>
                  </a:cubicBezTo>
                  <a:cubicBezTo>
                    <a:pt x="846" y="10818"/>
                    <a:pt x="846" y="10771"/>
                    <a:pt x="830" y="10724"/>
                  </a:cubicBezTo>
                  <a:cubicBezTo>
                    <a:pt x="830" y="10693"/>
                    <a:pt x="830" y="10662"/>
                    <a:pt x="799" y="10630"/>
                  </a:cubicBezTo>
                  <a:cubicBezTo>
                    <a:pt x="783" y="10615"/>
                    <a:pt x="783" y="10583"/>
                    <a:pt x="799" y="10568"/>
                  </a:cubicBezTo>
                  <a:cubicBezTo>
                    <a:pt x="830" y="10552"/>
                    <a:pt x="815" y="10521"/>
                    <a:pt x="815" y="10490"/>
                  </a:cubicBezTo>
                  <a:cubicBezTo>
                    <a:pt x="830" y="10412"/>
                    <a:pt x="815" y="10334"/>
                    <a:pt x="815" y="10271"/>
                  </a:cubicBezTo>
                  <a:cubicBezTo>
                    <a:pt x="830" y="10303"/>
                    <a:pt x="830" y="10334"/>
                    <a:pt x="830" y="10365"/>
                  </a:cubicBezTo>
                  <a:cubicBezTo>
                    <a:pt x="846" y="10474"/>
                    <a:pt x="846" y="10583"/>
                    <a:pt x="846" y="10693"/>
                  </a:cubicBezTo>
                  <a:cubicBezTo>
                    <a:pt x="877" y="10989"/>
                    <a:pt x="893" y="11286"/>
                    <a:pt x="924" y="11567"/>
                  </a:cubicBezTo>
                  <a:cubicBezTo>
                    <a:pt x="955" y="11817"/>
                    <a:pt x="987" y="12051"/>
                    <a:pt x="1018" y="12300"/>
                  </a:cubicBezTo>
                  <a:cubicBezTo>
                    <a:pt x="1065" y="12581"/>
                    <a:pt x="1112" y="12862"/>
                    <a:pt x="1159" y="13143"/>
                  </a:cubicBezTo>
                  <a:cubicBezTo>
                    <a:pt x="1175" y="13221"/>
                    <a:pt x="1190" y="13315"/>
                    <a:pt x="1222" y="13409"/>
                  </a:cubicBezTo>
                  <a:cubicBezTo>
                    <a:pt x="1237" y="13502"/>
                    <a:pt x="1269" y="13596"/>
                    <a:pt x="1284" y="13705"/>
                  </a:cubicBezTo>
                  <a:cubicBezTo>
                    <a:pt x="1316" y="13815"/>
                    <a:pt x="1331" y="13908"/>
                    <a:pt x="1362" y="14017"/>
                  </a:cubicBezTo>
                  <a:cubicBezTo>
                    <a:pt x="1378" y="14033"/>
                    <a:pt x="1378" y="14049"/>
                    <a:pt x="1362" y="14064"/>
                  </a:cubicBezTo>
                  <a:cubicBezTo>
                    <a:pt x="1347" y="14096"/>
                    <a:pt x="1362" y="14111"/>
                    <a:pt x="1378" y="14142"/>
                  </a:cubicBezTo>
                  <a:cubicBezTo>
                    <a:pt x="1409" y="14189"/>
                    <a:pt x="1425" y="14252"/>
                    <a:pt x="1456" y="14314"/>
                  </a:cubicBezTo>
                  <a:cubicBezTo>
                    <a:pt x="1456" y="14314"/>
                    <a:pt x="1456" y="14314"/>
                    <a:pt x="1441" y="14314"/>
                  </a:cubicBezTo>
                  <a:cubicBezTo>
                    <a:pt x="1441" y="14314"/>
                    <a:pt x="1441" y="14298"/>
                    <a:pt x="1441" y="14298"/>
                  </a:cubicBezTo>
                  <a:cubicBezTo>
                    <a:pt x="1378" y="14205"/>
                    <a:pt x="1331" y="14127"/>
                    <a:pt x="1316" y="14002"/>
                  </a:cubicBezTo>
                  <a:cubicBezTo>
                    <a:pt x="1316" y="13893"/>
                    <a:pt x="1269" y="13783"/>
                    <a:pt x="1222" y="13690"/>
                  </a:cubicBezTo>
                  <a:cubicBezTo>
                    <a:pt x="1206" y="13643"/>
                    <a:pt x="1175" y="13612"/>
                    <a:pt x="1175" y="13580"/>
                  </a:cubicBezTo>
                  <a:cubicBezTo>
                    <a:pt x="1206" y="13518"/>
                    <a:pt x="1175" y="13487"/>
                    <a:pt x="1143" y="13424"/>
                  </a:cubicBezTo>
                  <a:cubicBezTo>
                    <a:pt x="1128" y="13393"/>
                    <a:pt x="1128" y="13362"/>
                    <a:pt x="1128" y="13315"/>
                  </a:cubicBezTo>
                  <a:cubicBezTo>
                    <a:pt x="1112" y="13221"/>
                    <a:pt x="1096" y="13112"/>
                    <a:pt x="1096" y="13003"/>
                  </a:cubicBezTo>
                  <a:cubicBezTo>
                    <a:pt x="1081" y="12909"/>
                    <a:pt x="1065" y="12816"/>
                    <a:pt x="1018" y="12722"/>
                  </a:cubicBezTo>
                  <a:cubicBezTo>
                    <a:pt x="1018" y="12722"/>
                    <a:pt x="1018" y="12706"/>
                    <a:pt x="1018" y="12691"/>
                  </a:cubicBezTo>
                  <a:cubicBezTo>
                    <a:pt x="1018" y="12613"/>
                    <a:pt x="1018" y="12535"/>
                    <a:pt x="1002" y="12457"/>
                  </a:cubicBezTo>
                  <a:cubicBezTo>
                    <a:pt x="987" y="12394"/>
                    <a:pt x="971" y="12347"/>
                    <a:pt x="955" y="12285"/>
                  </a:cubicBezTo>
                  <a:cubicBezTo>
                    <a:pt x="955" y="12269"/>
                    <a:pt x="955" y="12254"/>
                    <a:pt x="924" y="12254"/>
                  </a:cubicBezTo>
                  <a:cubicBezTo>
                    <a:pt x="908" y="12269"/>
                    <a:pt x="908" y="12254"/>
                    <a:pt x="893" y="12238"/>
                  </a:cubicBezTo>
                  <a:cubicBezTo>
                    <a:pt x="862" y="12129"/>
                    <a:pt x="862" y="12020"/>
                    <a:pt x="862" y="11910"/>
                  </a:cubicBezTo>
                  <a:cubicBezTo>
                    <a:pt x="862" y="11879"/>
                    <a:pt x="846" y="11832"/>
                    <a:pt x="893" y="11817"/>
                  </a:cubicBezTo>
                  <a:cubicBezTo>
                    <a:pt x="908" y="11801"/>
                    <a:pt x="908" y="11770"/>
                    <a:pt x="908" y="11739"/>
                  </a:cubicBezTo>
                  <a:cubicBezTo>
                    <a:pt x="908" y="11660"/>
                    <a:pt x="908" y="11582"/>
                    <a:pt x="908" y="11504"/>
                  </a:cubicBezTo>
                  <a:cubicBezTo>
                    <a:pt x="908" y="11442"/>
                    <a:pt x="893" y="11380"/>
                    <a:pt x="862" y="11333"/>
                  </a:cubicBezTo>
                  <a:cubicBezTo>
                    <a:pt x="830" y="11301"/>
                    <a:pt x="830" y="11411"/>
                    <a:pt x="799" y="11333"/>
                  </a:cubicBezTo>
                  <a:cubicBezTo>
                    <a:pt x="799" y="11333"/>
                    <a:pt x="783" y="11317"/>
                    <a:pt x="783" y="11333"/>
                  </a:cubicBezTo>
                  <a:cubicBezTo>
                    <a:pt x="768" y="11333"/>
                    <a:pt x="768" y="11348"/>
                    <a:pt x="768" y="11348"/>
                  </a:cubicBezTo>
                  <a:cubicBezTo>
                    <a:pt x="768" y="11489"/>
                    <a:pt x="783" y="11614"/>
                    <a:pt x="799" y="11739"/>
                  </a:cubicBezTo>
                  <a:cubicBezTo>
                    <a:pt x="815" y="11957"/>
                    <a:pt x="846" y="12160"/>
                    <a:pt x="877" y="12363"/>
                  </a:cubicBezTo>
                  <a:cubicBezTo>
                    <a:pt x="940" y="12816"/>
                    <a:pt x="1034" y="13284"/>
                    <a:pt x="1128" y="13737"/>
                  </a:cubicBezTo>
                  <a:cubicBezTo>
                    <a:pt x="1143" y="13815"/>
                    <a:pt x="1159" y="13908"/>
                    <a:pt x="1190" y="13986"/>
                  </a:cubicBezTo>
                  <a:cubicBezTo>
                    <a:pt x="1237" y="14080"/>
                    <a:pt x="1253" y="14189"/>
                    <a:pt x="1300" y="14298"/>
                  </a:cubicBezTo>
                  <a:cubicBezTo>
                    <a:pt x="1316" y="14345"/>
                    <a:pt x="1331" y="14408"/>
                    <a:pt x="1347" y="14470"/>
                  </a:cubicBezTo>
                  <a:cubicBezTo>
                    <a:pt x="1362" y="14548"/>
                    <a:pt x="1394" y="14611"/>
                    <a:pt x="1488" y="14642"/>
                  </a:cubicBezTo>
                  <a:cubicBezTo>
                    <a:pt x="1566" y="14673"/>
                    <a:pt x="1644" y="14689"/>
                    <a:pt x="1707" y="14735"/>
                  </a:cubicBezTo>
                  <a:cubicBezTo>
                    <a:pt x="1848" y="14829"/>
                    <a:pt x="2004" y="14907"/>
                    <a:pt x="2161" y="14938"/>
                  </a:cubicBezTo>
                  <a:cubicBezTo>
                    <a:pt x="2208" y="14938"/>
                    <a:pt x="2255" y="14954"/>
                    <a:pt x="2302" y="14970"/>
                  </a:cubicBezTo>
                  <a:cubicBezTo>
                    <a:pt x="2349" y="15001"/>
                    <a:pt x="2411" y="15016"/>
                    <a:pt x="2474" y="14985"/>
                  </a:cubicBezTo>
                  <a:cubicBezTo>
                    <a:pt x="2490" y="14985"/>
                    <a:pt x="2505" y="14985"/>
                    <a:pt x="2521" y="15001"/>
                  </a:cubicBezTo>
                  <a:cubicBezTo>
                    <a:pt x="2599" y="15016"/>
                    <a:pt x="2693" y="15032"/>
                    <a:pt x="2756" y="15095"/>
                  </a:cubicBezTo>
                  <a:cubicBezTo>
                    <a:pt x="2771" y="15095"/>
                    <a:pt x="2771" y="15095"/>
                    <a:pt x="2787" y="15095"/>
                  </a:cubicBezTo>
                  <a:cubicBezTo>
                    <a:pt x="2803" y="15095"/>
                    <a:pt x="2803" y="15079"/>
                    <a:pt x="2803" y="15079"/>
                  </a:cubicBezTo>
                  <a:cubicBezTo>
                    <a:pt x="2850" y="15001"/>
                    <a:pt x="2928" y="14970"/>
                    <a:pt x="3006" y="15016"/>
                  </a:cubicBezTo>
                  <a:cubicBezTo>
                    <a:pt x="3038" y="15032"/>
                    <a:pt x="3069" y="15032"/>
                    <a:pt x="3100" y="15016"/>
                  </a:cubicBezTo>
                  <a:cubicBezTo>
                    <a:pt x="3147" y="14985"/>
                    <a:pt x="3194" y="14985"/>
                    <a:pt x="3241" y="15001"/>
                  </a:cubicBezTo>
                  <a:cubicBezTo>
                    <a:pt x="3335" y="15001"/>
                    <a:pt x="3398" y="14970"/>
                    <a:pt x="3460" y="14923"/>
                  </a:cubicBezTo>
                  <a:cubicBezTo>
                    <a:pt x="3507" y="14876"/>
                    <a:pt x="3554" y="14829"/>
                    <a:pt x="3601" y="14814"/>
                  </a:cubicBezTo>
                  <a:cubicBezTo>
                    <a:pt x="3711" y="14751"/>
                    <a:pt x="3789" y="14657"/>
                    <a:pt x="3867" y="14564"/>
                  </a:cubicBezTo>
                  <a:cubicBezTo>
                    <a:pt x="3930" y="14470"/>
                    <a:pt x="3993" y="14376"/>
                    <a:pt x="4055" y="14283"/>
                  </a:cubicBezTo>
                  <a:cubicBezTo>
                    <a:pt x="4149" y="14127"/>
                    <a:pt x="4274" y="13955"/>
                    <a:pt x="4353" y="13783"/>
                  </a:cubicBezTo>
                  <a:cubicBezTo>
                    <a:pt x="4478" y="13534"/>
                    <a:pt x="4619" y="13268"/>
                    <a:pt x="4728" y="13018"/>
                  </a:cubicBezTo>
                  <a:cubicBezTo>
                    <a:pt x="4760" y="12956"/>
                    <a:pt x="4791" y="12909"/>
                    <a:pt x="4807" y="12847"/>
                  </a:cubicBezTo>
                  <a:cubicBezTo>
                    <a:pt x="4838" y="12738"/>
                    <a:pt x="4885" y="12628"/>
                    <a:pt x="4932" y="12519"/>
                  </a:cubicBezTo>
                  <a:cubicBezTo>
                    <a:pt x="5042" y="12316"/>
                    <a:pt x="5104" y="12113"/>
                    <a:pt x="5182" y="11910"/>
                  </a:cubicBezTo>
                  <a:cubicBezTo>
                    <a:pt x="5198" y="11895"/>
                    <a:pt x="5198" y="11879"/>
                    <a:pt x="5214" y="11863"/>
                  </a:cubicBezTo>
                  <a:cubicBezTo>
                    <a:pt x="5276" y="11770"/>
                    <a:pt x="5323" y="11676"/>
                    <a:pt x="5370" y="11567"/>
                  </a:cubicBezTo>
                  <a:cubicBezTo>
                    <a:pt x="5417" y="11489"/>
                    <a:pt x="5480" y="11411"/>
                    <a:pt x="5496" y="11301"/>
                  </a:cubicBezTo>
                  <a:cubicBezTo>
                    <a:pt x="5511" y="11239"/>
                    <a:pt x="5558" y="11192"/>
                    <a:pt x="5589" y="11130"/>
                  </a:cubicBezTo>
                  <a:cubicBezTo>
                    <a:pt x="5621" y="11036"/>
                    <a:pt x="5668" y="10942"/>
                    <a:pt x="5715" y="10849"/>
                  </a:cubicBezTo>
                  <a:cubicBezTo>
                    <a:pt x="5730" y="10880"/>
                    <a:pt x="5746" y="10896"/>
                    <a:pt x="5762" y="10911"/>
                  </a:cubicBezTo>
                  <a:cubicBezTo>
                    <a:pt x="5793" y="10942"/>
                    <a:pt x="5824" y="10974"/>
                    <a:pt x="5856" y="10989"/>
                  </a:cubicBezTo>
                  <a:cubicBezTo>
                    <a:pt x="5887" y="11021"/>
                    <a:pt x="5918" y="11052"/>
                    <a:pt x="5950" y="11083"/>
                  </a:cubicBezTo>
                  <a:cubicBezTo>
                    <a:pt x="6075" y="11192"/>
                    <a:pt x="6216" y="11286"/>
                    <a:pt x="6357" y="11364"/>
                  </a:cubicBezTo>
                  <a:cubicBezTo>
                    <a:pt x="6482" y="11426"/>
                    <a:pt x="6623" y="11489"/>
                    <a:pt x="6764" y="11536"/>
                  </a:cubicBezTo>
                  <a:cubicBezTo>
                    <a:pt x="6889" y="11567"/>
                    <a:pt x="6998" y="11614"/>
                    <a:pt x="7124" y="11645"/>
                  </a:cubicBezTo>
                  <a:cubicBezTo>
                    <a:pt x="7186" y="11676"/>
                    <a:pt x="7249" y="11676"/>
                    <a:pt x="7312" y="11676"/>
                  </a:cubicBezTo>
                  <a:cubicBezTo>
                    <a:pt x="7359" y="11676"/>
                    <a:pt x="7421" y="11676"/>
                    <a:pt x="7484" y="11676"/>
                  </a:cubicBezTo>
                  <a:cubicBezTo>
                    <a:pt x="7562" y="11676"/>
                    <a:pt x="7640" y="11692"/>
                    <a:pt x="7719" y="11692"/>
                  </a:cubicBezTo>
                  <a:cubicBezTo>
                    <a:pt x="7828" y="11707"/>
                    <a:pt x="7922" y="11739"/>
                    <a:pt x="8032" y="11754"/>
                  </a:cubicBezTo>
                  <a:cubicBezTo>
                    <a:pt x="8110" y="11754"/>
                    <a:pt x="8173" y="11754"/>
                    <a:pt x="8235" y="11770"/>
                  </a:cubicBezTo>
                  <a:cubicBezTo>
                    <a:pt x="8392" y="11785"/>
                    <a:pt x="8548" y="11801"/>
                    <a:pt x="8689" y="11817"/>
                  </a:cubicBezTo>
                  <a:cubicBezTo>
                    <a:pt x="8705" y="11817"/>
                    <a:pt x="8736" y="11832"/>
                    <a:pt x="8736" y="11817"/>
                  </a:cubicBezTo>
                  <a:cubicBezTo>
                    <a:pt x="8768" y="11770"/>
                    <a:pt x="8815" y="11785"/>
                    <a:pt x="8861" y="11785"/>
                  </a:cubicBezTo>
                  <a:cubicBezTo>
                    <a:pt x="8877" y="11785"/>
                    <a:pt x="8908" y="11785"/>
                    <a:pt x="8940" y="11785"/>
                  </a:cubicBezTo>
                  <a:cubicBezTo>
                    <a:pt x="8955" y="11770"/>
                    <a:pt x="8987" y="11770"/>
                    <a:pt x="9018" y="11770"/>
                  </a:cubicBezTo>
                  <a:cubicBezTo>
                    <a:pt x="9143" y="11801"/>
                    <a:pt x="9269" y="11785"/>
                    <a:pt x="9394" y="11785"/>
                  </a:cubicBezTo>
                  <a:cubicBezTo>
                    <a:pt x="9535" y="11801"/>
                    <a:pt x="9676" y="11785"/>
                    <a:pt x="9816" y="11801"/>
                  </a:cubicBezTo>
                  <a:cubicBezTo>
                    <a:pt x="9895" y="11801"/>
                    <a:pt x="9957" y="11801"/>
                    <a:pt x="10020" y="11801"/>
                  </a:cubicBezTo>
                  <a:cubicBezTo>
                    <a:pt x="10098" y="11785"/>
                    <a:pt x="10177" y="11785"/>
                    <a:pt x="10255" y="11785"/>
                  </a:cubicBezTo>
                  <a:cubicBezTo>
                    <a:pt x="10302" y="11785"/>
                    <a:pt x="10364" y="11785"/>
                    <a:pt x="10411" y="11785"/>
                  </a:cubicBezTo>
                  <a:cubicBezTo>
                    <a:pt x="10584" y="11754"/>
                    <a:pt x="10756" y="11739"/>
                    <a:pt x="10928" y="11739"/>
                  </a:cubicBezTo>
                  <a:cubicBezTo>
                    <a:pt x="10944" y="11739"/>
                    <a:pt x="10959" y="11739"/>
                    <a:pt x="10991" y="11739"/>
                  </a:cubicBezTo>
                  <a:cubicBezTo>
                    <a:pt x="11069" y="11723"/>
                    <a:pt x="11147" y="11723"/>
                    <a:pt x="11225" y="11723"/>
                  </a:cubicBezTo>
                  <a:cubicBezTo>
                    <a:pt x="11460" y="11754"/>
                    <a:pt x="11695" y="11770"/>
                    <a:pt x="11914" y="11879"/>
                  </a:cubicBezTo>
                  <a:cubicBezTo>
                    <a:pt x="11977" y="11910"/>
                    <a:pt x="12024" y="11941"/>
                    <a:pt x="12087" y="11957"/>
                  </a:cubicBezTo>
                  <a:cubicBezTo>
                    <a:pt x="12227" y="12004"/>
                    <a:pt x="12353" y="12066"/>
                    <a:pt x="12462" y="12144"/>
                  </a:cubicBezTo>
                  <a:cubicBezTo>
                    <a:pt x="12478" y="12160"/>
                    <a:pt x="12494" y="12160"/>
                    <a:pt x="12509" y="12176"/>
                  </a:cubicBezTo>
                  <a:cubicBezTo>
                    <a:pt x="12681" y="12222"/>
                    <a:pt x="12807" y="12332"/>
                    <a:pt x="12979" y="12363"/>
                  </a:cubicBezTo>
                  <a:cubicBezTo>
                    <a:pt x="12995" y="12363"/>
                    <a:pt x="12995" y="12363"/>
                    <a:pt x="13010" y="12363"/>
                  </a:cubicBezTo>
                  <a:cubicBezTo>
                    <a:pt x="13104" y="12410"/>
                    <a:pt x="13198" y="12457"/>
                    <a:pt x="13292" y="12488"/>
                  </a:cubicBezTo>
                  <a:cubicBezTo>
                    <a:pt x="13402" y="12535"/>
                    <a:pt x="13511" y="12597"/>
                    <a:pt x="13605" y="12659"/>
                  </a:cubicBezTo>
                  <a:cubicBezTo>
                    <a:pt x="13683" y="12722"/>
                    <a:pt x="13762" y="12800"/>
                    <a:pt x="13840" y="12878"/>
                  </a:cubicBezTo>
                  <a:cubicBezTo>
                    <a:pt x="13871" y="12909"/>
                    <a:pt x="13887" y="12925"/>
                    <a:pt x="13871" y="12972"/>
                  </a:cubicBezTo>
                  <a:cubicBezTo>
                    <a:pt x="13871" y="13097"/>
                    <a:pt x="13824" y="13206"/>
                    <a:pt x="13762" y="13315"/>
                  </a:cubicBezTo>
                  <a:cubicBezTo>
                    <a:pt x="13715" y="13378"/>
                    <a:pt x="13668" y="13440"/>
                    <a:pt x="13621" y="13502"/>
                  </a:cubicBezTo>
                  <a:cubicBezTo>
                    <a:pt x="13542" y="13643"/>
                    <a:pt x="13433" y="13768"/>
                    <a:pt x="13323" y="13893"/>
                  </a:cubicBezTo>
                  <a:cubicBezTo>
                    <a:pt x="13151" y="14064"/>
                    <a:pt x="12963" y="14205"/>
                    <a:pt x="12760" y="14330"/>
                  </a:cubicBezTo>
                  <a:cubicBezTo>
                    <a:pt x="12462" y="14517"/>
                    <a:pt x="12149" y="14673"/>
                    <a:pt x="11836" y="14829"/>
                  </a:cubicBezTo>
                  <a:cubicBezTo>
                    <a:pt x="11789" y="14845"/>
                    <a:pt x="11726" y="14860"/>
                    <a:pt x="11679" y="14892"/>
                  </a:cubicBezTo>
                  <a:cubicBezTo>
                    <a:pt x="11679" y="14892"/>
                    <a:pt x="11648" y="14892"/>
                    <a:pt x="11664" y="14907"/>
                  </a:cubicBezTo>
                  <a:cubicBezTo>
                    <a:pt x="11695" y="14970"/>
                    <a:pt x="11617" y="14970"/>
                    <a:pt x="11586" y="14970"/>
                  </a:cubicBezTo>
                  <a:cubicBezTo>
                    <a:pt x="11319" y="15095"/>
                    <a:pt x="11053" y="15204"/>
                    <a:pt x="10771" y="15297"/>
                  </a:cubicBezTo>
                  <a:cubicBezTo>
                    <a:pt x="10724" y="15313"/>
                    <a:pt x="10662" y="15313"/>
                    <a:pt x="10631" y="15344"/>
                  </a:cubicBezTo>
                  <a:cubicBezTo>
                    <a:pt x="10584" y="15391"/>
                    <a:pt x="10537" y="15391"/>
                    <a:pt x="10490" y="15375"/>
                  </a:cubicBezTo>
                  <a:cubicBezTo>
                    <a:pt x="10521" y="15422"/>
                    <a:pt x="10521" y="15422"/>
                    <a:pt x="10490" y="15438"/>
                  </a:cubicBezTo>
                  <a:cubicBezTo>
                    <a:pt x="10474" y="15454"/>
                    <a:pt x="10458" y="15454"/>
                    <a:pt x="10458" y="15454"/>
                  </a:cubicBezTo>
                  <a:cubicBezTo>
                    <a:pt x="10411" y="15469"/>
                    <a:pt x="10380" y="15469"/>
                    <a:pt x="10349" y="15500"/>
                  </a:cubicBezTo>
                  <a:cubicBezTo>
                    <a:pt x="10349" y="15516"/>
                    <a:pt x="10317" y="15532"/>
                    <a:pt x="10302" y="15532"/>
                  </a:cubicBezTo>
                  <a:cubicBezTo>
                    <a:pt x="10114" y="15578"/>
                    <a:pt x="9926" y="15641"/>
                    <a:pt x="9723" y="15656"/>
                  </a:cubicBezTo>
                  <a:cubicBezTo>
                    <a:pt x="9660" y="15672"/>
                    <a:pt x="9597" y="15672"/>
                    <a:pt x="9535" y="15688"/>
                  </a:cubicBezTo>
                  <a:cubicBezTo>
                    <a:pt x="9441" y="15703"/>
                    <a:pt x="9347" y="15719"/>
                    <a:pt x="9253" y="15734"/>
                  </a:cubicBezTo>
                  <a:cubicBezTo>
                    <a:pt x="9112" y="15750"/>
                    <a:pt x="8971" y="15766"/>
                    <a:pt x="8815" y="15781"/>
                  </a:cubicBezTo>
                  <a:cubicBezTo>
                    <a:pt x="8595" y="15813"/>
                    <a:pt x="8361" y="15828"/>
                    <a:pt x="8126" y="15844"/>
                  </a:cubicBezTo>
                  <a:cubicBezTo>
                    <a:pt x="7828" y="15859"/>
                    <a:pt x="7531" y="15875"/>
                    <a:pt x="7233" y="15859"/>
                  </a:cubicBezTo>
                  <a:cubicBezTo>
                    <a:pt x="7014" y="15859"/>
                    <a:pt x="6795" y="15859"/>
                    <a:pt x="6576" y="15844"/>
                  </a:cubicBezTo>
                  <a:cubicBezTo>
                    <a:pt x="6325" y="15813"/>
                    <a:pt x="6247" y="15797"/>
                    <a:pt x="5997" y="15859"/>
                  </a:cubicBezTo>
                  <a:cubicBezTo>
                    <a:pt x="5965" y="15859"/>
                    <a:pt x="5950" y="15859"/>
                    <a:pt x="5918" y="15859"/>
                  </a:cubicBezTo>
                  <a:cubicBezTo>
                    <a:pt x="5903" y="15844"/>
                    <a:pt x="5871" y="15844"/>
                    <a:pt x="5856" y="15844"/>
                  </a:cubicBezTo>
                  <a:cubicBezTo>
                    <a:pt x="5715" y="15844"/>
                    <a:pt x="5574" y="15797"/>
                    <a:pt x="5433" y="15766"/>
                  </a:cubicBezTo>
                  <a:cubicBezTo>
                    <a:pt x="5339" y="15750"/>
                    <a:pt x="5261" y="15703"/>
                    <a:pt x="5167" y="15719"/>
                  </a:cubicBezTo>
                  <a:cubicBezTo>
                    <a:pt x="5167" y="15719"/>
                    <a:pt x="5151" y="15719"/>
                    <a:pt x="5135" y="15703"/>
                  </a:cubicBezTo>
                  <a:cubicBezTo>
                    <a:pt x="5089" y="15688"/>
                    <a:pt x="5042" y="15672"/>
                    <a:pt x="4995" y="15688"/>
                  </a:cubicBezTo>
                  <a:cubicBezTo>
                    <a:pt x="4963" y="15688"/>
                    <a:pt x="4932" y="15672"/>
                    <a:pt x="4916" y="15641"/>
                  </a:cubicBezTo>
                  <a:cubicBezTo>
                    <a:pt x="4916" y="15578"/>
                    <a:pt x="4885" y="15578"/>
                    <a:pt x="4838" y="15563"/>
                  </a:cubicBezTo>
                  <a:cubicBezTo>
                    <a:pt x="4791" y="15563"/>
                    <a:pt x="4760" y="15563"/>
                    <a:pt x="4728" y="15594"/>
                  </a:cubicBezTo>
                  <a:cubicBezTo>
                    <a:pt x="4713" y="15610"/>
                    <a:pt x="4681" y="15610"/>
                    <a:pt x="4650" y="15625"/>
                  </a:cubicBezTo>
                  <a:cubicBezTo>
                    <a:pt x="4603" y="15625"/>
                    <a:pt x="4572" y="15656"/>
                    <a:pt x="4525" y="15672"/>
                  </a:cubicBezTo>
                  <a:cubicBezTo>
                    <a:pt x="4400" y="15734"/>
                    <a:pt x="4400" y="15734"/>
                    <a:pt x="4400" y="15734"/>
                  </a:cubicBezTo>
                  <a:cubicBezTo>
                    <a:pt x="4384" y="15766"/>
                    <a:pt x="4368" y="15750"/>
                    <a:pt x="4353" y="15734"/>
                  </a:cubicBezTo>
                  <a:cubicBezTo>
                    <a:pt x="4321" y="15688"/>
                    <a:pt x="4290" y="15688"/>
                    <a:pt x="4243" y="15703"/>
                  </a:cubicBezTo>
                  <a:cubicBezTo>
                    <a:pt x="4165" y="15734"/>
                    <a:pt x="4118" y="15719"/>
                    <a:pt x="4071" y="15656"/>
                  </a:cubicBezTo>
                  <a:cubicBezTo>
                    <a:pt x="4055" y="15625"/>
                    <a:pt x="4055" y="15610"/>
                    <a:pt x="4024" y="15594"/>
                  </a:cubicBezTo>
                  <a:cubicBezTo>
                    <a:pt x="3993" y="15610"/>
                    <a:pt x="3993" y="15641"/>
                    <a:pt x="3977" y="15656"/>
                  </a:cubicBezTo>
                  <a:cubicBezTo>
                    <a:pt x="3961" y="15703"/>
                    <a:pt x="3946" y="15766"/>
                    <a:pt x="3914" y="15813"/>
                  </a:cubicBezTo>
                  <a:cubicBezTo>
                    <a:pt x="3899" y="15844"/>
                    <a:pt x="3883" y="15844"/>
                    <a:pt x="3852" y="15828"/>
                  </a:cubicBezTo>
                  <a:cubicBezTo>
                    <a:pt x="3836" y="15828"/>
                    <a:pt x="3836" y="15813"/>
                    <a:pt x="3820" y="15813"/>
                  </a:cubicBezTo>
                  <a:cubicBezTo>
                    <a:pt x="3773" y="15766"/>
                    <a:pt x="3758" y="15766"/>
                    <a:pt x="3711" y="15828"/>
                  </a:cubicBezTo>
                  <a:cubicBezTo>
                    <a:pt x="3711" y="15844"/>
                    <a:pt x="3711" y="15859"/>
                    <a:pt x="3680" y="15875"/>
                  </a:cubicBezTo>
                  <a:cubicBezTo>
                    <a:pt x="3648" y="15891"/>
                    <a:pt x="3633" y="15922"/>
                    <a:pt x="3617" y="15969"/>
                  </a:cubicBezTo>
                  <a:cubicBezTo>
                    <a:pt x="3601" y="16000"/>
                    <a:pt x="3601" y="16047"/>
                    <a:pt x="3570" y="16078"/>
                  </a:cubicBezTo>
                  <a:cubicBezTo>
                    <a:pt x="3507" y="16125"/>
                    <a:pt x="3476" y="16203"/>
                    <a:pt x="3460" y="16281"/>
                  </a:cubicBezTo>
                  <a:cubicBezTo>
                    <a:pt x="3429" y="16343"/>
                    <a:pt x="3413" y="16406"/>
                    <a:pt x="3366" y="16468"/>
                  </a:cubicBezTo>
                  <a:cubicBezTo>
                    <a:pt x="3351" y="16499"/>
                    <a:pt x="3335" y="16531"/>
                    <a:pt x="3319" y="16562"/>
                  </a:cubicBezTo>
                  <a:cubicBezTo>
                    <a:pt x="3319" y="16562"/>
                    <a:pt x="3319" y="16577"/>
                    <a:pt x="3335" y="16593"/>
                  </a:cubicBezTo>
                  <a:cubicBezTo>
                    <a:pt x="3382" y="16624"/>
                    <a:pt x="3398" y="16640"/>
                    <a:pt x="3366" y="16702"/>
                  </a:cubicBezTo>
                  <a:cubicBezTo>
                    <a:pt x="3335" y="16765"/>
                    <a:pt x="3304" y="16812"/>
                    <a:pt x="3272" y="16874"/>
                  </a:cubicBezTo>
                  <a:cubicBezTo>
                    <a:pt x="3257" y="16905"/>
                    <a:pt x="3226" y="16921"/>
                    <a:pt x="3226" y="16968"/>
                  </a:cubicBezTo>
                  <a:cubicBezTo>
                    <a:pt x="3304" y="16952"/>
                    <a:pt x="3319" y="17014"/>
                    <a:pt x="3319" y="17061"/>
                  </a:cubicBezTo>
                  <a:cubicBezTo>
                    <a:pt x="3319" y="17092"/>
                    <a:pt x="3319" y="17124"/>
                    <a:pt x="3366" y="17139"/>
                  </a:cubicBezTo>
                  <a:cubicBezTo>
                    <a:pt x="3398" y="17155"/>
                    <a:pt x="3413" y="17186"/>
                    <a:pt x="3460" y="17171"/>
                  </a:cubicBezTo>
                  <a:cubicBezTo>
                    <a:pt x="3476" y="17171"/>
                    <a:pt x="3507" y="17171"/>
                    <a:pt x="3507" y="17217"/>
                  </a:cubicBezTo>
                  <a:cubicBezTo>
                    <a:pt x="3492" y="17233"/>
                    <a:pt x="3507" y="17233"/>
                    <a:pt x="3507" y="17249"/>
                  </a:cubicBezTo>
                  <a:cubicBezTo>
                    <a:pt x="3539" y="17280"/>
                    <a:pt x="3523" y="17295"/>
                    <a:pt x="3492" y="17311"/>
                  </a:cubicBezTo>
                  <a:cubicBezTo>
                    <a:pt x="3476" y="17311"/>
                    <a:pt x="3460" y="17311"/>
                    <a:pt x="3445" y="17311"/>
                  </a:cubicBezTo>
                  <a:cubicBezTo>
                    <a:pt x="3429" y="17311"/>
                    <a:pt x="3413" y="17311"/>
                    <a:pt x="3413" y="17327"/>
                  </a:cubicBezTo>
                  <a:cubicBezTo>
                    <a:pt x="3413" y="17342"/>
                    <a:pt x="3429" y="17342"/>
                    <a:pt x="3429" y="17342"/>
                  </a:cubicBezTo>
                  <a:cubicBezTo>
                    <a:pt x="3476" y="17358"/>
                    <a:pt x="3507" y="17358"/>
                    <a:pt x="3554" y="17358"/>
                  </a:cubicBezTo>
                  <a:cubicBezTo>
                    <a:pt x="3539" y="17389"/>
                    <a:pt x="3539" y="17420"/>
                    <a:pt x="3507" y="17451"/>
                  </a:cubicBezTo>
                  <a:cubicBezTo>
                    <a:pt x="3476" y="17436"/>
                    <a:pt x="3507" y="17405"/>
                    <a:pt x="3476" y="17389"/>
                  </a:cubicBezTo>
                  <a:cubicBezTo>
                    <a:pt x="3445" y="17420"/>
                    <a:pt x="3413" y="17420"/>
                    <a:pt x="3382" y="17373"/>
                  </a:cubicBezTo>
                  <a:cubicBezTo>
                    <a:pt x="3382" y="17373"/>
                    <a:pt x="3366" y="17373"/>
                    <a:pt x="3366" y="17373"/>
                  </a:cubicBezTo>
                  <a:cubicBezTo>
                    <a:pt x="3351" y="17373"/>
                    <a:pt x="3335" y="17358"/>
                    <a:pt x="3319" y="17389"/>
                  </a:cubicBezTo>
                  <a:cubicBezTo>
                    <a:pt x="3304" y="17405"/>
                    <a:pt x="3335" y="17420"/>
                    <a:pt x="3351" y="17420"/>
                  </a:cubicBezTo>
                  <a:cubicBezTo>
                    <a:pt x="3429" y="17420"/>
                    <a:pt x="3460" y="17483"/>
                    <a:pt x="3507" y="17514"/>
                  </a:cubicBezTo>
                  <a:cubicBezTo>
                    <a:pt x="3523" y="17514"/>
                    <a:pt x="3523" y="17530"/>
                    <a:pt x="3523" y="17530"/>
                  </a:cubicBezTo>
                  <a:cubicBezTo>
                    <a:pt x="3523" y="17545"/>
                    <a:pt x="3507" y="17576"/>
                    <a:pt x="3507" y="17576"/>
                  </a:cubicBezTo>
                  <a:cubicBezTo>
                    <a:pt x="3554" y="17592"/>
                    <a:pt x="3601" y="17608"/>
                    <a:pt x="3648" y="17623"/>
                  </a:cubicBezTo>
                  <a:cubicBezTo>
                    <a:pt x="3601" y="17670"/>
                    <a:pt x="3601" y="17732"/>
                    <a:pt x="3586" y="17779"/>
                  </a:cubicBezTo>
                  <a:cubicBezTo>
                    <a:pt x="3586" y="17795"/>
                    <a:pt x="3601" y="17810"/>
                    <a:pt x="3601" y="17810"/>
                  </a:cubicBezTo>
                  <a:cubicBezTo>
                    <a:pt x="3617" y="17810"/>
                    <a:pt x="3633" y="17810"/>
                    <a:pt x="3648" y="17810"/>
                  </a:cubicBezTo>
                  <a:cubicBezTo>
                    <a:pt x="3648" y="17779"/>
                    <a:pt x="3680" y="17764"/>
                    <a:pt x="3664" y="17748"/>
                  </a:cubicBezTo>
                  <a:cubicBezTo>
                    <a:pt x="3664" y="17717"/>
                    <a:pt x="3633" y="17717"/>
                    <a:pt x="3648" y="17686"/>
                  </a:cubicBezTo>
                  <a:cubicBezTo>
                    <a:pt x="3664" y="17686"/>
                    <a:pt x="3664" y="17686"/>
                    <a:pt x="3680" y="17686"/>
                  </a:cubicBezTo>
                  <a:cubicBezTo>
                    <a:pt x="3742" y="17701"/>
                    <a:pt x="3742" y="17701"/>
                    <a:pt x="3742" y="17764"/>
                  </a:cubicBezTo>
                  <a:cubicBezTo>
                    <a:pt x="3742" y="17795"/>
                    <a:pt x="3742" y="17826"/>
                    <a:pt x="3789" y="17857"/>
                  </a:cubicBezTo>
                  <a:cubicBezTo>
                    <a:pt x="3836" y="17889"/>
                    <a:pt x="3883" y="17889"/>
                    <a:pt x="3946" y="17873"/>
                  </a:cubicBezTo>
                  <a:cubicBezTo>
                    <a:pt x="3961" y="17873"/>
                    <a:pt x="3961" y="17857"/>
                    <a:pt x="3977" y="17873"/>
                  </a:cubicBezTo>
                  <a:cubicBezTo>
                    <a:pt x="4008" y="17920"/>
                    <a:pt x="4040" y="17935"/>
                    <a:pt x="4087" y="17935"/>
                  </a:cubicBezTo>
                  <a:cubicBezTo>
                    <a:pt x="4102" y="17935"/>
                    <a:pt x="4118" y="17935"/>
                    <a:pt x="4118" y="17951"/>
                  </a:cubicBezTo>
                  <a:cubicBezTo>
                    <a:pt x="4149" y="17982"/>
                    <a:pt x="4165" y="17998"/>
                    <a:pt x="4180" y="18029"/>
                  </a:cubicBezTo>
                  <a:cubicBezTo>
                    <a:pt x="4165" y="18045"/>
                    <a:pt x="4149" y="18045"/>
                    <a:pt x="4134" y="18045"/>
                  </a:cubicBezTo>
                  <a:cubicBezTo>
                    <a:pt x="4102" y="18029"/>
                    <a:pt x="4087" y="18060"/>
                    <a:pt x="4087" y="18076"/>
                  </a:cubicBezTo>
                  <a:cubicBezTo>
                    <a:pt x="4102" y="18107"/>
                    <a:pt x="4118" y="18138"/>
                    <a:pt x="4149" y="18154"/>
                  </a:cubicBezTo>
                  <a:cubicBezTo>
                    <a:pt x="4212" y="18170"/>
                    <a:pt x="4274" y="18201"/>
                    <a:pt x="4337" y="18216"/>
                  </a:cubicBezTo>
                  <a:cubicBezTo>
                    <a:pt x="4400" y="18216"/>
                    <a:pt x="4431" y="18248"/>
                    <a:pt x="4462" y="18279"/>
                  </a:cubicBezTo>
                  <a:cubicBezTo>
                    <a:pt x="4509" y="18326"/>
                    <a:pt x="4509" y="18357"/>
                    <a:pt x="4462" y="18404"/>
                  </a:cubicBezTo>
                  <a:cubicBezTo>
                    <a:pt x="4462" y="18419"/>
                    <a:pt x="4447" y="18419"/>
                    <a:pt x="4431" y="18435"/>
                  </a:cubicBezTo>
                  <a:cubicBezTo>
                    <a:pt x="4415" y="18450"/>
                    <a:pt x="4415" y="18450"/>
                    <a:pt x="4431" y="18482"/>
                  </a:cubicBezTo>
                  <a:cubicBezTo>
                    <a:pt x="4462" y="18497"/>
                    <a:pt x="4494" y="18513"/>
                    <a:pt x="4525" y="18513"/>
                  </a:cubicBezTo>
                  <a:cubicBezTo>
                    <a:pt x="4572" y="18513"/>
                    <a:pt x="4619" y="18544"/>
                    <a:pt x="4619" y="18591"/>
                  </a:cubicBezTo>
                  <a:cubicBezTo>
                    <a:pt x="4619" y="18653"/>
                    <a:pt x="4666" y="18685"/>
                    <a:pt x="4713" y="18700"/>
                  </a:cubicBezTo>
                  <a:cubicBezTo>
                    <a:pt x="4697" y="18731"/>
                    <a:pt x="4666" y="18763"/>
                    <a:pt x="4713" y="18809"/>
                  </a:cubicBezTo>
                  <a:cubicBezTo>
                    <a:pt x="4650" y="18794"/>
                    <a:pt x="4588" y="18794"/>
                    <a:pt x="4541" y="18825"/>
                  </a:cubicBezTo>
                  <a:cubicBezTo>
                    <a:pt x="4572" y="18841"/>
                    <a:pt x="4603" y="18856"/>
                    <a:pt x="4619" y="18856"/>
                  </a:cubicBezTo>
                  <a:cubicBezTo>
                    <a:pt x="4634" y="18856"/>
                    <a:pt x="4666" y="18872"/>
                    <a:pt x="4650" y="18888"/>
                  </a:cubicBezTo>
                  <a:cubicBezTo>
                    <a:pt x="4650" y="18903"/>
                    <a:pt x="4634" y="18919"/>
                    <a:pt x="4634" y="18919"/>
                  </a:cubicBezTo>
                  <a:cubicBezTo>
                    <a:pt x="4572" y="18903"/>
                    <a:pt x="4556" y="18997"/>
                    <a:pt x="4509" y="18997"/>
                  </a:cubicBezTo>
                  <a:cubicBezTo>
                    <a:pt x="4541" y="19012"/>
                    <a:pt x="4588" y="19028"/>
                    <a:pt x="4634" y="19044"/>
                  </a:cubicBezTo>
                  <a:cubicBezTo>
                    <a:pt x="4681" y="19059"/>
                    <a:pt x="4728" y="19044"/>
                    <a:pt x="4775" y="19075"/>
                  </a:cubicBezTo>
                  <a:cubicBezTo>
                    <a:pt x="4822" y="19106"/>
                    <a:pt x="4854" y="19168"/>
                    <a:pt x="4916" y="19168"/>
                  </a:cubicBezTo>
                  <a:cubicBezTo>
                    <a:pt x="4916" y="19168"/>
                    <a:pt x="4932" y="19184"/>
                    <a:pt x="4916" y="19184"/>
                  </a:cubicBezTo>
                  <a:cubicBezTo>
                    <a:pt x="4916" y="19200"/>
                    <a:pt x="4916" y="19200"/>
                    <a:pt x="4901" y="19200"/>
                  </a:cubicBezTo>
                  <a:cubicBezTo>
                    <a:pt x="4854" y="19184"/>
                    <a:pt x="4807" y="19200"/>
                    <a:pt x="4760" y="19184"/>
                  </a:cubicBezTo>
                  <a:cubicBezTo>
                    <a:pt x="4760" y="19184"/>
                    <a:pt x="4744" y="19168"/>
                    <a:pt x="4744" y="19184"/>
                  </a:cubicBezTo>
                  <a:cubicBezTo>
                    <a:pt x="4728" y="19200"/>
                    <a:pt x="4728" y="19215"/>
                    <a:pt x="4744" y="19215"/>
                  </a:cubicBezTo>
                  <a:cubicBezTo>
                    <a:pt x="4775" y="19231"/>
                    <a:pt x="4791" y="19262"/>
                    <a:pt x="4822" y="19231"/>
                  </a:cubicBezTo>
                  <a:cubicBezTo>
                    <a:pt x="4838" y="19231"/>
                    <a:pt x="4854" y="19231"/>
                    <a:pt x="4854" y="19231"/>
                  </a:cubicBezTo>
                  <a:cubicBezTo>
                    <a:pt x="4932" y="19262"/>
                    <a:pt x="5010" y="19278"/>
                    <a:pt x="5089" y="19293"/>
                  </a:cubicBezTo>
                  <a:cubicBezTo>
                    <a:pt x="5214" y="19340"/>
                    <a:pt x="5339" y="19356"/>
                    <a:pt x="5464" y="19387"/>
                  </a:cubicBezTo>
                  <a:cubicBezTo>
                    <a:pt x="5496" y="19403"/>
                    <a:pt x="5527" y="19418"/>
                    <a:pt x="5543" y="19449"/>
                  </a:cubicBezTo>
                  <a:cubicBezTo>
                    <a:pt x="5496" y="19481"/>
                    <a:pt x="5433" y="19449"/>
                    <a:pt x="5370" y="19449"/>
                  </a:cubicBezTo>
                  <a:cubicBezTo>
                    <a:pt x="5417" y="19496"/>
                    <a:pt x="5449" y="19512"/>
                    <a:pt x="5496" y="19512"/>
                  </a:cubicBezTo>
                  <a:cubicBezTo>
                    <a:pt x="5605" y="19512"/>
                    <a:pt x="5699" y="19559"/>
                    <a:pt x="5809" y="19559"/>
                  </a:cubicBezTo>
                  <a:cubicBezTo>
                    <a:pt x="5840" y="19559"/>
                    <a:pt x="5856" y="19559"/>
                    <a:pt x="5871" y="19590"/>
                  </a:cubicBezTo>
                  <a:cubicBezTo>
                    <a:pt x="5887" y="19606"/>
                    <a:pt x="5903" y="19606"/>
                    <a:pt x="5918" y="19590"/>
                  </a:cubicBezTo>
                  <a:cubicBezTo>
                    <a:pt x="5965" y="19543"/>
                    <a:pt x="6012" y="19559"/>
                    <a:pt x="6028" y="19606"/>
                  </a:cubicBezTo>
                  <a:cubicBezTo>
                    <a:pt x="6059" y="19652"/>
                    <a:pt x="6122" y="19668"/>
                    <a:pt x="6153" y="19621"/>
                  </a:cubicBezTo>
                  <a:cubicBezTo>
                    <a:pt x="6169" y="19606"/>
                    <a:pt x="6184" y="19606"/>
                    <a:pt x="6200" y="19621"/>
                  </a:cubicBezTo>
                  <a:cubicBezTo>
                    <a:pt x="6231" y="19637"/>
                    <a:pt x="6263" y="19637"/>
                    <a:pt x="6310" y="19621"/>
                  </a:cubicBezTo>
                  <a:cubicBezTo>
                    <a:pt x="6341" y="19606"/>
                    <a:pt x="6388" y="19574"/>
                    <a:pt x="6419" y="19606"/>
                  </a:cubicBezTo>
                  <a:cubicBezTo>
                    <a:pt x="6451" y="19637"/>
                    <a:pt x="6482" y="19637"/>
                    <a:pt x="6529" y="19621"/>
                  </a:cubicBezTo>
                  <a:cubicBezTo>
                    <a:pt x="6560" y="19621"/>
                    <a:pt x="6591" y="19637"/>
                    <a:pt x="6607" y="19668"/>
                  </a:cubicBezTo>
                  <a:cubicBezTo>
                    <a:pt x="6623" y="19684"/>
                    <a:pt x="6638" y="19699"/>
                    <a:pt x="6670" y="19699"/>
                  </a:cubicBezTo>
                  <a:cubicBezTo>
                    <a:pt x="6701" y="19684"/>
                    <a:pt x="6701" y="19746"/>
                    <a:pt x="6732" y="19746"/>
                  </a:cubicBezTo>
                  <a:cubicBezTo>
                    <a:pt x="6764" y="19762"/>
                    <a:pt x="6795" y="19730"/>
                    <a:pt x="6826" y="19762"/>
                  </a:cubicBezTo>
                  <a:cubicBezTo>
                    <a:pt x="6842" y="19762"/>
                    <a:pt x="6842" y="19777"/>
                    <a:pt x="6858" y="19777"/>
                  </a:cubicBezTo>
                  <a:cubicBezTo>
                    <a:pt x="6889" y="19793"/>
                    <a:pt x="6920" y="19808"/>
                    <a:pt x="6967" y="19808"/>
                  </a:cubicBezTo>
                  <a:cubicBezTo>
                    <a:pt x="6967" y="19762"/>
                    <a:pt x="6936" y="19762"/>
                    <a:pt x="6905" y="19746"/>
                  </a:cubicBezTo>
                  <a:cubicBezTo>
                    <a:pt x="6889" y="19730"/>
                    <a:pt x="6858" y="19746"/>
                    <a:pt x="6858" y="19699"/>
                  </a:cubicBezTo>
                  <a:cubicBezTo>
                    <a:pt x="6905" y="19699"/>
                    <a:pt x="6936" y="19730"/>
                    <a:pt x="6998" y="19715"/>
                  </a:cubicBezTo>
                  <a:cubicBezTo>
                    <a:pt x="6920" y="19684"/>
                    <a:pt x="6842" y="19668"/>
                    <a:pt x="6764" y="19652"/>
                  </a:cubicBezTo>
                  <a:cubicBezTo>
                    <a:pt x="6873" y="19621"/>
                    <a:pt x="6983" y="19652"/>
                    <a:pt x="7092" y="19637"/>
                  </a:cubicBezTo>
                  <a:cubicBezTo>
                    <a:pt x="6983" y="19590"/>
                    <a:pt x="6858" y="19574"/>
                    <a:pt x="6732" y="19559"/>
                  </a:cubicBezTo>
                  <a:cubicBezTo>
                    <a:pt x="6732" y="19528"/>
                    <a:pt x="6764" y="19543"/>
                    <a:pt x="6779" y="19528"/>
                  </a:cubicBezTo>
                  <a:cubicBezTo>
                    <a:pt x="6732" y="19496"/>
                    <a:pt x="6701" y="19481"/>
                    <a:pt x="6638" y="19465"/>
                  </a:cubicBezTo>
                  <a:cubicBezTo>
                    <a:pt x="6701" y="19449"/>
                    <a:pt x="6732" y="19481"/>
                    <a:pt x="6764" y="19449"/>
                  </a:cubicBezTo>
                  <a:cubicBezTo>
                    <a:pt x="6764" y="19434"/>
                    <a:pt x="6764" y="19418"/>
                    <a:pt x="6748" y="19403"/>
                  </a:cubicBezTo>
                  <a:cubicBezTo>
                    <a:pt x="6748" y="19387"/>
                    <a:pt x="6748" y="19387"/>
                    <a:pt x="6764" y="19371"/>
                  </a:cubicBezTo>
                  <a:cubicBezTo>
                    <a:pt x="6779" y="19371"/>
                    <a:pt x="6779" y="19371"/>
                    <a:pt x="6795" y="19371"/>
                  </a:cubicBezTo>
                  <a:cubicBezTo>
                    <a:pt x="6873" y="19449"/>
                    <a:pt x="6967" y="19449"/>
                    <a:pt x="7045" y="19496"/>
                  </a:cubicBezTo>
                  <a:cubicBezTo>
                    <a:pt x="7077" y="19512"/>
                    <a:pt x="7124" y="19512"/>
                    <a:pt x="7108" y="19559"/>
                  </a:cubicBezTo>
                  <a:cubicBezTo>
                    <a:pt x="7108" y="19574"/>
                    <a:pt x="7124" y="19590"/>
                    <a:pt x="7139" y="19590"/>
                  </a:cubicBezTo>
                  <a:cubicBezTo>
                    <a:pt x="7155" y="19606"/>
                    <a:pt x="7171" y="19621"/>
                    <a:pt x="7171" y="19652"/>
                  </a:cubicBezTo>
                  <a:cubicBezTo>
                    <a:pt x="7171" y="19668"/>
                    <a:pt x="7186" y="19684"/>
                    <a:pt x="7202" y="19668"/>
                  </a:cubicBezTo>
                  <a:cubicBezTo>
                    <a:pt x="7218" y="19668"/>
                    <a:pt x="7202" y="19652"/>
                    <a:pt x="7202" y="19652"/>
                  </a:cubicBezTo>
                  <a:cubicBezTo>
                    <a:pt x="7186" y="19621"/>
                    <a:pt x="7186" y="19621"/>
                    <a:pt x="7218" y="19621"/>
                  </a:cubicBezTo>
                  <a:cubicBezTo>
                    <a:pt x="7233" y="19637"/>
                    <a:pt x="7249" y="19637"/>
                    <a:pt x="7249" y="19621"/>
                  </a:cubicBezTo>
                  <a:cubicBezTo>
                    <a:pt x="7265" y="19590"/>
                    <a:pt x="7218" y="19590"/>
                    <a:pt x="7202" y="19543"/>
                  </a:cubicBezTo>
                  <a:cubicBezTo>
                    <a:pt x="7233" y="19559"/>
                    <a:pt x="7249" y="19574"/>
                    <a:pt x="7265" y="19543"/>
                  </a:cubicBezTo>
                  <a:cubicBezTo>
                    <a:pt x="7265" y="19543"/>
                    <a:pt x="7280" y="19528"/>
                    <a:pt x="7296" y="19528"/>
                  </a:cubicBezTo>
                  <a:cubicBezTo>
                    <a:pt x="7343" y="19559"/>
                    <a:pt x="7374" y="19574"/>
                    <a:pt x="7437" y="19559"/>
                  </a:cubicBezTo>
                  <a:cubicBezTo>
                    <a:pt x="7437" y="19543"/>
                    <a:pt x="7452" y="19559"/>
                    <a:pt x="7452" y="19559"/>
                  </a:cubicBezTo>
                  <a:cubicBezTo>
                    <a:pt x="7499" y="19574"/>
                    <a:pt x="7531" y="19621"/>
                    <a:pt x="7578" y="19621"/>
                  </a:cubicBezTo>
                  <a:cubicBezTo>
                    <a:pt x="7640" y="19621"/>
                    <a:pt x="7719" y="19637"/>
                    <a:pt x="7781" y="19621"/>
                  </a:cubicBezTo>
                  <a:cubicBezTo>
                    <a:pt x="7828" y="19606"/>
                    <a:pt x="7860" y="19637"/>
                    <a:pt x="7891" y="19652"/>
                  </a:cubicBezTo>
                  <a:cubicBezTo>
                    <a:pt x="7891" y="19652"/>
                    <a:pt x="7891" y="19668"/>
                    <a:pt x="7891" y="19668"/>
                  </a:cubicBezTo>
                  <a:cubicBezTo>
                    <a:pt x="7891" y="19668"/>
                    <a:pt x="7875" y="19684"/>
                    <a:pt x="7875" y="19684"/>
                  </a:cubicBezTo>
                  <a:cubicBezTo>
                    <a:pt x="7860" y="19684"/>
                    <a:pt x="7828" y="19684"/>
                    <a:pt x="7813" y="19684"/>
                  </a:cubicBezTo>
                  <a:cubicBezTo>
                    <a:pt x="7766" y="19668"/>
                    <a:pt x="7734" y="19652"/>
                    <a:pt x="7687" y="19668"/>
                  </a:cubicBezTo>
                  <a:cubicBezTo>
                    <a:pt x="7750" y="19730"/>
                    <a:pt x="7750" y="19730"/>
                    <a:pt x="7828" y="19715"/>
                  </a:cubicBezTo>
                  <a:cubicBezTo>
                    <a:pt x="7844" y="19715"/>
                    <a:pt x="7860" y="19715"/>
                    <a:pt x="7875" y="19715"/>
                  </a:cubicBezTo>
                  <a:cubicBezTo>
                    <a:pt x="7891" y="19699"/>
                    <a:pt x="7922" y="19699"/>
                    <a:pt x="7922" y="19730"/>
                  </a:cubicBezTo>
                  <a:cubicBezTo>
                    <a:pt x="7922" y="19762"/>
                    <a:pt x="7953" y="19762"/>
                    <a:pt x="7969" y="19762"/>
                  </a:cubicBezTo>
                  <a:cubicBezTo>
                    <a:pt x="8000" y="19762"/>
                    <a:pt x="8000" y="19730"/>
                    <a:pt x="8000" y="19730"/>
                  </a:cubicBezTo>
                  <a:cubicBezTo>
                    <a:pt x="8032" y="19684"/>
                    <a:pt x="7985" y="19684"/>
                    <a:pt x="7985" y="19652"/>
                  </a:cubicBezTo>
                  <a:cubicBezTo>
                    <a:pt x="8016" y="19652"/>
                    <a:pt x="8032" y="19637"/>
                    <a:pt x="8063" y="19637"/>
                  </a:cubicBezTo>
                  <a:cubicBezTo>
                    <a:pt x="8079" y="19637"/>
                    <a:pt x="8110" y="19637"/>
                    <a:pt x="8110" y="19652"/>
                  </a:cubicBezTo>
                  <a:cubicBezTo>
                    <a:pt x="8110" y="19684"/>
                    <a:pt x="8126" y="19684"/>
                    <a:pt x="8141" y="19715"/>
                  </a:cubicBezTo>
                  <a:cubicBezTo>
                    <a:pt x="8188" y="19762"/>
                    <a:pt x="8188" y="19777"/>
                    <a:pt x="8235" y="19746"/>
                  </a:cubicBezTo>
                  <a:cubicBezTo>
                    <a:pt x="8282" y="19730"/>
                    <a:pt x="8329" y="19730"/>
                    <a:pt x="8376" y="19730"/>
                  </a:cubicBezTo>
                  <a:cubicBezTo>
                    <a:pt x="8423" y="19746"/>
                    <a:pt x="8470" y="19762"/>
                    <a:pt x="8517" y="19762"/>
                  </a:cubicBezTo>
                  <a:cubicBezTo>
                    <a:pt x="8721" y="19746"/>
                    <a:pt x="8924" y="19730"/>
                    <a:pt x="9128" y="19730"/>
                  </a:cubicBezTo>
                  <a:cubicBezTo>
                    <a:pt x="9159" y="19730"/>
                    <a:pt x="9190" y="19730"/>
                    <a:pt x="9237" y="19730"/>
                  </a:cubicBezTo>
                  <a:cubicBezTo>
                    <a:pt x="9331" y="19699"/>
                    <a:pt x="9441" y="19715"/>
                    <a:pt x="9550" y="19715"/>
                  </a:cubicBezTo>
                  <a:cubicBezTo>
                    <a:pt x="9691" y="19715"/>
                    <a:pt x="9816" y="19684"/>
                    <a:pt x="9957" y="19668"/>
                  </a:cubicBezTo>
                  <a:cubicBezTo>
                    <a:pt x="10130" y="19652"/>
                    <a:pt x="10317" y="19621"/>
                    <a:pt x="10505" y="19590"/>
                  </a:cubicBezTo>
                  <a:cubicBezTo>
                    <a:pt x="10615" y="19574"/>
                    <a:pt x="10724" y="19574"/>
                    <a:pt x="10834" y="19543"/>
                  </a:cubicBezTo>
                  <a:cubicBezTo>
                    <a:pt x="10991" y="19512"/>
                    <a:pt x="11132" y="19481"/>
                    <a:pt x="11288" y="19449"/>
                  </a:cubicBezTo>
                  <a:cubicBezTo>
                    <a:pt x="11445" y="19434"/>
                    <a:pt x="11586" y="19387"/>
                    <a:pt x="11726" y="19340"/>
                  </a:cubicBezTo>
                  <a:cubicBezTo>
                    <a:pt x="11836" y="19293"/>
                    <a:pt x="11930" y="19278"/>
                    <a:pt x="12040" y="19231"/>
                  </a:cubicBezTo>
                  <a:cubicBezTo>
                    <a:pt x="12165" y="19184"/>
                    <a:pt x="12306" y="19137"/>
                    <a:pt x="12447" y="19090"/>
                  </a:cubicBezTo>
                  <a:cubicBezTo>
                    <a:pt x="12619" y="19012"/>
                    <a:pt x="12791" y="18966"/>
                    <a:pt x="12948" y="18872"/>
                  </a:cubicBezTo>
                  <a:cubicBezTo>
                    <a:pt x="13151" y="18778"/>
                    <a:pt x="13339" y="18685"/>
                    <a:pt x="13527" y="18575"/>
                  </a:cubicBezTo>
                  <a:cubicBezTo>
                    <a:pt x="13746" y="18466"/>
                    <a:pt x="13950" y="18326"/>
                    <a:pt x="14137" y="18170"/>
                  </a:cubicBezTo>
                  <a:cubicBezTo>
                    <a:pt x="14278" y="18076"/>
                    <a:pt x="14404" y="17951"/>
                    <a:pt x="14529" y="17842"/>
                  </a:cubicBezTo>
                  <a:cubicBezTo>
                    <a:pt x="14607" y="17764"/>
                    <a:pt x="14685" y="17701"/>
                    <a:pt x="14764" y="17623"/>
                  </a:cubicBezTo>
                  <a:cubicBezTo>
                    <a:pt x="14858" y="17514"/>
                    <a:pt x="14951" y="17389"/>
                    <a:pt x="15045" y="17280"/>
                  </a:cubicBezTo>
                  <a:cubicBezTo>
                    <a:pt x="15108" y="17202"/>
                    <a:pt x="15155" y="17139"/>
                    <a:pt x="15218" y="17061"/>
                  </a:cubicBezTo>
                  <a:cubicBezTo>
                    <a:pt x="15312" y="16936"/>
                    <a:pt x="15405" y="16780"/>
                    <a:pt x="15499" y="16640"/>
                  </a:cubicBezTo>
                  <a:cubicBezTo>
                    <a:pt x="15578" y="16484"/>
                    <a:pt x="15656" y="16328"/>
                    <a:pt x="15750" y="16187"/>
                  </a:cubicBezTo>
                  <a:cubicBezTo>
                    <a:pt x="15797" y="16109"/>
                    <a:pt x="15828" y="16031"/>
                    <a:pt x="15859" y="15953"/>
                  </a:cubicBezTo>
                  <a:cubicBezTo>
                    <a:pt x="15922" y="15750"/>
                    <a:pt x="15969" y="15532"/>
                    <a:pt x="15985" y="15329"/>
                  </a:cubicBezTo>
                  <a:cubicBezTo>
                    <a:pt x="16032" y="14985"/>
                    <a:pt x="16016" y="14642"/>
                    <a:pt x="15969" y="14298"/>
                  </a:cubicBezTo>
                  <a:cubicBezTo>
                    <a:pt x="15922" y="14049"/>
                    <a:pt x="15828" y="13815"/>
                    <a:pt x="15750" y="13596"/>
                  </a:cubicBezTo>
                  <a:cubicBezTo>
                    <a:pt x="15672" y="13409"/>
                    <a:pt x="15562" y="13237"/>
                    <a:pt x="15484" y="13065"/>
                  </a:cubicBezTo>
                  <a:cubicBezTo>
                    <a:pt x="15280" y="12706"/>
                    <a:pt x="15030" y="12394"/>
                    <a:pt x="14717" y="12129"/>
                  </a:cubicBezTo>
                  <a:cubicBezTo>
                    <a:pt x="14450" y="11910"/>
                    <a:pt x="14169" y="11723"/>
                    <a:pt x="13871" y="11582"/>
                  </a:cubicBezTo>
                  <a:cubicBezTo>
                    <a:pt x="13730" y="11504"/>
                    <a:pt x="13574" y="11426"/>
                    <a:pt x="13417" y="11380"/>
                  </a:cubicBezTo>
                  <a:cubicBezTo>
                    <a:pt x="13073" y="11270"/>
                    <a:pt x="12697" y="11223"/>
                    <a:pt x="12353" y="11161"/>
                  </a:cubicBezTo>
                  <a:cubicBezTo>
                    <a:pt x="12118" y="11114"/>
                    <a:pt x="11867" y="11083"/>
                    <a:pt x="11633" y="11067"/>
                  </a:cubicBezTo>
                  <a:cubicBezTo>
                    <a:pt x="11429" y="11052"/>
                    <a:pt x="11241" y="11036"/>
                    <a:pt x="11038" y="11052"/>
                  </a:cubicBezTo>
                  <a:cubicBezTo>
                    <a:pt x="10740" y="11067"/>
                    <a:pt x="10427" y="11083"/>
                    <a:pt x="10130" y="11099"/>
                  </a:cubicBezTo>
                  <a:cubicBezTo>
                    <a:pt x="9707" y="11099"/>
                    <a:pt x="9284" y="11083"/>
                    <a:pt x="8877" y="11052"/>
                  </a:cubicBezTo>
                  <a:cubicBezTo>
                    <a:pt x="8627" y="11021"/>
                    <a:pt x="8376" y="10974"/>
                    <a:pt x="8141" y="10927"/>
                  </a:cubicBezTo>
                  <a:cubicBezTo>
                    <a:pt x="7891" y="10864"/>
                    <a:pt x="7703" y="10708"/>
                    <a:pt x="7593" y="10490"/>
                  </a:cubicBezTo>
                  <a:cubicBezTo>
                    <a:pt x="7546" y="10412"/>
                    <a:pt x="7515" y="10334"/>
                    <a:pt x="7531" y="10240"/>
                  </a:cubicBezTo>
                  <a:cubicBezTo>
                    <a:pt x="7546" y="10053"/>
                    <a:pt x="7593" y="9865"/>
                    <a:pt x="7656" y="9694"/>
                  </a:cubicBezTo>
                  <a:cubicBezTo>
                    <a:pt x="7687" y="9584"/>
                    <a:pt x="7719" y="9475"/>
                    <a:pt x="7813" y="9413"/>
                  </a:cubicBezTo>
                  <a:cubicBezTo>
                    <a:pt x="7860" y="9288"/>
                    <a:pt x="7938" y="9194"/>
                    <a:pt x="8016" y="9101"/>
                  </a:cubicBezTo>
                  <a:cubicBezTo>
                    <a:pt x="8094" y="8991"/>
                    <a:pt x="8173" y="8882"/>
                    <a:pt x="8267" y="8788"/>
                  </a:cubicBezTo>
                  <a:cubicBezTo>
                    <a:pt x="8407" y="8664"/>
                    <a:pt x="8533" y="8523"/>
                    <a:pt x="8689" y="8414"/>
                  </a:cubicBezTo>
                  <a:cubicBezTo>
                    <a:pt x="8768" y="8351"/>
                    <a:pt x="8846" y="8273"/>
                    <a:pt x="8940" y="8211"/>
                  </a:cubicBezTo>
                  <a:cubicBezTo>
                    <a:pt x="9018" y="8164"/>
                    <a:pt x="9128" y="8148"/>
                    <a:pt x="9190" y="8070"/>
                  </a:cubicBezTo>
                  <a:cubicBezTo>
                    <a:pt x="9206" y="8070"/>
                    <a:pt x="9206" y="8070"/>
                    <a:pt x="9222" y="8070"/>
                  </a:cubicBezTo>
                  <a:cubicBezTo>
                    <a:pt x="9253" y="8070"/>
                    <a:pt x="9269" y="8070"/>
                    <a:pt x="9269" y="8039"/>
                  </a:cubicBezTo>
                  <a:cubicBezTo>
                    <a:pt x="9300" y="8008"/>
                    <a:pt x="9347" y="7992"/>
                    <a:pt x="9378" y="7977"/>
                  </a:cubicBezTo>
                  <a:cubicBezTo>
                    <a:pt x="9409" y="7977"/>
                    <a:pt x="9441" y="7961"/>
                    <a:pt x="9472" y="7946"/>
                  </a:cubicBezTo>
                  <a:cubicBezTo>
                    <a:pt x="9582" y="7899"/>
                    <a:pt x="9676" y="7836"/>
                    <a:pt x="9770" y="7821"/>
                  </a:cubicBezTo>
                  <a:cubicBezTo>
                    <a:pt x="9926" y="7774"/>
                    <a:pt x="10067" y="7696"/>
                    <a:pt x="10224" y="7665"/>
                  </a:cubicBezTo>
                  <a:cubicBezTo>
                    <a:pt x="10302" y="7649"/>
                    <a:pt x="10380" y="7633"/>
                    <a:pt x="10458" y="7633"/>
                  </a:cubicBezTo>
                  <a:cubicBezTo>
                    <a:pt x="10443" y="7680"/>
                    <a:pt x="10427" y="7711"/>
                    <a:pt x="10380" y="7727"/>
                  </a:cubicBezTo>
                  <a:cubicBezTo>
                    <a:pt x="10333" y="7743"/>
                    <a:pt x="10270" y="7758"/>
                    <a:pt x="10224" y="7743"/>
                  </a:cubicBezTo>
                  <a:cubicBezTo>
                    <a:pt x="10177" y="7727"/>
                    <a:pt x="10145" y="7743"/>
                    <a:pt x="10114" y="7758"/>
                  </a:cubicBezTo>
                  <a:cubicBezTo>
                    <a:pt x="10098" y="7789"/>
                    <a:pt x="10051" y="7789"/>
                    <a:pt x="10020" y="7805"/>
                  </a:cubicBezTo>
                  <a:cubicBezTo>
                    <a:pt x="9989" y="7805"/>
                    <a:pt x="9926" y="7789"/>
                    <a:pt x="9957" y="7867"/>
                  </a:cubicBezTo>
                  <a:cubicBezTo>
                    <a:pt x="9957" y="7867"/>
                    <a:pt x="9957" y="7883"/>
                    <a:pt x="9957" y="7883"/>
                  </a:cubicBezTo>
                  <a:cubicBezTo>
                    <a:pt x="9910" y="7914"/>
                    <a:pt x="9879" y="7977"/>
                    <a:pt x="9816" y="7961"/>
                  </a:cubicBezTo>
                  <a:cubicBezTo>
                    <a:pt x="9770" y="7946"/>
                    <a:pt x="9738" y="7961"/>
                    <a:pt x="9738" y="8008"/>
                  </a:cubicBezTo>
                  <a:cubicBezTo>
                    <a:pt x="9723" y="8024"/>
                    <a:pt x="9723" y="8039"/>
                    <a:pt x="9691" y="8039"/>
                  </a:cubicBezTo>
                  <a:cubicBezTo>
                    <a:pt x="9629" y="8024"/>
                    <a:pt x="9582" y="8055"/>
                    <a:pt x="9550" y="8086"/>
                  </a:cubicBezTo>
                  <a:cubicBezTo>
                    <a:pt x="9519" y="8102"/>
                    <a:pt x="9472" y="8117"/>
                    <a:pt x="9441" y="8133"/>
                  </a:cubicBezTo>
                  <a:cubicBezTo>
                    <a:pt x="9394" y="8133"/>
                    <a:pt x="9362" y="8148"/>
                    <a:pt x="9347" y="8180"/>
                  </a:cubicBezTo>
                  <a:cubicBezTo>
                    <a:pt x="9315" y="8211"/>
                    <a:pt x="9269" y="8226"/>
                    <a:pt x="9237" y="8242"/>
                  </a:cubicBezTo>
                  <a:cubicBezTo>
                    <a:pt x="9206" y="8258"/>
                    <a:pt x="9159" y="8273"/>
                    <a:pt x="9143" y="8320"/>
                  </a:cubicBezTo>
                  <a:cubicBezTo>
                    <a:pt x="9143" y="8320"/>
                    <a:pt x="9128" y="8336"/>
                    <a:pt x="9112" y="8336"/>
                  </a:cubicBezTo>
                  <a:cubicBezTo>
                    <a:pt x="9018" y="8367"/>
                    <a:pt x="8940" y="8429"/>
                    <a:pt x="8861" y="8476"/>
                  </a:cubicBezTo>
                  <a:cubicBezTo>
                    <a:pt x="8736" y="8554"/>
                    <a:pt x="8642" y="8664"/>
                    <a:pt x="8533" y="8757"/>
                  </a:cubicBezTo>
                  <a:cubicBezTo>
                    <a:pt x="8439" y="8851"/>
                    <a:pt x="8314" y="8945"/>
                    <a:pt x="8204" y="9038"/>
                  </a:cubicBezTo>
                  <a:cubicBezTo>
                    <a:pt x="8173" y="9069"/>
                    <a:pt x="8173" y="9101"/>
                    <a:pt x="8188" y="9147"/>
                  </a:cubicBezTo>
                  <a:cubicBezTo>
                    <a:pt x="8298" y="9054"/>
                    <a:pt x="8392" y="8945"/>
                    <a:pt x="8501" y="8866"/>
                  </a:cubicBezTo>
                  <a:cubicBezTo>
                    <a:pt x="8501" y="8866"/>
                    <a:pt x="8501" y="8866"/>
                    <a:pt x="8501" y="8851"/>
                  </a:cubicBezTo>
                  <a:cubicBezTo>
                    <a:pt x="8533" y="8804"/>
                    <a:pt x="8580" y="8788"/>
                    <a:pt x="8627" y="8757"/>
                  </a:cubicBezTo>
                  <a:cubicBezTo>
                    <a:pt x="8689" y="8726"/>
                    <a:pt x="8736" y="8679"/>
                    <a:pt x="8799" y="8632"/>
                  </a:cubicBezTo>
                  <a:cubicBezTo>
                    <a:pt x="8815" y="8601"/>
                    <a:pt x="8846" y="8585"/>
                    <a:pt x="8877" y="8570"/>
                  </a:cubicBezTo>
                  <a:cubicBezTo>
                    <a:pt x="8893" y="8570"/>
                    <a:pt x="8908" y="8554"/>
                    <a:pt x="8924" y="8539"/>
                  </a:cubicBezTo>
                  <a:cubicBezTo>
                    <a:pt x="8971" y="8492"/>
                    <a:pt x="9034" y="8476"/>
                    <a:pt x="9081" y="8445"/>
                  </a:cubicBezTo>
                  <a:cubicBezTo>
                    <a:pt x="9128" y="8398"/>
                    <a:pt x="9190" y="8383"/>
                    <a:pt x="9237" y="8336"/>
                  </a:cubicBezTo>
                  <a:cubicBezTo>
                    <a:pt x="9269" y="8305"/>
                    <a:pt x="9331" y="8289"/>
                    <a:pt x="9362" y="8242"/>
                  </a:cubicBezTo>
                  <a:cubicBezTo>
                    <a:pt x="9362" y="8242"/>
                    <a:pt x="9362" y="8226"/>
                    <a:pt x="9378" y="8226"/>
                  </a:cubicBezTo>
                  <a:cubicBezTo>
                    <a:pt x="9441" y="8242"/>
                    <a:pt x="9488" y="8180"/>
                    <a:pt x="9550" y="8180"/>
                  </a:cubicBezTo>
                  <a:cubicBezTo>
                    <a:pt x="9582" y="8180"/>
                    <a:pt x="9597" y="8164"/>
                    <a:pt x="9629" y="8148"/>
                  </a:cubicBezTo>
                  <a:cubicBezTo>
                    <a:pt x="9660" y="8133"/>
                    <a:pt x="9707" y="8117"/>
                    <a:pt x="9723" y="8086"/>
                  </a:cubicBezTo>
                  <a:cubicBezTo>
                    <a:pt x="9738" y="8024"/>
                    <a:pt x="9785" y="8070"/>
                    <a:pt x="9816" y="8055"/>
                  </a:cubicBezTo>
                  <a:cubicBezTo>
                    <a:pt x="9816" y="8055"/>
                    <a:pt x="9816" y="8055"/>
                    <a:pt x="9816" y="8039"/>
                  </a:cubicBezTo>
                  <a:cubicBezTo>
                    <a:pt x="9863" y="8008"/>
                    <a:pt x="9910" y="7977"/>
                    <a:pt x="9973" y="7992"/>
                  </a:cubicBezTo>
                  <a:cubicBezTo>
                    <a:pt x="9989" y="7992"/>
                    <a:pt x="10004" y="7992"/>
                    <a:pt x="10004" y="7961"/>
                  </a:cubicBezTo>
                  <a:cubicBezTo>
                    <a:pt x="9973" y="7946"/>
                    <a:pt x="10004" y="7946"/>
                    <a:pt x="10020" y="7946"/>
                  </a:cubicBezTo>
                  <a:cubicBezTo>
                    <a:pt x="10036" y="7930"/>
                    <a:pt x="10067" y="7946"/>
                    <a:pt x="10098" y="7914"/>
                  </a:cubicBezTo>
                  <a:cubicBezTo>
                    <a:pt x="10098" y="7914"/>
                    <a:pt x="10130" y="7899"/>
                    <a:pt x="10145" y="7914"/>
                  </a:cubicBezTo>
                  <a:cubicBezTo>
                    <a:pt x="10177" y="7930"/>
                    <a:pt x="10192" y="7914"/>
                    <a:pt x="10224" y="7899"/>
                  </a:cubicBezTo>
                  <a:cubicBezTo>
                    <a:pt x="10239" y="7899"/>
                    <a:pt x="10255" y="7899"/>
                    <a:pt x="10270" y="7914"/>
                  </a:cubicBezTo>
                  <a:cubicBezTo>
                    <a:pt x="10349" y="7930"/>
                    <a:pt x="10427" y="7961"/>
                    <a:pt x="10521" y="7914"/>
                  </a:cubicBezTo>
                  <a:cubicBezTo>
                    <a:pt x="10552" y="7899"/>
                    <a:pt x="10599" y="7883"/>
                    <a:pt x="10646" y="7883"/>
                  </a:cubicBezTo>
                  <a:cubicBezTo>
                    <a:pt x="10693" y="7867"/>
                    <a:pt x="10740" y="7867"/>
                    <a:pt x="10787" y="7852"/>
                  </a:cubicBezTo>
                  <a:cubicBezTo>
                    <a:pt x="10865" y="7836"/>
                    <a:pt x="10944" y="7821"/>
                    <a:pt x="11022" y="7789"/>
                  </a:cubicBezTo>
                  <a:cubicBezTo>
                    <a:pt x="11085" y="7774"/>
                    <a:pt x="11085" y="7774"/>
                    <a:pt x="11163" y="7789"/>
                  </a:cubicBezTo>
                  <a:cubicBezTo>
                    <a:pt x="11194" y="7805"/>
                    <a:pt x="11225" y="7805"/>
                    <a:pt x="11241" y="7774"/>
                  </a:cubicBezTo>
                  <a:cubicBezTo>
                    <a:pt x="11272" y="7711"/>
                    <a:pt x="11304" y="7743"/>
                    <a:pt x="11351" y="7743"/>
                  </a:cubicBezTo>
                  <a:cubicBezTo>
                    <a:pt x="11413" y="7743"/>
                    <a:pt x="11476" y="7758"/>
                    <a:pt x="11523" y="7743"/>
                  </a:cubicBezTo>
                  <a:cubicBezTo>
                    <a:pt x="11601" y="7743"/>
                    <a:pt x="11664" y="7727"/>
                    <a:pt x="11726" y="7711"/>
                  </a:cubicBezTo>
                  <a:cubicBezTo>
                    <a:pt x="11805" y="7711"/>
                    <a:pt x="11883" y="7711"/>
                    <a:pt x="11961" y="7696"/>
                  </a:cubicBezTo>
                  <a:cubicBezTo>
                    <a:pt x="12024" y="7680"/>
                    <a:pt x="12087" y="7649"/>
                    <a:pt x="12149" y="7680"/>
                  </a:cubicBezTo>
                  <a:cubicBezTo>
                    <a:pt x="12165" y="7680"/>
                    <a:pt x="12165" y="7680"/>
                    <a:pt x="12180" y="7680"/>
                  </a:cubicBezTo>
                  <a:cubicBezTo>
                    <a:pt x="12243" y="7665"/>
                    <a:pt x="12306" y="7665"/>
                    <a:pt x="12384" y="7665"/>
                  </a:cubicBezTo>
                  <a:cubicBezTo>
                    <a:pt x="12556" y="7633"/>
                    <a:pt x="12713" y="7649"/>
                    <a:pt x="12885" y="7665"/>
                  </a:cubicBezTo>
                  <a:cubicBezTo>
                    <a:pt x="12963" y="7680"/>
                    <a:pt x="13042" y="7680"/>
                    <a:pt x="13120" y="7680"/>
                  </a:cubicBezTo>
                  <a:cubicBezTo>
                    <a:pt x="13182" y="7696"/>
                    <a:pt x="13245" y="7680"/>
                    <a:pt x="13292" y="7711"/>
                  </a:cubicBezTo>
                  <a:cubicBezTo>
                    <a:pt x="13355" y="7774"/>
                    <a:pt x="13433" y="7758"/>
                    <a:pt x="13511" y="7774"/>
                  </a:cubicBezTo>
                  <a:cubicBezTo>
                    <a:pt x="13574" y="7774"/>
                    <a:pt x="13652" y="7805"/>
                    <a:pt x="13715" y="7821"/>
                  </a:cubicBezTo>
                  <a:cubicBezTo>
                    <a:pt x="13809" y="7836"/>
                    <a:pt x="13918" y="7836"/>
                    <a:pt x="14012" y="7852"/>
                  </a:cubicBezTo>
                  <a:cubicBezTo>
                    <a:pt x="14028" y="7867"/>
                    <a:pt x="14043" y="7867"/>
                    <a:pt x="14075" y="7883"/>
                  </a:cubicBezTo>
                  <a:cubicBezTo>
                    <a:pt x="14106" y="7930"/>
                    <a:pt x="14153" y="7961"/>
                    <a:pt x="14231" y="7961"/>
                  </a:cubicBezTo>
                  <a:cubicBezTo>
                    <a:pt x="14294" y="7977"/>
                    <a:pt x="14372" y="7992"/>
                    <a:pt x="14450" y="8024"/>
                  </a:cubicBezTo>
                  <a:cubicBezTo>
                    <a:pt x="14482" y="8039"/>
                    <a:pt x="14513" y="8070"/>
                    <a:pt x="14544" y="8102"/>
                  </a:cubicBezTo>
                  <a:cubicBezTo>
                    <a:pt x="14576" y="8133"/>
                    <a:pt x="14638" y="8117"/>
                    <a:pt x="14685" y="8117"/>
                  </a:cubicBezTo>
                  <a:cubicBezTo>
                    <a:pt x="14764" y="8148"/>
                    <a:pt x="14842" y="8195"/>
                    <a:pt x="14920" y="8180"/>
                  </a:cubicBezTo>
                  <a:cubicBezTo>
                    <a:pt x="14936" y="8164"/>
                    <a:pt x="14936" y="8180"/>
                    <a:pt x="14951" y="8180"/>
                  </a:cubicBezTo>
                  <a:cubicBezTo>
                    <a:pt x="15014" y="8195"/>
                    <a:pt x="15077" y="8180"/>
                    <a:pt x="15139" y="8148"/>
                  </a:cubicBezTo>
                  <a:cubicBezTo>
                    <a:pt x="15155" y="8133"/>
                    <a:pt x="15155" y="8148"/>
                    <a:pt x="15171" y="8148"/>
                  </a:cubicBezTo>
                  <a:cubicBezTo>
                    <a:pt x="15233" y="8148"/>
                    <a:pt x="15249" y="8148"/>
                    <a:pt x="15280" y="8086"/>
                  </a:cubicBezTo>
                  <a:cubicBezTo>
                    <a:pt x="15280" y="8070"/>
                    <a:pt x="15296" y="8039"/>
                    <a:pt x="15327" y="8055"/>
                  </a:cubicBezTo>
                  <a:cubicBezTo>
                    <a:pt x="15374" y="8070"/>
                    <a:pt x="15437" y="8055"/>
                    <a:pt x="15484" y="8024"/>
                  </a:cubicBezTo>
                  <a:cubicBezTo>
                    <a:pt x="15499" y="8008"/>
                    <a:pt x="15531" y="8008"/>
                    <a:pt x="15546" y="7977"/>
                  </a:cubicBezTo>
                  <a:cubicBezTo>
                    <a:pt x="15546" y="7961"/>
                    <a:pt x="15562" y="7961"/>
                    <a:pt x="15578" y="7961"/>
                  </a:cubicBezTo>
                  <a:cubicBezTo>
                    <a:pt x="15593" y="7977"/>
                    <a:pt x="15609" y="7977"/>
                    <a:pt x="15625" y="7977"/>
                  </a:cubicBezTo>
                  <a:cubicBezTo>
                    <a:pt x="15656" y="7977"/>
                    <a:pt x="15687" y="7977"/>
                    <a:pt x="15703" y="7946"/>
                  </a:cubicBezTo>
                  <a:cubicBezTo>
                    <a:pt x="15703" y="7914"/>
                    <a:pt x="15719" y="7899"/>
                    <a:pt x="15750" y="7883"/>
                  </a:cubicBezTo>
                  <a:cubicBezTo>
                    <a:pt x="15766" y="7883"/>
                    <a:pt x="15781" y="7867"/>
                    <a:pt x="15797" y="7852"/>
                  </a:cubicBezTo>
                  <a:cubicBezTo>
                    <a:pt x="15828" y="7774"/>
                    <a:pt x="15875" y="7711"/>
                    <a:pt x="15938" y="7649"/>
                  </a:cubicBezTo>
                  <a:cubicBezTo>
                    <a:pt x="15969" y="7618"/>
                    <a:pt x="15985" y="7587"/>
                    <a:pt x="16032" y="7571"/>
                  </a:cubicBezTo>
                  <a:cubicBezTo>
                    <a:pt x="16079" y="7555"/>
                    <a:pt x="16110" y="7524"/>
                    <a:pt x="16126" y="7477"/>
                  </a:cubicBezTo>
                  <a:cubicBezTo>
                    <a:pt x="16157" y="7368"/>
                    <a:pt x="16204" y="7259"/>
                    <a:pt x="16220" y="7149"/>
                  </a:cubicBezTo>
                  <a:cubicBezTo>
                    <a:pt x="16220" y="7118"/>
                    <a:pt x="16235" y="7071"/>
                    <a:pt x="16251" y="7040"/>
                  </a:cubicBezTo>
                  <a:cubicBezTo>
                    <a:pt x="16345" y="6790"/>
                    <a:pt x="16360" y="6541"/>
                    <a:pt x="16251" y="6291"/>
                  </a:cubicBezTo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低代码开发模式介绍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375432" y="1068981"/>
            <a:ext cx="1165191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低代码开发的独特优势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2" name="组合 251"/>
          <p:cNvGrpSpPr/>
          <p:nvPr/>
        </p:nvGrpSpPr>
        <p:grpSpPr>
          <a:xfrm>
            <a:off x="896256" y="1947840"/>
            <a:ext cx="10610268" cy="4258526"/>
            <a:chOff x="925866" y="2008635"/>
            <a:chExt cx="10610268" cy="4258526"/>
          </a:xfrm>
        </p:grpSpPr>
        <p:grpSp>
          <p:nvGrpSpPr>
            <p:cNvPr id="245" name="组合 244"/>
            <p:cNvGrpSpPr/>
            <p:nvPr/>
          </p:nvGrpSpPr>
          <p:grpSpPr>
            <a:xfrm>
              <a:off x="925866" y="2008635"/>
              <a:ext cx="3150098" cy="1794488"/>
              <a:chOff x="925866" y="2008635"/>
              <a:chExt cx="3150098" cy="1794488"/>
            </a:xfrm>
          </p:grpSpPr>
          <p:sp>
            <p:nvSpPr>
              <p:cNvPr id="26" name="íšlïḑè"/>
              <p:cNvSpPr/>
              <p:nvPr/>
            </p:nvSpPr>
            <p:spPr>
              <a:xfrm>
                <a:off x="925866" y="2219123"/>
                <a:ext cx="3150098" cy="1584000"/>
              </a:xfrm>
              <a:prstGeom prst="snip2DiagRect">
                <a:avLst/>
              </a:prstGeom>
              <a:solidFill>
                <a:schemeClr val="accent1">
                  <a:alpha val="15000"/>
                </a:schemeClr>
              </a:solidFill>
              <a:ln w="12700" cap="flat">
                <a:solidFill>
                  <a:schemeClr val="accent1"/>
                </a:solidFill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íś1ïḍê"/>
              <p:cNvSpPr txBox="1"/>
              <p:nvPr/>
            </p:nvSpPr>
            <p:spPr>
              <a:xfrm>
                <a:off x="925866" y="2008635"/>
                <a:ext cx="1152000" cy="360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/>
                  </a:gs>
                </a:gsLst>
                <a:lin ang="2700000" scaled="0"/>
              </a:gradFill>
            </p:spPr>
            <p:txBody>
              <a:bodyPr wrap="none" lIns="108000" tIns="108000" rIns="108000" bIns="108000" rtlCol="0" anchor="ctr" anchorCtr="0">
                <a:noAutofit/>
              </a:bodyPr>
              <a:lstStyle>
                <a:defPPr>
                  <a:defRPr lang="zh-CN"/>
                </a:defPPr>
                <a:lvl1pPr algn="ctr">
                  <a:defRPr kumimoji="1" sz="1200" b="1">
                    <a:solidFill>
                      <a:srgbClr val="FFFFFF"/>
                    </a:solidFill>
                  </a:defRPr>
                </a:lvl1pPr>
              </a:lstStyle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省人省钱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8" name="íSḷídè"/>
              <p:cNvGrpSpPr/>
              <p:nvPr/>
            </p:nvGrpSpPr>
            <p:grpSpPr>
              <a:xfrm>
                <a:off x="1028700" y="2438590"/>
                <a:ext cx="2947591" cy="1279702"/>
                <a:chOff x="2326226" y="2869322"/>
                <a:chExt cx="2947591" cy="1279702"/>
              </a:xfrm>
            </p:grpSpPr>
            <p:sp>
              <p:nvSpPr>
                <p:cNvPr id="225" name="ïšḻîdê"/>
                <p:cNvSpPr/>
                <p:nvPr/>
              </p:nvSpPr>
              <p:spPr>
                <a:xfrm>
                  <a:off x="2492017" y="2869322"/>
                  <a:ext cx="2369619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b" anchorCtr="0">
                  <a:spAutoFit/>
                </a:bodyPr>
                <a:lstStyle/>
                <a:p>
                  <a:r>
                    <a:rPr kumimoji="1" lang="zh-CN" altLang="en-US" sz="1400" b="1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低门槛、低成本</a:t>
                  </a:r>
                  <a:endParaRPr kumimoji="1" lang="en-US" altLang="zh-CN" sz="14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6" name="iŝľiḍé"/>
                <p:cNvSpPr/>
                <p:nvPr/>
              </p:nvSpPr>
              <p:spPr>
                <a:xfrm>
                  <a:off x="2326226" y="3160548"/>
                  <a:ext cx="2947591" cy="9884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t" anchorCtr="0">
                  <a:spAutoFit/>
                </a:bodyPr>
                <a:lstStyle/>
                <a:p>
                  <a:pPr marL="171450" indent="-171450" algn="just">
                    <a:lnSpc>
                      <a:spcPct val="150000"/>
                    </a:lnSpc>
                    <a:buFont typeface="Wingdings" panose="05000000000000000000" pitchFamily="2" charset="2"/>
                    <a:buChar char="l"/>
                  </a:pPr>
                  <a:r>
                    <a:rPr kumimoji="1" lang="zh-CN" altLang="en-US" sz="10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应用的搭建不必要专业</a:t>
                  </a:r>
                  <a:r>
                    <a:rPr kumimoji="1" lang="en-US" altLang="zh-CN" sz="10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IT</a:t>
                  </a:r>
                  <a:r>
                    <a:rPr kumimoji="1" lang="zh-CN" altLang="en-US" sz="10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背景，普通业务人员即可胜任开发工作</a:t>
                  </a:r>
                  <a:endParaRPr kumimoji="1" lang="en-US" altLang="zh-CN" sz="1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marL="171450" indent="-171450" algn="just">
                    <a:lnSpc>
                      <a:spcPct val="150000"/>
                    </a:lnSpc>
                    <a:buFont typeface="Wingdings" panose="05000000000000000000" pitchFamily="2" charset="2"/>
                    <a:buChar char="l"/>
                  </a:pPr>
                  <a:r>
                    <a:rPr kumimoji="1" lang="zh-CN" altLang="en-US" sz="10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使用付费灵活，按需订购、按周期付款、动态扩容</a:t>
                  </a:r>
                  <a:endParaRPr kumimoji="1" lang="zh-CN" altLang="en-US" sz="1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38" name="ï$ļíḓe"/>
            <p:cNvGrpSpPr/>
            <p:nvPr/>
          </p:nvGrpSpPr>
          <p:grpSpPr>
            <a:xfrm>
              <a:off x="4475868" y="2544611"/>
              <a:ext cx="3540493" cy="2499600"/>
              <a:chOff x="3855709" y="1695946"/>
              <a:chExt cx="4649663" cy="3466110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ïṧḷïḓé"/>
              <p:cNvSpPr/>
              <p:nvPr/>
            </p:nvSpPr>
            <p:spPr bwMode="auto">
              <a:xfrm>
                <a:off x="4824236" y="1754756"/>
                <a:ext cx="2664827" cy="1405925"/>
              </a:xfrm>
              <a:custGeom>
                <a:avLst/>
                <a:gdLst>
                  <a:gd name="T0" fmla="*/ 688 w 723"/>
                  <a:gd name="T1" fmla="*/ 381 h 381"/>
                  <a:gd name="T2" fmla="*/ 35 w 723"/>
                  <a:gd name="T3" fmla="*/ 381 h 381"/>
                  <a:gd name="T4" fmla="*/ 0 w 723"/>
                  <a:gd name="T5" fmla="*/ 346 h 381"/>
                  <a:gd name="T6" fmla="*/ 0 w 723"/>
                  <a:gd name="T7" fmla="*/ 35 h 381"/>
                  <a:gd name="T8" fmla="*/ 35 w 723"/>
                  <a:gd name="T9" fmla="*/ 0 h 381"/>
                  <a:gd name="T10" fmla="*/ 688 w 723"/>
                  <a:gd name="T11" fmla="*/ 0 h 381"/>
                  <a:gd name="T12" fmla="*/ 723 w 723"/>
                  <a:gd name="T13" fmla="*/ 35 h 381"/>
                  <a:gd name="T14" fmla="*/ 723 w 723"/>
                  <a:gd name="T15" fmla="*/ 346 h 381"/>
                  <a:gd name="T16" fmla="*/ 688 w 723"/>
                  <a:gd name="T17" fmla="*/ 381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3" h="381">
                    <a:moveTo>
                      <a:pt x="688" y="381"/>
                    </a:moveTo>
                    <a:cubicBezTo>
                      <a:pt x="35" y="381"/>
                      <a:pt x="35" y="381"/>
                      <a:pt x="35" y="381"/>
                    </a:cubicBezTo>
                    <a:cubicBezTo>
                      <a:pt x="16" y="381"/>
                      <a:pt x="0" y="365"/>
                      <a:pt x="0" y="34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5"/>
                      <a:pt x="16" y="0"/>
                      <a:pt x="35" y="0"/>
                    </a:cubicBezTo>
                    <a:cubicBezTo>
                      <a:pt x="688" y="0"/>
                      <a:pt x="688" y="0"/>
                      <a:pt x="688" y="0"/>
                    </a:cubicBezTo>
                    <a:cubicBezTo>
                      <a:pt x="708" y="0"/>
                      <a:pt x="723" y="15"/>
                      <a:pt x="723" y="35"/>
                    </a:cubicBezTo>
                    <a:cubicBezTo>
                      <a:pt x="723" y="346"/>
                      <a:pt x="723" y="346"/>
                      <a:pt x="723" y="346"/>
                    </a:cubicBezTo>
                    <a:cubicBezTo>
                      <a:pt x="723" y="365"/>
                      <a:pt x="708" y="381"/>
                      <a:pt x="688" y="381"/>
                    </a:cubicBezTo>
                    <a:close/>
                  </a:path>
                </a:pathLst>
              </a:custGeom>
              <a:solidFill>
                <a:srgbClr val="FDC54D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íṧ1ïdè"/>
              <p:cNvSpPr/>
              <p:nvPr/>
            </p:nvSpPr>
            <p:spPr bwMode="auto">
              <a:xfrm>
                <a:off x="4824236" y="1754756"/>
                <a:ext cx="2664827" cy="1405925"/>
              </a:xfrm>
              <a:custGeom>
                <a:avLst/>
                <a:gdLst>
                  <a:gd name="T0" fmla="*/ 688 w 723"/>
                  <a:gd name="T1" fmla="*/ 381 h 381"/>
                  <a:gd name="T2" fmla="*/ 35 w 723"/>
                  <a:gd name="T3" fmla="*/ 381 h 381"/>
                  <a:gd name="T4" fmla="*/ 0 w 723"/>
                  <a:gd name="T5" fmla="*/ 346 h 381"/>
                  <a:gd name="T6" fmla="*/ 0 w 723"/>
                  <a:gd name="T7" fmla="*/ 35 h 381"/>
                  <a:gd name="T8" fmla="*/ 35 w 723"/>
                  <a:gd name="T9" fmla="*/ 0 h 381"/>
                  <a:gd name="T10" fmla="*/ 688 w 723"/>
                  <a:gd name="T11" fmla="*/ 0 h 381"/>
                  <a:gd name="T12" fmla="*/ 723 w 723"/>
                  <a:gd name="T13" fmla="*/ 35 h 381"/>
                  <a:gd name="T14" fmla="*/ 723 w 723"/>
                  <a:gd name="T15" fmla="*/ 346 h 381"/>
                  <a:gd name="T16" fmla="*/ 688 w 723"/>
                  <a:gd name="T17" fmla="*/ 381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3" h="381">
                    <a:moveTo>
                      <a:pt x="688" y="381"/>
                    </a:moveTo>
                    <a:cubicBezTo>
                      <a:pt x="35" y="381"/>
                      <a:pt x="35" y="381"/>
                      <a:pt x="35" y="381"/>
                    </a:cubicBezTo>
                    <a:cubicBezTo>
                      <a:pt x="16" y="381"/>
                      <a:pt x="0" y="365"/>
                      <a:pt x="0" y="34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5"/>
                      <a:pt x="16" y="0"/>
                      <a:pt x="35" y="0"/>
                    </a:cubicBezTo>
                    <a:cubicBezTo>
                      <a:pt x="688" y="0"/>
                      <a:pt x="688" y="0"/>
                      <a:pt x="688" y="0"/>
                    </a:cubicBezTo>
                    <a:cubicBezTo>
                      <a:pt x="708" y="0"/>
                      <a:pt x="723" y="15"/>
                      <a:pt x="723" y="35"/>
                    </a:cubicBezTo>
                    <a:cubicBezTo>
                      <a:pt x="723" y="346"/>
                      <a:pt x="723" y="346"/>
                      <a:pt x="723" y="346"/>
                    </a:cubicBezTo>
                    <a:cubicBezTo>
                      <a:pt x="723" y="365"/>
                      <a:pt x="708" y="381"/>
                      <a:pt x="688" y="381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iṣ1ïdê"/>
              <p:cNvSpPr/>
              <p:nvPr/>
            </p:nvSpPr>
            <p:spPr bwMode="auto">
              <a:xfrm>
                <a:off x="3855709" y="5015031"/>
                <a:ext cx="4649663" cy="147025"/>
              </a:xfrm>
              <a:custGeom>
                <a:avLst/>
                <a:gdLst>
                  <a:gd name="T0" fmla="*/ 1243 w 1262"/>
                  <a:gd name="T1" fmla="*/ 40 h 40"/>
                  <a:gd name="T2" fmla="*/ 20 w 1262"/>
                  <a:gd name="T3" fmla="*/ 40 h 40"/>
                  <a:gd name="T4" fmla="*/ 0 w 1262"/>
                  <a:gd name="T5" fmla="*/ 20 h 40"/>
                  <a:gd name="T6" fmla="*/ 0 w 1262"/>
                  <a:gd name="T7" fmla="*/ 20 h 40"/>
                  <a:gd name="T8" fmla="*/ 20 w 1262"/>
                  <a:gd name="T9" fmla="*/ 0 h 40"/>
                  <a:gd name="T10" fmla="*/ 1243 w 1262"/>
                  <a:gd name="T11" fmla="*/ 0 h 40"/>
                  <a:gd name="T12" fmla="*/ 1262 w 1262"/>
                  <a:gd name="T13" fmla="*/ 20 h 40"/>
                  <a:gd name="T14" fmla="*/ 1262 w 1262"/>
                  <a:gd name="T15" fmla="*/ 20 h 40"/>
                  <a:gd name="T16" fmla="*/ 1243 w 1262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62" h="40">
                    <a:moveTo>
                      <a:pt x="1243" y="40"/>
                    </a:moveTo>
                    <a:cubicBezTo>
                      <a:pt x="20" y="40"/>
                      <a:pt x="20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243" y="0"/>
                      <a:pt x="1243" y="0"/>
                      <a:pt x="1243" y="0"/>
                    </a:cubicBezTo>
                    <a:cubicBezTo>
                      <a:pt x="1254" y="0"/>
                      <a:pt x="1262" y="9"/>
                      <a:pt x="1262" y="20"/>
                    </a:cubicBezTo>
                    <a:cubicBezTo>
                      <a:pt x="1262" y="20"/>
                      <a:pt x="1262" y="20"/>
                      <a:pt x="1262" y="20"/>
                    </a:cubicBezTo>
                    <a:cubicBezTo>
                      <a:pt x="1262" y="31"/>
                      <a:pt x="1254" y="40"/>
                      <a:pt x="1243" y="40"/>
                    </a:cubicBezTo>
                    <a:close/>
                  </a:path>
                </a:pathLst>
              </a:custGeom>
              <a:solidFill>
                <a:srgbClr val="0C0C0C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ïŝ1îḓè"/>
              <p:cNvSpPr/>
              <p:nvPr/>
            </p:nvSpPr>
            <p:spPr bwMode="auto">
              <a:xfrm>
                <a:off x="4076246" y="2245453"/>
                <a:ext cx="1802893" cy="2798985"/>
              </a:xfrm>
              <a:custGeom>
                <a:avLst/>
                <a:gdLst>
                  <a:gd name="T0" fmla="*/ 465 w 489"/>
                  <a:gd name="T1" fmla="*/ 759 h 759"/>
                  <a:gd name="T2" fmla="*/ 23 w 489"/>
                  <a:gd name="T3" fmla="*/ 759 h 759"/>
                  <a:gd name="T4" fmla="*/ 0 w 489"/>
                  <a:gd name="T5" fmla="*/ 736 h 759"/>
                  <a:gd name="T6" fmla="*/ 0 w 489"/>
                  <a:gd name="T7" fmla="*/ 23 h 759"/>
                  <a:gd name="T8" fmla="*/ 23 w 489"/>
                  <a:gd name="T9" fmla="*/ 0 h 759"/>
                  <a:gd name="T10" fmla="*/ 465 w 489"/>
                  <a:gd name="T11" fmla="*/ 0 h 759"/>
                  <a:gd name="T12" fmla="*/ 489 w 489"/>
                  <a:gd name="T13" fmla="*/ 23 h 759"/>
                  <a:gd name="T14" fmla="*/ 489 w 489"/>
                  <a:gd name="T15" fmla="*/ 736 h 759"/>
                  <a:gd name="T16" fmla="*/ 465 w 489"/>
                  <a:gd name="T17" fmla="*/ 759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9" h="759">
                    <a:moveTo>
                      <a:pt x="465" y="759"/>
                    </a:moveTo>
                    <a:cubicBezTo>
                      <a:pt x="23" y="759"/>
                      <a:pt x="23" y="759"/>
                      <a:pt x="23" y="759"/>
                    </a:cubicBezTo>
                    <a:cubicBezTo>
                      <a:pt x="10" y="759"/>
                      <a:pt x="0" y="749"/>
                      <a:pt x="0" y="736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465" y="0"/>
                      <a:pt x="465" y="0"/>
                      <a:pt x="465" y="0"/>
                    </a:cubicBezTo>
                    <a:cubicBezTo>
                      <a:pt x="478" y="0"/>
                      <a:pt x="489" y="10"/>
                      <a:pt x="489" y="23"/>
                    </a:cubicBezTo>
                    <a:cubicBezTo>
                      <a:pt x="489" y="736"/>
                      <a:pt x="489" y="736"/>
                      <a:pt x="489" y="736"/>
                    </a:cubicBezTo>
                    <a:cubicBezTo>
                      <a:pt x="489" y="749"/>
                      <a:pt x="478" y="759"/>
                      <a:pt x="465" y="759"/>
                    </a:cubicBezTo>
                    <a:close/>
                  </a:path>
                </a:pathLst>
              </a:custGeom>
              <a:solidFill>
                <a:srgbClr val="FCFCFC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íšḷiďe"/>
              <p:cNvSpPr/>
              <p:nvPr/>
            </p:nvSpPr>
            <p:spPr bwMode="auto">
              <a:xfrm>
                <a:off x="4076246" y="2245452"/>
                <a:ext cx="1802894" cy="2798985"/>
              </a:xfrm>
              <a:custGeom>
                <a:avLst/>
                <a:gdLst>
                  <a:gd name="T0" fmla="*/ 465 w 489"/>
                  <a:gd name="T1" fmla="*/ 759 h 759"/>
                  <a:gd name="T2" fmla="*/ 23 w 489"/>
                  <a:gd name="T3" fmla="*/ 759 h 759"/>
                  <a:gd name="T4" fmla="*/ 0 w 489"/>
                  <a:gd name="T5" fmla="*/ 736 h 759"/>
                  <a:gd name="T6" fmla="*/ 0 w 489"/>
                  <a:gd name="T7" fmla="*/ 23 h 759"/>
                  <a:gd name="T8" fmla="*/ 23 w 489"/>
                  <a:gd name="T9" fmla="*/ 0 h 759"/>
                  <a:gd name="T10" fmla="*/ 465 w 489"/>
                  <a:gd name="T11" fmla="*/ 0 h 759"/>
                  <a:gd name="T12" fmla="*/ 489 w 489"/>
                  <a:gd name="T13" fmla="*/ 23 h 759"/>
                  <a:gd name="T14" fmla="*/ 489 w 489"/>
                  <a:gd name="T15" fmla="*/ 736 h 759"/>
                  <a:gd name="T16" fmla="*/ 465 w 489"/>
                  <a:gd name="T17" fmla="*/ 759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9" h="759">
                    <a:moveTo>
                      <a:pt x="465" y="759"/>
                    </a:moveTo>
                    <a:cubicBezTo>
                      <a:pt x="23" y="759"/>
                      <a:pt x="23" y="759"/>
                      <a:pt x="23" y="759"/>
                    </a:cubicBezTo>
                    <a:cubicBezTo>
                      <a:pt x="10" y="759"/>
                      <a:pt x="0" y="749"/>
                      <a:pt x="0" y="736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465" y="0"/>
                      <a:pt x="465" y="0"/>
                      <a:pt x="465" y="0"/>
                    </a:cubicBezTo>
                    <a:cubicBezTo>
                      <a:pt x="478" y="0"/>
                      <a:pt x="489" y="10"/>
                      <a:pt x="489" y="23"/>
                    </a:cubicBezTo>
                    <a:cubicBezTo>
                      <a:pt x="489" y="736"/>
                      <a:pt x="489" y="736"/>
                      <a:pt x="489" y="736"/>
                    </a:cubicBezTo>
                    <a:cubicBezTo>
                      <a:pt x="489" y="749"/>
                      <a:pt x="478" y="759"/>
                      <a:pt x="465" y="759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ïṡľiḑé"/>
              <p:cNvSpPr/>
              <p:nvPr/>
            </p:nvSpPr>
            <p:spPr bwMode="auto">
              <a:xfrm>
                <a:off x="4243487" y="2454962"/>
                <a:ext cx="426372" cy="428210"/>
              </a:xfrm>
              <a:prstGeom prst="ellipse">
                <a:avLst/>
              </a:prstGeom>
              <a:solidFill>
                <a:srgbClr val="955EBC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îṧḻíďè"/>
              <p:cNvSpPr/>
              <p:nvPr/>
            </p:nvSpPr>
            <p:spPr bwMode="auto">
              <a:xfrm>
                <a:off x="4243487" y="2454962"/>
                <a:ext cx="426372" cy="428210"/>
              </a:xfrm>
              <a:prstGeom prst="ellips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ïšḻïḓe"/>
              <p:cNvSpPr/>
              <p:nvPr/>
            </p:nvSpPr>
            <p:spPr bwMode="auto">
              <a:xfrm>
                <a:off x="4261866" y="3063277"/>
                <a:ext cx="1431656" cy="0"/>
              </a:xfrm>
              <a:custGeom>
                <a:avLst/>
                <a:gdLst>
                  <a:gd name="T0" fmla="*/ 0 w 779"/>
                  <a:gd name="T1" fmla="*/ 779 w 779"/>
                  <a:gd name="T2" fmla="*/ 0 w 77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79">
                    <a:moveTo>
                      <a:pt x="0" y="0"/>
                    </a:moveTo>
                    <a:lnTo>
                      <a:pt x="77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5EBC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iṧlîḍe"/>
              <p:cNvSpPr/>
              <p:nvPr/>
            </p:nvSpPr>
            <p:spPr bwMode="auto">
              <a:xfrm>
                <a:off x="4261866" y="3063277"/>
                <a:ext cx="1431656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ï$1íḑê"/>
              <p:cNvSpPr/>
              <p:nvPr/>
            </p:nvSpPr>
            <p:spPr bwMode="auto">
              <a:xfrm>
                <a:off x="4824236" y="2875820"/>
                <a:ext cx="869285" cy="0"/>
              </a:xfrm>
              <a:custGeom>
                <a:avLst/>
                <a:gdLst>
                  <a:gd name="T0" fmla="*/ 0 w 473"/>
                  <a:gd name="T1" fmla="*/ 473 w 473"/>
                  <a:gd name="T2" fmla="*/ 0 w 47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73">
                    <a:moveTo>
                      <a:pt x="0" y="0"/>
                    </a:moveTo>
                    <a:lnTo>
                      <a:pt x="47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5EBC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îśḻïḓé"/>
              <p:cNvSpPr/>
              <p:nvPr/>
            </p:nvSpPr>
            <p:spPr bwMode="auto">
              <a:xfrm>
                <a:off x="4824236" y="2875820"/>
                <a:ext cx="869285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ïsḻíḋe"/>
              <p:cNvSpPr/>
              <p:nvPr/>
            </p:nvSpPr>
            <p:spPr bwMode="auto">
              <a:xfrm>
                <a:off x="4824236" y="2684688"/>
                <a:ext cx="119458" cy="0"/>
              </a:xfrm>
              <a:custGeom>
                <a:avLst/>
                <a:gdLst>
                  <a:gd name="T0" fmla="*/ 0 w 65"/>
                  <a:gd name="T1" fmla="*/ 65 w 65"/>
                  <a:gd name="T2" fmla="*/ 0 w 6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5">
                    <a:moveTo>
                      <a:pt x="0" y="0"/>
                    </a:moveTo>
                    <a:lnTo>
                      <a:pt x="6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5EBC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iṣḷïďê"/>
              <p:cNvSpPr/>
              <p:nvPr/>
            </p:nvSpPr>
            <p:spPr bwMode="auto">
              <a:xfrm>
                <a:off x="4824236" y="2684688"/>
                <a:ext cx="119458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îṥ1îďe"/>
              <p:cNvSpPr/>
              <p:nvPr/>
            </p:nvSpPr>
            <p:spPr bwMode="auto">
              <a:xfrm>
                <a:off x="5017206" y="2684688"/>
                <a:ext cx="676315" cy="0"/>
              </a:xfrm>
              <a:custGeom>
                <a:avLst/>
                <a:gdLst>
                  <a:gd name="T0" fmla="*/ 0 w 368"/>
                  <a:gd name="T1" fmla="*/ 368 w 368"/>
                  <a:gd name="T2" fmla="*/ 0 w 36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68">
                    <a:moveTo>
                      <a:pt x="0" y="0"/>
                    </a:moveTo>
                    <a:lnTo>
                      <a:pt x="36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5EBC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ïśḻíḋè"/>
              <p:cNvSpPr/>
              <p:nvPr/>
            </p:nvSpPr>
            <p:spPr bwMode="auto">
              <a:xfrm>
                <a:off x="5017206" y="2684688"/>
                <a:ext cx="676315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îṩliḑé"/>
              <p:cNvSpPr/>
              <p:nvPr/>
            </p:nvSpPr>
            <p:spPr bwMode="auto">
              <a:xfrm>
                <a:off x="5432551" y="2495394"/>
                <a:ext cx="260969" cy="0"/>
              </a:xfrm>
              <a:custGeom>
                <a:avLst/>
                <a:gdLst>
                  <a:gd name="T0" fmla="*/ 0 w 142"/>
                  <a:gd name="T1" fmla="*/ 142 w 142"/>
                  <a:gd name="T2" fmla="*/ 0 w 1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42">
                    <a:moveTo>
                      <a:pt x="0" y="0"/>
                    </a:moveTo>
                    <a:lnTo>
                      <a:pt x="1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5EBC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íş1iďé"/>
              <p:cNvSpPr/>
              <p:nvPr/>
            </p:nvSpPr>
            <p:spPr bwMode="auto">
              <a:xfrm>
                <a:off x="5432551" y="2495394"/>
                <a:ext cx="260969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iṧļiḑê"/>
              <p:cNvSpPr/>
              <p:nvPr/>
            </p:nvSpPr>
            <p:spPr bwMode="auto">
              <a:xfrm>
                <a:off x="4824236" y="2495394"/>
                <a:ext cx="553182" cy="0"/>
              </a:xfrm>
              <a:custGeom>
                <a:avLst/>
                <a:gdLst>
                  <a:gd name="T0" fmla="*/ 0 w 301"/>
                  <a:gd name="T1" fmla="*/ 301 w 301"/>
                  <a:gd name="T2" fmla="*/ 0 w 30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01">
                    <a:moveTo>
                      <a:pt x="0" y="0"/>
                    </a:moveTo>
                    <a:lnTo>
                      <a:pt x="3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5EBC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íSliḓe"/>
              <p:cNvSpPr/>
              <p:nvPr/>
            </p:nvSpPr>
            <p:spPr bwMode="auto">
              <a:xfrm>
                <a:off x="4824236" y="2495394"/>
                <a:ext cx="553182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ï$ľïďé"/>
              <p:cNvSpPr/>
              <p:nvPr/>
            </p:nvSpPr>
            <p:spPr bwMode="auto">
              <a:xfrm>
                <a:off x="4243487" y="3329760"/>
                <a:ext cx="426372" cy="431886"/>
              </a:xfrm>
              <a:prstGeom prst="ellipse">
                <a:avLst/>
              </a:prstGeom>
              <a:solidFill>
                <a:srgbClr val="DB3B7D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ïṣḻîḓê"/>
              <p:cNvSpPr/>
              <p:nvPr/>
            </p:nvSpPr>
            <p:spPr bwMode="auto">
              <a:xfrm>
                <a:off x="4243487" y="3329760"/>
                <a:ext cx="426372" cy="431886"/>
              </a:xfrm>
              <a:prstGeom prst="ellips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ïS1iḍê"/>
              <p:cNvSpPr/>
              <p:nvPr/>
            </p:nvSpPr>
            <p:spPr bwMode="auto">
              <a:xfrm>
                <a:off x="4261866" y="3941750"/>
                <a:ext cx="1431656" cy="0"/>
              </a:xfrm>
              <a:custGeom>
                <a:avLst/>
                <a:gdLst>
                  <a:gd name="T0" fmla="*/ 0 w 779"/>
                  <a:gd name="T1" fmla="*/ 779 w 779"/>
                  <a:gd name="T2" fmla="*/ 0 w 77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79">
                    <a:moveTo>
                      <a:pt x="0" y="0"/>
                    </a:moveTo>
                    <a:lnTo>
                      <a:pt x="77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5EBC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ïśļíḋe"/>
              <p:cNvSpPr/>
              <p:nvPr/>
            </p:nvSpPr>
            <p:spPr bwMode="auto">
              <a:xfrm>
                <a:off x="4261866" y="3941750"/>
                <a:ext cx="1431656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íşḷide"/>
              <p:cNvSpPr/>
              <p:nvPr/>
            </p:nvSpPr>
            <p:spPr bwMode="auto">
              <a:xfrm>
                <a:off x="4824236" y="3750618"/>
                <a:ext cx="869285" cy="0"/>
              </a:xfrm>
              <a:custGeom>
                <a:avLst/>
                <a:gdLst>
                  <a:gd name="T0" fmla="*/ 0 w 473"/>
                  <a:gd name="T1" fmla="*/ 473 w 473"/>
                  <a:gd name="T2" fmla="*/ 0 w 47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73">
                    <a:moveTo>
                      <a:pt x="0" y="0"/>
                    </a:moveTo>
                    <a:lnTo>
                      <a:pt x="47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5EBC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iṩļíḋè"/>
              <p:cNvSpPr/>
              <p:nvPr/>
            </p:nvSpPr>
            <p:spPr bwMode="auto">
              <a:xfrm>
                <a:off x="4824236" y="3750618"/>
                <a:ext cx="869285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iṣ1îḋè"/>
              <p:cNvSpPr/>
              <p:nvPr/>
            </p:nvSpPr>
            <p:spPr bwMode="auto">
              <a:xfrm>
                <a:off x="4824236" y="3561324"/>
                <a:ext cx="119458" cy="0"/>
              </a:xfrm>
              <a:custGeom>
                <a:avLst/>
                <a:gdLst>
                  <a:gd name="T0" fmla="*/ 0 w 65"/>
                  <a:gd name="T1" fmla="*/ 65 w 65"/>
                  <a:gd name="T2" fmla="*/ 0 w 6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5">
                    <a:moveTo>
                      <a:pt x="0" y="0"/>
                    </a:moveTo>
                    <a:lnTo>
                      <a:pt x="6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5EBC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ïŝ1ïdé"/>
              <p:cNvSpPr/>
              <p:nvPr/>
            </p:nvSpPr>
            <p:spPr bwMode="auto">
              <a:xfrm>
                <a:off x="4824236" y="3561324"/>
                <a:ext cx="119458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îsḷíḍè"/>
              <p:cNvSpPr/>
              <p:nvPr/>
            </p:nvSpPr>
            <p:spPr bwMode="auto">
              <a:xfrm>
                <a:off x="5017206" y="3561324"/>
                <a:ext cx="676315" cy="0"/>
              </a:xfrm>
              <a:custGeom>
                <a:avLst/>
                <a:gdLst>
                  <a:gd name="T0" fmla="*/ 0 w 368"/>
                  <a:gd name="T1" fmla="*/ 368 w 368"/>
                  <a:gd name="T2" fmla="*/ 0 w 36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68">
                    <a:moveTo>
                      <a:pt x="0" y="0"/>
                    </a:moveTo>
                    <a:lnTo>
                      <a:pt x="36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5EBC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íṩḻíḍê"/>
              <p:cNvSpPr/>
              <p:nvPr/>
            </p:nvSpPr>
            <p:spPr bwMode="auto">
              <a:xfrm>
                <a:off x="5017206" y="3561324"/>
                <a:ext cx="676315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ïṧļîḋè"/>
              <p:cNvSpPr/>
              <p:nvPr/>
            </p:nvSpPr>
            <p:spPr bwMode="auto">
              <a:xfrm>
                <a:off x="5432551" y="3370192"/>
                <a:ext cx="260969" cy="0"/>
              </a:xfrm>
              <a:custGeom>
                <a:avLst/>
                <a:gdLst>
                  <a:gd name="T0" fmla="*/ 0 w 142"/>
                  <a:gd name="T1" fmla="*/ 142 w 142"/>
                  <a:gd name="T2" fmla="*/ 0 w 1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42">
                    <a:moveTo>
                      <a:pt x="0" y="0"/>
                    </a:moveTo>
                    <a:lnTo>
                      <a:pt x="1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5EBC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iṣḷïďê"/>
              <p:cNvSpPr/>
              <p:nvPr/>
            </p:nvSpPr>
            <p:spPr bwMode="auto">
              <a:xfrm>
                <a:off x="5432551" y="3370192"/>
                <a:ext cx="260969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ïś1íḑé"/>
              <p:cNvSpPr/>
              <p:nvPr/>
            </p:nvSpPr>
            <p:spPr bwMode="auto">
              <a:xfrm>
                <a:off x="4824236" y="3370192"/>
                <a:ext cx="553182" cy="0"/>
              </a:xfrm>
              <a:custGeom>
                <a:avLst/>
                <a:gdLst>
                  <a:gd name="T0" fmla="*/ 0 w 301"/>
                  <a:gd name="T1" fmla="*/ 301 w 301"/>
                  <a:gd name="T2" fmla="*/ 0 w 30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01">
                    <a:moveTo>
                      <a:pt x="0" y="0"/>
                    </a:moveTo>
                    <a:lnTo>
                      <a:pt x="3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5EBC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iŝḷiḍê"/>
              <p:cNvSpPr/>
              <p:nvPr/>
            </p:nvSpPr>
            <p:spPr bwMode="auto">
              <a:xfrm>
                <a:off x="4824236" y="3370192"/>
                <a:ext cx="553182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îş1iďê"/>
              <p:cNvSpPr/>
              <p:nvPr/>
            </p:nvSpPr>
            <p:spPr bwMode="auto">
              <a:xfrm>
                <a:off x="4243487" y="4206395"/>
                <a:ext cx="426372" cy="428210"/>
              </a:xfrm>
              <a:prstGeom prst="ellipse">
                <a:avLst/>
              </a:prstGeom>
              <a:solidFill>
                <a:srgbClr val="5FDDCD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íšliḓé"/>
              <p:cNvSpPr/>
              <p:nvPr/>
            </p:nvSpPr>
            <p:spPr bwMode="auto">
              <a:xfrm>
                <a:off x="4243487" y="4206395"/>
                <a:ext cx="426372" cy="428210"/>
              </a:xfrm>
              <a:prstGeom prst="ellips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îsľîḑé"/>
              <p:cNvSpPr/>
              <p:nvPr/>
            </p:nvSpPr>
            <p:spPr bwMode="auto">
              <a:xfrm>
                <a:off x="4261866" y="4814710"/>
                <a:ext cx="1431656" cy="0"/>
              </a:xfrm>
              <a:custGeom>
                <a:avLst/>
                <a:gdLst>
                  <a:gd name="T0" fmla="*/ 0 w 779"/>
                  <a:gd name="T1" fmla="*/ 779 w 779"/>
                  <a:gd name="T2" fmla="*/ 0 w 77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79">
                    <a:moveTo>
                      <a:pt x="0" y="0"/>
                    </a:moveTo>
                    <a:lnTo>
                      <a:pt x="77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5EBC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îš1ïḍe"/>
              <p:cNvSpPr/>
              <p:nvPr/>
            </p:nvSpPr>
            <p:spPr bwMode="auto">
              <a:xfrm>
                <a:off x="4261866" y="4814710"/>
                <a:ext cx="1431656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íşḻíḋé"/>
              <p:cNvSpPr/>
              <p:nvPr/>
            </p:nvSpPr>
            <p:spPr bwMode="auto">
              <a:xfrm>
                <a:off x="4824236" y="4623578"/>
                <a:ext cx="869285" cy="0"/>
              </a:xfrm>
              <a:custGeom>
                <a:avLst/>
                <a:gdLst>
                  <a:gd name="T0" fmla="*/ 0 w 473"/>
                  <a:gd name="T1" fmla="*/ 473 w 473"/>
                  <a:gd name="T2" fmla="*/ 0 w 47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73">
                    <a:moveTo>
                      <a:pt x="0" y="0"/>
                    </a:moveTo>
                    <a:lnTo>
                      <a:pt x="47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5EBC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iṣľîḋè"/>
              <p:cNvSpPr/>
              <p:nvPr/>
            </p:nvSpPr>
            <p:spPr bwMode="auto">
              <a:xfrm>
                <a:off x="4824236" y="4623578"/>
                <a:ext cx="869285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iSḷïḋe"/>
              <p:cNvSpPr/>
              <p:nvPr/>
            </p:nvSpPr>
            <p:spPr bwMode="auto">
              <a:xfrm>
                <a:off x="4824236" y="4436122"/>
                <a:ext cx="119458" cy="0"/>
              </a:xfrm>
              <a:custGeom>
                <a:avLst/>
                <a:gdLst>
                  <a:gd name="T0" fmla="*/ 0 w 65"/>
                  <a:gd name="T1" fmla="*/ 65 w 65"/>
                  <a:gd name="T2" fmla="*/ 0 w 6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5">
                    <a:moveTo>
                      <a:pt x="0" y="0"/>
                    </a:moveTo>
                    <a:lnTo>
                      <a:pt x="6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5EBC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îŝļíḓè"/>
              <p:cNvSpPr/>
              <p:nvPr/>
            </p:nvSpPr>
            <p:spPr bwMode="auto">
              <a:xfrm>
                <a:off x="4824236" y="4436122"/>
                <a:ext cx="119458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iṡ1íḍé"/>
              <p:cNvSpPr/>
              <p:nvPr/>
            </p:nvSpPr>
            <p:spPr bwMode="auto">
              <a:xfrm>
                <a:off x="5017206" y="4436122"/>
                <a:ext cx="676315" cy="0"/>
              </a:xfrm>
              <a:custGeom>
                <a:avLst/>
                <a:gdLst>
                  <a:gd name="T0" fmla="*/ 0 w 368"/>
                  <a:gd name="T1" fmla="*/ 368 w 368"/>
                  <a:gd name="T2" fmla="*/ 0 w 36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68">
                    <a:moveTo>
                      <a:pt x="0" y="0"/>
                    </a:moveTo>
                    <a:lnTo>
                      <a:pt x="36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5EBC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ïṣļiḓê"/>
              <p:cNvSpPr/>
              <p:nvPr/>
            </p:nvSpPr>
            <p:spPr bwMode="auto">
              <a:xfrm>
                <a:off x="5017206" y="4436122"/>
                <a:ext cx="676315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ï$ļíde"/>
              <p:cNvSpPr/>
              <p:nvPr/>
            </p:nvSpPr>
            <p:spPr bwMode="auto">
              <a:xfrm>
                <a:off x="5432551" y="4243151"/>
                <a:ext cx="260969" cy="0"/>
              </a:xfrm>
              <a:custGeom>
                <a:avLst/>
                <a:gdLst>
                  <a:gd name="T0" fmla="*/ 0 w 142"/>
                  <a:gd name="T1" fmla="*/ 142 w 142"/>
                  <a:gd name="T2" fmla="*/ 0 w 1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42">
                    <a:moveTo>
                      <a:pt x="0" y="0"/>
                    </a:moveTo>
                    <a:lnTo>
                      <a:pt x="1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5EBC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işḻiḑé"/>
              <p:cNvSpPr/>
              <p:nvPr/>
            </p:nvSpPr>
            <p:spPr bwMode="auto">
              <a:xfrm>
                <a:off x="5432551" y="4243151"/>
                <a:ext cx="260969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ïṧļïḋé"/>
              <p:cNvSpPr/>
              <p:nvPr/>
            </p:nvSpPr>
            <p:spPr bwMode="auto">
              <a:xfrm>
                <a:off x="4824236" y="4243151"/>
                <a:ext cx="553182" cy="0"/>
              </a:xfrm>
              <a:custGeom>
                <a:avLst/>
                <a:gdLst>
                  <a:gd name="T0" fmla="*/ 0 w 301"/>
                  <a:gd name="T1" fmla="*/ 301 w 301"/>
                  <a:gd name="T2" fmla="*/ 0 w 30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01">
                    <a:moveTo>
                      <a:pt x="0" y="0"/>
                    </a:moveTo>
                    <a:lnTo>
                      <a:pt x="3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5EBC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íşlídê"/>
              <p:cNvSpPr/>
              <p:nvPr/>
            </p:nvSpPr>
            <p:spPr bwMode="auto">
              <a:xfrm>
                <a:off x="4824236" y="4243151"/>
                <a:ext cx="553182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îṧlïďé"/>
              <p:cNvSpPr/>
              <p:nvPr/>
            </p:nvSpPr>
            <p:spPr bwMode="auto">
              <a:xfrm>
                <a:off x="5083367" y="2791281"/>
                <a:ext cx="3105902" cy="2293587"/>
              </a:xfrm>
              <a:custGeom>
                <a:avLst/>
                <a:gdLst>
                  <a:gd name="T0" fmla="*/ 815 w 843"/>
                  <a:gd name="T1" fmla="*/ 622 h 622"/>
                  <a:gd name="T2" fmla="*/ 28 w 843"/>
                  <a:gd name="T3" fmla="*/ 622 h 622"/>
                  <a:gd name="T4" fmla="*/ 0 w 843"/>
                  <a:gd name="T5" fmla="*/ 594 h 622"/>
                  <a:gd name="T6" fmla="*/ 0 w 843"/>
                  <a:gd name="T7" fmla="*/ 28 h 622"/>
                  <a:gd name="T8" fmla="*/ 28 w 843"/>
                  <a:gd name="T9" fmla="*/ 0 h 622"/>
                  <a:gd name="T10" fmla="*/ 815 w 843"/>
                  <a:gd name="T11" fmla="*/ 0 h 622"/>
                  <a:gd name="T12" fmla="*/ 843 w 843"/>
                  <a:gd name="T13" fmla="*/ 28 h 622"/>
                  <a:gd name="T14" fmla="*/ 843 w 843"/>
                  <a:gd name="T15" fmla="*/ 594 h 622"/>
                  <a:gd name="T16" fmla="*/ 815 w 843"/>
                  <a:gd name="T17" fmla="*/ 622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3" h="622">
                    <a:moveTo>
                      <a:pt x="815" y="622"/>
                    </a:moveTo>
                    <a:cubicBezTo>
                      <a:pt x="28" y="622"/>
                      <a:pt x="28" y="622"/>
                      <a:pt x="28" y="622"/>
                    </a:cubicBezTo>
                    <a:cubicBezTo>
                      <a:pt x="13" y="622"/>
                      <a:pt x="0" y="609"/>
                      <a:pt x="0" y="59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2"/>
                      <a:pt x="13" y="0"/>
                      <a:pt x="28" y="0"/>
                    </a:cubicBezTo>
                    <a:cubicBezTo>
                      <a:pt x="815" y="0"/>
                      <a:pt x="815" y="0"/>
                      <a:pt x="815" y="0"/>
                    </a:cubicBezTo>
                    <a:cubicBezTo>
                      <a:pt x="830" y="0"/>
                      <a:pt x="843" y="12"/>
                      <a:pt x="843" y="28"/>
                    </a:cubicBezTo>
                    <a:cubicBezTo>
                      <a:pt x="843" y="594"/>
                      <a:pt x="843" y="594"/>
                      <a:pt x="843" y="594"/>
                    </a:cubicBezTo>
                    <a:cubicBezTo>
                      <a:pt x="843" y="609"/>
                      <a:pt x="830" y="622"/>
                      <a:pt x="815" y="622"/>
                    </a:cubicBezTo>
                    <a:close/>
                  </a:path>
                </a:pathLst>
              </a:custGeom>
              <a:solidFill>
                <a:srgbClr val="99D3FF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ïslîde"/>
              <p:cNvSpPr/>
              <p:nvPr/>
            </p:nvSpPr>
            <p:spPr bwMode="auto">
              <a:xfrm>
                <a:off x="5083367" y="2791281"/>
                <a:ext cx="3105902" cy="2293587"/>
              </a:xfrm>
              <a:custGeom>
                <a:avLst/>
                <a:gdLst>
                  <a:gd name="T0" fmla="*/ 815 w 843"/>
                  <a:gd name="T1" fmla="*/ 622 h 622"/>
                  <a:gd name="T2" fmla="*/ 28 w 843"/>
                  <a:gd name="T3" fmla="*/ 622 h 622"/>
                  <a:gd name="T4" fmla="*/ 0 w 843"/>
                  <a:gd name="T5" fmla="*/ 594 h 622"/>
                  <a:gd name="T6" fmla="*/ 0 w 843"/>
                  <a:gd name="T7" fmla="*/ 28 h 622"/>
                  <a:gd name="T8" fmla="*/ 28 w 843"/>
                  <a:gd name="T9" fmla="*/ 0 h 622"/>
                  <a:gd name="T10" fmla="*/ 815 w 843"/>
                  <a:gd name="T11" fmla="*/ 0 h 622"/>
                  <a:gd name="T12" fmla="*/ 843 w 843"/>
                  <a:gd name="T13" fmla="*/ 28 h 622"/>
                  <a:gd name="T14" fmla="*/ 843 w 843"/>
                  <a:gd name="T15" fmla="*/ 594 h 622"/>
                  <a:gd name="T16" fmla="*/ 815 w 843"/>
                  <a:gd name="T17" fmla="*/ 622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3" h="622">
                    <a:moveTo>
                      <a:pt x="815" y="622"/>
                    </a:moveTo>
                    <a:cubicBezTo>
                      <a:pt x="28" y="622"/>
                      <a:pt x="28" y="622"/>
                      <a:pt x="28" y="622"/>
                    </a:cubicBezTo>
                    <a:cubicBezTo>
                      <a:pt x="13" y="622"/>
                      <a:pt x="0" y="609"/>
                      <a:pt x="0" y="59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2"/>
                      <a:pt x="13" y="0"/>
                      <a:pt x="28" y="0"/>
                    </a:cubicBezTo>
                    <a:cubicBezTo>
                      <a:pt x="815" y="0"/>
                      <a:pt x="815" y="0"/>
                      <a:pt x="815" y="0"/>
                    </a:cubicBezTo>
                    <a:cubicBezTo>
                      <a:pt x="830" y="0"/>
                      <a:pt x="843" y="12"/>
                      <a:pt x="843" y="28"/>
                    </a:cubicBezTo>
                    <a:cubicBezTo>
                      <a:pt x="843" y="594"/>
                      <a:pt x="843" y="594"/>
                      <a:pt x="843" y="594"/>
                    </a:cubicBezTo>
                    <a:cubicBezTo>
                      <a:pt x="843" y="609"/>
                      <a:pt x="830" y="622"/>
                      <a:pt x="815" y="62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îsļîḋê"/>
              <p:cNvSpPr/>
              <p:nvPr/>
            </p:nvSpPr>
            <p:spPr bwMode="auto">
              <a:xfrm>
                <a:off x="5083367" y="2791281"/>
                <a:ext cx="3105902" cy="365725"/>
              </a:xfrm>
              <a:custGeom>
                <a:avLst/>
                <a:gdLst>
                  <a:gd name="T0" fmla="*/ 843 w 843"/>
                  <a:gd name="T1" fmla="*/ 99 h 99"/>
                  <a:gd name="T2" fmla="*/ 0 w 843"/>
                  <a:gd name="T3" fmla="*/ 99 h 99"/>
                  <a:gd name="T4" fmla="*/ 0 w 843"/>
                  <a:gd name="T5" fmla="*/ 27 h 99"/>
                  <a:gd name="T6" fmla="*/ 27 w 843"/>
                  <a:gd name="T7" fmla="*/ 0 h 99"/>
                  <a:gd name="T8" fmla="*/ 816 w 843"/>
                  <a:gd name="T9" fmla="*/ 0 h 99"/>
                  <a:gd name="T10" fmla="*/ 843 w 843"/>
                  <a:gd name="T11" fmla="*/ 27 h 99"/>
                  <a:gd name="T12" fmla="*/ 843 w 843"/>
                  <a:gd name="T13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3" h="99">
                    <a:moveTo>
                      <a:pt x="843" y="99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816" y="0"/>
                      <a:pt x="816" y="0"/>
                      <a:pt x="816" y="0"/>
                    </a:cubicBezTo>
                    <a:cubicBezTo>
                      <a:pt x="830" y="0"/>
                      <a:pt x="843" y="12"/>
                      <a:pt x="843" y="27"/>
                    </a:cubicBezTo>
                    <a:lnTo>
                      <a:pt x="843" y="99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îsḷîḍé"/>
              <p:cNvSpPr/>
              <p:nvPr/>
            </p:nvSpPr>
            <p:spPr bwMode="auto">
              <a:xfrm>
                <a:off x="5083367" y="2791281"/>
                <a:ext cx="3105902" cy="365725"/>
              </a:xfrm>
              <a:custGeom>
                <a:avLst/>
                <a:gdLst>
                  <a:gd name="T0" fmla="*/ 843 w 843"/>
                  <a:gd name="T1" fmla="*/ 99 h 99"/>
                  <a:gd name="T2" fmla="*/ 0 w 843"/>
                  <a:gd name="T3" fmla="*/ 99 h 99"/>
                  <a:gd name="T4" fmla="*/ 0 w 843"/>
                  <a:gd name="T5" fmla="*/ 27 h 99"/>
                  <a:gd name="T6" fmla="*/ 27 w 843"/>
                  <a:gd name="T7" fmla="*/ 0 h 99"/>
                  <a:gd name="T8" fmla="*/ 816 w 843"/>
                  <a:gd name="T9" fmla="*/ 0 h 99"/>
                  <a:gd name="T10" fmla="*/ 843 w 843"/>
                  <a:gd name="T11" fmla="*/ 27 h 99"/>
                  <a:gd name="T12" fmla="*/ 843 w 843"/>
                  <a:gd name="T13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3" h="99">
                    <a:moveTo>
                      <a:pt x="843" y="99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816" y="0"/>
                      <a:pt x="816" y="0"/>
                      <a:pt x="816" y="0"/>
                    </a:cubicBezTo>
                    <a:cubicBezTo>
                      <a:pt x="830" y="0"/>
                      <a:pt x="843" y="12"/>
                      <a:pt x="843" y="27"/>
                    </a:cubicBezTo>
                    <a:lnTo>
                      <a:pt x="843" y="99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ïṧlïḑê"/>
              <p:cNvSpPr/>
              <p:nvPr/>
            </p:nvSpPr>
            <p:spPr bwMode="auto">
              <a:xfrm>
                <a:off x="5314931" y="2919928"/>
                <a:ext cx="102917" cy="106593"/>
              </a:xfrm>
              <a:prstGeom prst="ellipse">
                <a:avLst/>
              </a:prstGeom>
              <a:solidFill>
                <a:srgbClr val="F05D46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îṡlïďè"/>
              <p:cNvSpPr/>
              <p:nvPr/>
            </p:nvSpPr>
            <p:spPr bwMode="auto">
              <a:xfrm>
                <a:off x="5314931" y="2919928"/>
                <a:ext cx="102917" cy="106593"/>
              </a:xfrm>
              <a:prstGeom prst="ellips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ïśḻíḋè"/>
              <p:cNvSpPr/>
              <p:nvPr/>
            </p:nvSpPr>
            <p:spPr bwMode="auto">
              <a:xfrm>
                <a:off x="5524442" y="2919928"/>
                <a:ext cx="102917" cy="106593"/>
              </a:xfrm>
              <a:prstGeom prst="ellipse">
                <a:avLst/>
              </a:pr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ísļîḍe"/>
              <p:cNvSpPr/>
              <p:nvPr/>
            </p:nvSpPr>
            <p:spPr bwMode="auto">
              <a:xfrm>
                <a:off x="5524442" y="2919928"/>
                <a:ext cx="102917" cy="106593"/>
              </a:xfrm>
              <a:prstGeom prst="ellips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ïşļíďê"/>
              <p:cNvSpPr/>
              <p:nvPr/>
            </p:nvSpPr>
            <p:spPr bwMode="auto">
              <a:xfrm>
                <a:off x="5735791" y="2919928"/>
                <a:ext cx="102917" cy="106593"/>
              </a:xfrm>
              <a:prstGeom prst="ellipse">
                <a:avLst/>
              </a:prstGeom>
              <a:solidFill>
                <a:srgbClr val="48FF89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iSlíďe"/>
              <p:cNvSpPr/>
              <p:nvPr/>
            </p:nvSpPr>
            <p:spPr bwMode="auto">
              <a:xfrm>
                <a:off x="5735791" y="2919928"/>
                <a:ext cx="102917" cy="106593"/>
              </a:xfrm>
              <a:prstGeom prst="ellips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íṧļîdé"/>
              <p:cNvSpPr/>
              <p:nvPr/>
            </p:nvSpPr>
            <p:spPr bwMode="auto">
              <a:xfrm>
                <a:off x="5461956" y="3671593"/>
                <a:ext cx="1591545" cy="856420"/>
              </a:xfrm>
              <a:custGeom>
                <a:avLst/>
                <a:gdLst>
                  <a:gd name="T0" fmla="*/ 424 w 432"/>
                  <a:gd name="T1" fmla="*/ 232 h 232"/>
                  <a:gd name="T2" fmla="*/ 8 w 432"/>
                  <a:gd name="T3" fmla="*/ 232 h 232"/>
                  <a:gd name="T4" fmla="*/ 0 w 432"/>
                  <a:gd name="T5" fmla="*/ 224 h 232"/>
                  <a:gd name="T6" fmla="*/ 0 w 432"/>
                  <a:gd name="T7" fmla="*/ 8 h 232"/>
                  <a:gd name="T8" fmla="*/ 8 w 432"/>
                  <a:gd name="T9" fmla="*/ 0 h 232"/>
                  <a:gd name="T10" fmla="*/ 424 w 432"/>
                  <a:gd name="T11" fmla="*/ 0 h 232"/>
                  <a:gd name="T12" fmla="*/ 432 w 432"/>
                  <a:gd name="T13" fmla="*/ 8 h 232"/>
                  <a:gd name="T14" fmla="*/ 432 w 432"/>
                  <a:gd name="T15" fmla="*/ 224 h 232"/>
                  <a:gd name="T16" fmla="*/ 424 w 432"/>
                  <a:gd name="T17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2" h="232">
                    <a:moveTo>
                      <a:pt x="424" y="232"/>
                    </a:moveTo>
                    <a:cubicBezTo>
                      <a:pt x="8" y="232"/>
                      <a:pt x="8" y="232"/>
                      <a:pt x="8" y="232"/>
                    </a:cubicBezTo>
                    <a:cubicBezTo>
                      <a:pt x="3" y="232"/>
                      <a:pt x="0" y="228"/>
                      <a:pt x="0" y="2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24" y="0"/>
                      <a:pt x="424" y="0"/>
                      <a:pt x="424" y="0"/>
                    </a:cubicBezTo>
                    <a:cubicBezTo>
                      <a:pt x="428" y="0"/>
                      <a:pt x="432" y="4"/>
                      <a:pt x="432" y="8"/>
                    </a:cubicBezTo>
                    <a:cubicBezTo>
                      <a:pt x="432" y="224"/>
                      <a:pt x="432" y="224"/>
                      <a:pt x="432" y="224"/>
                    </a:cubicBezTo>
                    <a:cubicBezTo>
                      <a:pt x="432" y="228"/>
                      <a:pt x="428" y="232"/>
                      <a:pt x="424" y="2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ïŝlíḓe"/>
              <p:cNvSpPr/>
              <p:nvPr/>
            </p:nvSpPr>
            <p:spPr bwMode="auto">
              <a:xfrm>
                <a:off x="5461956" y="4000560"/>
                <a:ext cx="1591545" cy="0"/>
              </a:xfrm>
              <a:custGeom>
                <a:avLst/>
                <a:gdLst>
                  <a:gd name="T0" fmla="*/ 0 w 866"/>
                  <a:gd name="T1" fmla="*/ 866 w 866"/>
                  <a:gd name="T2" fmla="*/ 0 w 86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66">
                    <a:moveTo>
                      <a:pt x="0" y="0"/>
                    </a:moveTo>
                    <a:lnTo>
                      <a:pt x="8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" name="ï$ḻíḋè"/>
              <p:cNvSpPr/>
              <p:nvPr/>
            </p:nvSpPr>
            <p:spPr bwMode="auto">
              <a:xfrm>
                <a:off x="5461956" y="4000560"/>
                <a:ext cx="1591545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iṩľidé"/>
              <p:cNvSpPr/>
              <p:nvPr/>
            </p:nvSpPr>
            <p:spPr bwMode="auto">
              <a:xfrm>
                <a:off x="5564873" y="4395690"/>
                <a:ext cx="387779" cy="0"/>
              </a:xfrm>
              <a:custGeom>
                <a:avLst/>
                <a:gdLst>
                  <a:gd name="T0" fmla="*/ 0 w 211"/>
                  <a:gd name="T1" fmla="*/ 211 w 211"/>
                  <a:gd name="T2" fmla="*/ 0 w 21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11">
                    <a:moveTo>
                      <a:pt x="0" y="0"/>
                    </a:moveTo>
                    <a:lnTo>
                      <a:pt x="2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i$ľíḓê"/>
              <p:cNvSpPr/>
              <p:nvPr/>
            </p:nvSpPr>
            <p:spPr bwMode="auto">
              <a:xfrm>
                <a:off x="5564873" y="4395690"/>
                <a:ext cx="387779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1" name="ïṡľïdé"/>
              <p:cNvSpPr/>
              <p:nvPr/>
            </p:nvSpPr>
            <p:spPr bwMode="auto">
              <a:xfrm>
                <a:off x="5985733" y="4395690"/>
                <a:ext cx="110269" cy="0"/>
              </a:xfrm>
              <a:custGeom>
                <a:avLst/>
                <a:gdLst>
                  <a:gd name="T0" fmla="*/ 0 w 60"/>
                  <a:gd name="T1" fmla="*/ 60 w 60"/>
                  <a:gd name="T2" fmla="*/ 0 w 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0">
                    <a:moveTo>
                      <a:pt x="0" y="0"/>
                    </a:move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" name="ïṧ1ïḑé"/>
              <p:cNvSpPr/>
              <p:nvPr/>
            </p:nvSpPr>
            <p:spPr bwMode="auto">
              <a:xfrm>
                <a:off x="5985733" y="4395690"/>
                <a:ext cx="110269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ïṥlîḑé"/>
              <p:cNvSpPr/>
              <p:nvPr/>
            </p:nvSpPr>
            <p:spPr bwMode="auto">
              <a:xfrm>
                <a:off x="6129082" y="4395690"/>
                <a:ext cx="468643" cy="0"/>
              </a:xfrm>
              <a:custGeom>
                <a:avLst/>
                <a:gdLst>
                  <a:gd name="T0" fmla="*/ 0 w 255"/>
                  <a:gd name="T1" fmla="*/ 255 w 255"/>
                  <a:gd name="T2" fmla="*/ 0 w 25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55">
                    <a:moveTo>
                      <a:pt x="0" y="0"/>
                    </a:moveTo>
                    <a:lnTo>
                      <a:pt x="2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iŝḻïḍè"/>
              <p:cNvSpPr/>
              <p:nvPr/>
            </p:nvSpPr>
            <p:spPr bwMode="auto">
              <a:xfrm>
                <a:off x="6129082" y="4395690"/>
                <a:ext cx="468643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ïsḷiḍê"/>
              <p:cNvSpPr/>
              <p:nvPr/>
            </p:nvSpPr>
            <p:spPr bwMode="auto">
              <a:xfrm>
                <a:off x="6627129" y="4395690"/>
                <a:ext cx="319779" cy="0"/>
              </a:xfrm>
              <a:custGeom>
                <a:avLst/>
                <a:gdLst>
                  <a:gd name="T0" fmla="*/ 0 w 174"/>
                  <a:gd name="T1" fmla="*/ 174 w 174"/>
                  <a:gd name="T2" fmla="*/ 0 w 17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74">
                    <a:moveTo>
                      <a:pt x="0" y="0"/>
                    </a:moveTo>
                    <a:lnTo>
                      <a:pt x="1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" name="íṣ1íḍè"/>
              <p:cNvSpPr/>
              <p:nvPr/>
            </p:nvSpPr>
            <p:spPr bwMode="auto">
              <a:xfrm>
                <a:off x="6627129" y="4395690"/>
                <a:ext cx="319779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îSlíḍè"/>
              <p:cNvSpPr/>
              <p:nvPr/>
            </p:nvSpPr>
            <p:spPr bwMode="auto">
              <a:xfrm>
                <a:off x="5564873" y="4265205"/>
                <a:ext cx="226051" cy="0"/>
              </a:xfrm>
              <a:custGeom>
                <a:avLst/>
                <a:gdLst>
                  <a:gd name="T0" fmla="*/ 0 w 123"/>
                  <a:gd name="T1" fmla="*/ 123 w 123"/>
                  <a:gd name="T2" fmla="*/ 0 w 12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23">
                    <a:moveTo>
                      <a:pt x="0" y="0"/>
                    </a:moveTo>
                    <a:lnTo>
                      <a:pt x="1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" name="íSḷîdè"/>
              <p:cNvSpPr/>
              <p:nvPr/>
            </p:nvSpPr>
            <p:spPr bwMode="auto">
              <a:xfrm>
                <a:off x="5564873" y="4265205"/>
                <a:ext cx="226051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íṩļïḋê"/>
              <p:cNvSpPr/>
              <p:nvPr/>
            </p:nvSpPr>
            <p:spPr bwMode="auto">
              <a:xfrm>
                <a:off x="5820330" y="4265205"/>
                <a:ext cx="452102" cy="0"/>
              </a:xfrm>
              <a:custGeom>
                <a:avLst/>
                <a:gdLst>
                  <a:gd name="T0" fmla="*/ 0 w 246"/>
                  <a:gd name="T1" fmla="*/ 246 w 246"/>
                  <a:gd name="T2" fmla="*/ 0 w 24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46">
                    <a:moveTo>
                      <a:pt x="0" y="0"/>
                    </a:moveTo>
                    <a:lnTo>
                      <a:pt x="24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ïşḻïdê"/>
              <p:cNvSpPr/>
              <p:nvPr/>
            </p:nvSpPr>
            <p:spPr bwMode="auto">
              <a:xfrm>
                <a:off x="5820330" y="4265205"/>
                <a:ext cx="452102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ïšľíḓê"/>
              <p:cNvSpPr/>
              <p:nvPr/>
            </p:nvSpPr>
            <p:spPr bwMode="auto">
              <a:xfrm>
                <a:off x="6312863" y="4265205"/>
                <a:ext cx="634046" cy="0"/>
              </a:xfrm>
              <a:custGeom>
                <a:avLst/>
                <a:gdLst>
                  <a:gd name="T0" fmla="*/ 0 w 345"/>
                  <a:gd name="T1" fmla="*/ 345 w 345"/>
                  <a:gd name="T2" fmla="*/ 0 w 34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45">
                    <a:moveTo>
                      <a:pt x="0" y="0"/>
                    </a:moveTo>
                    <a:lnTo>
                      <a:pt x="3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îṥlidé"/>
              <p:cNvSpPr/>
              <p:nvPr/>
            </p:nvSpPr>
            <p:spPr bwMode="auto">
              <a:xfrm>
                <a:off x="6312863" y="4265205"/>
                <a:ext cx="634046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" name="íṣlíḓè"/>
              <p:cNvSpPr/>
              <p:nvPr/>
            </p:nvSpPr>
            <p:spPr bwMode="auto">
              <a:xfrm>
                <a:off x="5564873" y="4140234"/>
                <a:ext cx="402481" cy="0"/>
              </a:xfrm>
              <a:custGeom>
                <a:avLst/>
                <a:gdLst>
                  <a:gd name="T0" fmla="*/ 0 w 219"/>
                  <a:gd name="T1" fmla="*/ 219 w 219"/>
                  <a:gd name="T2" fmla="*/ 0 w 21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19">
                    <a:moveTo>
                      <a:pt x="0" y="0"/>
                    </a:moveTo>
                    <a:lnTo>
                      <a:pt x="2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" name="î$ḻiḓê"/>
              <p:cNvSpPr/>
              <p:nvPr/>
            </p:nvSpPr>
            <p:spPr bwMode="auto">
              <a:xfrm>
                <a:off x="5564873" y="4140234"/>
                <a:ext cx="402481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" name="iṥľiḍè"/>
              <p:cNvSpPr/>
              <p:nvPr/>
            </p:nvSpPr>
            <p:spPr bwMode="auto">
              <a:xfrm>
                <a:off x="5996760" y="4140234"/>
                <a:ext cx="685504" cy="0"/>
              </a:xfrm>
              <a:custGeom>
                <a:avLst/>
                <a:gdLst>
                  <a:gd name="T0" fmla="*/ 0 w 373"/>
                  <a:gd name="T1" fmla="*/ 373 w 373"/>
                  <a:gd name="T2" fmla="*/ 0 w 37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73">
                    <a:moveTo>
                      <a:pt x="0" y="0"/>
                    </a:moveTo>
                    <a:lnTo>
                      <a:pt x="37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" name="íŝ1íḑé"/>
              <p:cNvSpPr/>
              <p:nvPr/>
            </p:nvSpPr>
            <p:spPr bwMode="auto">
              <a:xfrm>
                <a:off x="5996760" y="4140234"/>
                <a:ext cx="685504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işľïďé"/>
              <p:cNvSpPr/>
              <p:nvPr/>
            </p:nvSpPr>
            <p:spPr bwMode="auto">
              <a:xfrm>
                <a:off x="6704317" y="4140234"/>
                <a:ext cx="242591" cy="0"/>
              </a:xfrm>
              <a:custGeom>
                <a:avLst/>
                <a:gdLst>
                  <a:gd name="T0" fmla="*/ 0 w 132"/>
                  <a:gd name="T1" fmla="*/ 132 w 132"/>
                  <a:gd name="T2" fmla="*/ 0 w 13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32">
                    <a:moveTo>
                      <a:pt x="0" y="0"/>
                    </a:moveTo>
                    <a:lnTo>
                      <a:pt x="1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íśľiḋé"/>
              <p:cNvSpPr/>
              <p:nvPr/>
            </p:nvSpPr>
            <p:spPr bwMode="auto">
              <a:xfrm>
                <a:off x="6704317" y="4140234"/>
                <a:ext cx="242591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îṣlîḋê"/>
              <p:cNvSpPr/>
              <p:nvPr/>
            </p:nvSpPr>
            <p:spPr bwMode="auto">
              <a:xfrm>
                <a:off x="5083367" y="3157006"/>
                <a:ext cx="3105902" cy="238915"/>
              </a:xfrm>
              <a:prstGeom prst="rect">
                <a:avLst/>
              </a:prstGeom>
              <a:solidFill>
                <a:srgbClr val="F5FBFF"/>
              </a:solidFill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ïṥlíde"/>
              <p:cNvSpPr/>
              <p:nvPr/>
            </p:nvSpPr>
            <p:spPr bwMode="auto">
              <a:xfrm>
                <a:off x="5219365" y="3237869"/>
                <a:ext cx="2493911" cy="73512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C0C0C">
                    <a:alpha val="52000"/>
                  </a:srgbClr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îṣ1ïḓè"/>
              <p:cNvSpPr/>
              <p:nvPr/>
            </p:nvSpPr>
            <p:spPr bwMode="auto">
              <a:xfrm>
                <a:off x="5219365" y="3237869"/>
                <a:ext cx="2493911" cy="73512"/>
              </a:xfrm>
              <a:prstGeom prst="rect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î$1îḋê"/>
              <p:cNvSpPr/>
              <p:nvPr/>
            </p:nvSpPr>
            <p:spPr bwMode="auto">
              <a:xfrm>
                <a:off x="7790464" y="3055926"/>
                <a:ext cx="209511" cy="73512"/>
              </a:xfrm>
              <a:prstGeom prst="rect">
                <a:avLst/>
              </a:prstGeom>
              <a:solidFill>
                <a:srgbClr val="5497D5"/>
              </a:solidFill>
              <a:ln w="9525">
                <a:solidFill>
                  <a:srgbClr val="0C0C0C">
                    <a:alpha val="52000"/>
                  </a:srgbClr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ïṧlíďè"/>
              <p:cNvSpPr/>
              <p:nvPr/>
            </p:nvSpPr>
            <p:spPr bwMode="auto">
              <a:xfrm>
                <a:off x="7790464" y="3055926"/>
                <a:ext cx="209511" cy="73512"/>
              </a:xfrm>
              <a:prstGeom prst="rect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í$lîḍê"/>
              <p:cNvSpPr/>
              <p:nvPr/>
            </p:nvSpPr>
            <p:spPr bwMode="auto">
              <a:xfrm>
                <a:off x="5575900" y="3780023"/>
                <a:ext cx="95566" cy="88215"/>
              </a:xfrm>
              <a:custGeom>
                <a:avLst/>
                <a:gdLst>
                  <a:gd name="T0" fmla="*/ 26 w 52"/>
                  <a:gd name="T1" fmla="*/ 0 h 48"/>
                  <a:gd name="T2" fmla="*/ 34 w 52"/>
                  <a:gd name="T3" fmla="*/ 16 h 48"/>
                  <a:gd name="T4" fmla="*/ 52 w 52"/>
                  <a:gd name="T5" fmla="*/ 18 h 48"/>
                  <a:gd name="T6" fmla="*/ 38 w 52"/>
                  <a:gd name="T7" fmla="*/ 30 h 48"/>
                  <a:gd name="T8" fmla="*/ 42 w 52"/>
                  <a:gd name="T9" fmla="*/ 48 h 48"/>
                  <a:gd name="T10" fmla="*/ 26 w 52"/>
                  <a:gd name="T11" fmla="*/ 40 h 48"/>
                  <a:gd name="T12" fmla="*/ 10 w 52"/>
                  <a:gd name="T13" fmla="*/ 48 h 48"/>
                  <a:gd name="T14" fmla="*/ 12 w 52"/>
                  <a:gd name="T15" fmla="*/ 30 h 48"/>
                  <a:gd name="T16" fmla="*/ 0 w 52"/>
                  <a:gd name="T17" fmla="*/ 18 h 48"/>
                  <a:gd name="T18" fmla="*/ 18 w 52"/>
                  <a:gd name="T19" fmla="*/ 16 h 48"/>
                  <a:gd name="T20" fmla="*/ 26 w 52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48">
                    <a:moveTo>
                      <a:pt x="26" y="0"/>
                    </a:moveTo>
                    <a:lnTo>
                      <a:pt x="34" y="16"/>
                    </a:lnTo>
                    <a:lnTo>
                      <a:pt x="52" y="18"/>
                    </a:lnTo>
                    <a:lnTo>
                      <a:pt x="38" y="30"/>
                    </a:lnTo>
                    <a:lnTo>
                      <a:pt x="42" y="48"/>
                    </a:lnTo>
                    <a:lnTo>
                      <a:pt x="26" y="40"/>
                    </a:lnTo>
                    <a:lnTo>
                      <a:pt x="10" y="48"/>
                    </a:lnTo>
                    <a:lnTo>
                      <a:pt x="12" y="30"/>
                    </a:lnTo>
                    <a:lnTo>
                      <a:pt x="0" y="18"/>
                    </a:lnTo>
                    <a:lnTo>
                      <a:pt x="18" y="1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iŝľiḍê"/>
              <p:cNvSpPr/>
              <p:nvPr/>
            </p:nvSpPr>
            <p:spPr bwMode="auto">
              <a:xfrm>
                <a:off x="5575900" y="3780023"/>
                <a:ext cx="95566" cy="88215"/>
              </a:xfrm>
              <a:custGeom>
                <a:avLst/>
                <a:gdLst>
                  <a:gd name="T0" fmla="*/ 26 w 52"/>
                  <a:gd name="T1" fmla="*/ 0 h 48"/>
                  <a:gd name="T2" fmla="*/ 34 w 52"/>
                  <a:gd name="T3" fmla="*/ 16 h 48"/>
                  <a:gd name="T4" fmla="*/ 52 w 52"/>
                  <a:gd name="T5" fmla="*/ 18 h 48"/>
                  <a:gd name="T6" fmla="*/ 38 w 52"/>
                  <a:gd name="T7" fmla="*/ 30 h 48"/>
                  <a:gd name="T8" fmla="*/ 42 w 52"/>
                  <a:gd name="T9" fmla="*/ 48 h 48"/>
                  <a:gd name="T10" fmla="*/ 26 w 52"/>
                  <a:gd name="T11" fmla="*/ 40 h 48"/>
                  <a:gd name="T12" fmla="*/ 10 w 52"/>
                  <a:gd name="T13" fmla="*/ 48 h 48"/>
                  <a:gd name="T14" fmla="*/ 12 w 52"/>
                  <a:gd name="T15" fmla="*/ 30 h 48"/>
                  <a:gd name="T16" fmla="*/ 0 w 52"/>
                  <a:gd name="T17" fmla="*/ 18 h 48"/>
                  <a:gd name="T18" fmla="*/ 18 w 52"/>
                  <a:gd name="T19" fmla="*/ 16 h 48"/>
                  <a:gd name="T20" fmla="*/ 26 w 52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48">
                    <a:moveTo>
                      <a:pt x="26" y="0"/>
                    </a:moveTo>
                    <a:lnTo>
                      <a:pt x="34" y="16"/>
                    </a:lnTo>
                    <a:lnTo>
                      <a:pt x="52" y="18"/>
                    </a:lnTo>
                    <a:lnTo>
                      <a:pt x="38" y="30"/>
                    </a:lnTo>
                    <a:lnTo>
                      <a:pt x="42" y="48"/>
                    </a:lnTo>
                    <a:lnTo>
                      <a:pt x="26" y="40"/>
                    </a:lnTo>
                    <a:lnTo>
                      <a:pt x="10" y="48"/>
                    </a:lnTo>
                    <a:lnTo>
                      <a:pt x="12" y="30"/>
                    </a:lnTo>
                    <a:lnTo>
                      <a:pt x="0" y="18"/>
                    </a:lnTo>
                    <a:lnTo>
                      <a:pt x="18" y="16"/>
                    </a:lnTo>
                    <a:lnTo>
                      <a:pt x="26" y="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íŝḻiḋè"/>
              <p:cNvSpPr/>
              <p:nvPr/>
            </p:nvSpPr>
            <p:spPr bwMode="auto">
              <a:xfrm>
                <a:off x="5732115" y="3780023"/>
                <a:ext cx="91891" cy="88215"/>
              </a:xfrm>
              <a:custGeom>
                <a:avLst/>
                <a:gdLst>
                  <a:gd name="T0" fmla="*/ 24 w 50"/>
                  <a:gd name="T1" fmla="*/ 0 h 48"/>
                  <a:gd name="T2" fmla="*/ 32 w 50"/>
                  <a:gd name="T3" fmla="*/ 16 h 48"/>
                  <a:gd name="T4" fmla="*/ 50 w 50"/>
                  <a:gd name="T5" fmla="*/ 18 h 48"/>
                  <a:gd name="T6" fmla="*/ 38 w 50"/>
                  <a:gd name="T7" fmla="*/ 30 h 48"/>
                  <a:gd name="T8" fmla="*/ 40 w 50"/>
                  <a:gd name="T9" fmla="*/ 48 h 48"/>
                  <a:gd name="T10" fmla="*/ 24 w 50"/>
                  <a:gd name="T11" fmla="*/ 40 h 48"/>
                  <a:gd name="T12" fmla="*/ 10 w 50"/>
                  <a:gd name="T13" fmla="*/ 48 h 48"/>
                  <a:gd name="T14" fmla="*/ 12 w 50"/>
                  <a:gd name="T15" fmla="*/ 30 h 48"/>
                  <a:gd name="T16" fmla="*/ 0 w 50"/>
                  <a:gd name="T17" fmla="*/ 18 h 48"/>
                  <a:gd name="T18" fmla="*/ 18 w 50"/>
                  <a:gd name="T19" fmla="*/ 16 h 48"/>
                  <a:gd name="T20" fmla="*/ 24 w 50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48">
                    <a:moveTo>
                      <a:pt x="24" y="0"/>
                    </a:moveTo>
                    <a:lnTo>
                      <a:pt x="32" y="16"/>
                    </a:lnTo>
                    <a:lnTo>
                      <a:pt x="50" y="18"/>
                    </a:lnTo>
                    <a:lnTo>
                      <a:pt x="38" y="30"/>
                    </a:lnTo>
                    <a:lnTo>
                      <a:pt x="40" y="48"/>
                    </a:lnTo>
                    <a:lnTo>
                      <a:pt x="24" y="40"/>
                    </a:lnTo>
                    <a:lnTo>
                      <a:pt x="10" y="48"/>
                    </a:lnTo>
                    <a:lnTo>
                      <a:pt x="12" y="30"/>
                    </a:lnTo>
                    <a:lnTo>
                      <a:pt x="0" y="18"/>
                    </a:lnTo>
                    <a:lnTo>
                      <a:pt x="18" y="1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îṥļiḍe"/>
              <p:cNvSpPr/>
              <p:nvPr/>
            </p:nvSpPr>
            <p:spPr bwMode="auto">
              <a:xfrm>
                <a:off x="5732115" y="3780023"/>
                <a:ext cx="91891" cy="88215"/>
              </a:xfrm>
              <a:custGeom>
                <a:avLst/>
                <a:gdLst>
                  <a:gd name="T0" fmla="*/ 24 w 50"/>
                  <a:gd name="T1" fmla="*/ 0 h 48"/>
                  <a:gd name="T2" fmla="*/ 32 w 50"/>
                  <a:gd name="T3" fmla="*/ 16 h 48"/>
                  <a:gd name="T4" fmla="*/ 50 w 50"/>
                  <a:gd name="T5" fmla="*/ 18 h 48"/>
                  <a:gd name="T6" fmla="*/ 38 w 50"/>
                  <a:gd name="T7" fmla="*/ 30 h 48"/>
                  <a:gd name="T8" fmla="*/ 40 w 50"/>
                  <a:gd name="T9" fmla="*/ 48 h 48"/>
                  <a:gd name="T10" fmla="*/ 24 w 50"/>
                  <a:gd name="T11" fmla="*/ 40 h 48"/>
                  <a:gd name="T12" fmla="*/ 10 w 50"/>
                  <a:gd name="T13" fmla="*/ 48 h 48"/>
                  <a:gd name="T14" fmla="*/ 12 w 50"/>
                  <a:gd name="T15" fmla="*/ 30 h 48"/>
                  <a:gd name="T16" fmla="*/ 0 w 50"/>
                  <a:gd name="T17" fmla="*/ 18 h 48"/>
                  <a:gd name="T18" fmla="*/ 18 w 50"/>
                  <a:gd name="T19" fmla="*/ 16 h 48"/>
                  <a:gd name="T20" fmla="*/ 24 w 50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48">
                    <a:moveTo>
                      <a:pt x="24" y="0"/>
                    </a:moveTo>
                    <a:lnTo>
                      <a:pt x="32" y="16"/>
                    </a:lnTo>
                    <a:lnTo>
                      <a:pt x="50" y="18"/>
                    </a:lnTo>
                    <a:lnTo>
                      <a:pt x="38" y="30"/>
                    </a:lnTo>
                    <a:lnTo>
                      <a:pt x="40" y="48"/>
                    </a:lnTo>
                    <a:lnTo>
                      <a:pt x="24" y="40"/>
                    </a:lnTo>
                    <a:lnTo>
                      <a:pt x="10" y="48"/>
                    </a:lnTo>
                    <a:lnTo>
                      <a:pt x="12" y="30"/>
                    </a:lnTo>
                    <a:lnTo>
                      <a:pt x="0" y="18"/>
                    </a:lnTo>
                    <a:lnTo>
                      <a:pt x="18" y="16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îsľîḑè"/>
              <p:cNvSpPr/>
              <p:nvPr/>
            </p:nvSpPr>
            <p:spPr bwMode="auto">
              <a:xfrm>
                <a:off x="5882815" y="3780023"/>
                <a:ext cx="95566" cy="88215"/>
              </a:xfrm>
              <a:custGeom>
                <a:avLst/>
                <a:gdLst>
                  <a:gd name="T0" fmla="*/ 26 w 52"/>
                  <a:gd name="T1" fmla="*/ 0 h 48"/>
                  <a:gd name="T2" fmla="*/ 34 w 52"/>
                  <a:gd name="T3" fmla="*/ 16 h 48"/>
                  <a:gd name="T4" fmla="*/ 52 w 52"/>
                  <a:gd name="T5" fmla="*/ 18 h 48"/>
                  <a:gd name="T6" fmla="*/ 38 w 52"/>
                  <a:gd name="T7" fmla="*/ 30 h 48"/>
                  <a:gd name="T8" fmla="*/ 42 w 52"/>
                  <a:gd name="T9" fmla="*/ 48 h 48"/>
                  <a:gd name="T10" fmla="*/ 26 w 52"/>
                  <a:gd name="T11" fmla="*/ 40 h 48"/>
                  <a:gd name="T12" fmla="*/ 10 w 52"/>
                  <a:gd name="T13" fmla="*/ 48 h 48"/>
                  <a:gd name="T14" fmla="*/ 14 w 52"/>
                  <a:gd name="T15" fmla="*/ 30 h 48"/>
                  <a:gd name="T16" fmla="*/ 0 w 52"/>
                  <a:gd name="T17" fmla="*/ 18 h 48"/>
                  <a:gd name="T18" fmla="*/ 18 w 52"/>
                  <a:gd name="T19" fmla="*/ 16 h 48"/>
                  <a:gd name="T20" fmla="*/ 26 w 52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48">
                    <a:moveTo>
                      <a:pt x="26" y="0"/>
                    </a:moveTo>
                    <a:lnTo>
                      <a:pt x="34" y="16"/>
                    </a:lnTo>
                    <a:lnTo>
                      <a:pt x="52" y="18"/>
                    </a:lnTo>
                    <a:lnTo>
                      <a:pt x="38" y="30"/>
                    </a:lnTo>
                    <a:lnTo>
                      <a:pt x="42" y="48"/>
                    </a:lnTo>
                    <a:lnTo>
                      <a:pt x="26" y="40"/>
                    </a:lnTo>
                    <a:lnTo>
                      <a:pt x="10" y="48"/>
                    </a:lnTo>
                    <a:lnTo>
                      <a:pt x="14" y="30"/>
                    </a:lnTo>
                    <a:lnTo>
                      <a:pt x="0" y="18"/>
                    </a:lnTo>
                    <a:lnTo>
                      <a:pt x="18" y="1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îṥļïďê"/>
              <p:cNvSpPr/>
              <p:nvPr/>
            </p:nvSpPr>
            <p:spPr bwMode="auto">
              <a:xfrm>
                <a:off x="5882815" y="3780023"/>
                <a:ext cx="95566" cy="88215"/>
              </a:xfrm>
              <a:custGeom>
                <a:avLst/>
                <a:gdLst>
                  <a:gd name="T0" fmla="*/ 26 w 52"/>
                  <a:gd name="T1" fmla="*/ 0 h 48"/>
                  <a:gd name="T2" fmla="*/ 34 w 52"/>
                  <a:gd name="T3" fmla="*/ 16 h 48"/>
                  <a:gd name="T4" fmla="*/ 52 w 52"/>
                  <a:gd name="T5" fmla="*/ 18 h 48"/>
                  <a:gd name="T6" fmla="*/ 38 w 52"/>
                  <a:gd name="T7" fmla="*/ 30 h 48"/>
                  <a:gd name="T8" fmla="*/ 42 w 52"/>
                  <a:gd name="T9" fmla="*/ 48 h 48"/>
                  <a:gd name="T10" fmla="*/ 26 w 52"/>
                  <a:gd name="T11" fmla="*/ 40 h 48"/>
                  <a:gd name="T12" fmla="*/ 10 w 52"/>
                  <a:gd name="T13" fmla="*/ 48 h 48"/>
                  <a:gd name="T14" fmla="*/ 14 w 52"/>
                  <a:gd name="T15" fmla="*/ 30 h 48"/>
                  <a:gd name="T16" fmla="*/ 0 w 52"/>
                  <a:gd name="T17" fmla="*/ 18 h 48"/>
                  <a:gd name="T18" fmla="*/ 18 w 52"/>
                  <a:gd name="T19" fmla="*/ 16 h 48"/>
                  <a:gd name="T20" fmla="*/ 26 w 52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48">
                    <a:moveTo>
                      <a:pt x="26" y="0"/>
                    </a:moveTo>
                    <a:lnTo>
                      <a:pt x="34" y="16"/>
                    </a:lnTo>
                    <a:lnTo>
                      <a:pt x="52" y="18"/>
                    </a:lnTo>
                    <a:lnTo>
                      <a:pt x="38" y="30"/>
                    </a:lnTo>
                    <a:lnTo>
                      <a:pt x="42" y="48"/>
                    </a:lnTo>
                    <a:lnTo>
                      <a:pt x="26" y="40"/>
                    </a:lnTo>
                    <a:lnTo>
                      <a:pt x="10" y="48"/>
                    </a:lnTo>
                    <a:lnTo>
                      <a:pt x="14" y="30"/>
                    </a:lnTo>
                    <a:lnTo>
                      <a:pt x="0" y="18"/>
                    </a:lnTo>
                    <a:lnTo>
                      <a:pt x="18" y="16"/>
                    </a:lnTo>
                    <a:lnTo>
                      <a:pt x="26" y="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ïšliḑe"/>
              <p:cNvSpPr/>
              <p:nvPr/>
            </p:nvSpPr>
            <p:spPr bwMode="auto">
              <a:xfrm>
                <a:off x="6037192" y="3780023"/>
                <a:ext cx="91891" cy="88215"/>
              </a:xfrm>
              <a:custGeom>
                <a:avLst/>
                <a:gdLst>
                  <a:gd name="T0" fmla="*/ 26 w 50"/>
                  <a:gd name="T1" fmla="*/ 0 h 48"/>
                  <a:gd name="T2" fmla="*/ 34 w 50"/>
                  <a:gd name="T3" fmla="*/ 16 h 48"/>
                  <a:gd name="T4" fmla="*/ 50 w 50"/>
                  <a:gd name="T5" fmla="*/ 18 h 48"/>
                  <a:gd name="T6" fmla="*/ 38 w 50"/>
                  <a:gd name="T7" fmla="*/ 30 h 48"/>
                  <a:gd name="T8" fmla="*/ 42 w 50"/>
                  <a:gd name="T9" fmla="*/ 48 h 48"/>
                  <a:gd name="T10" fmla="*/ 26 w 50"/>
                  <a:gd name="T11" fmla="*/ 40 h 48"/>
                  <a:gd name="T12" fmla="*/ 10 w 50"/>
                  <a:gd name="T13" fmla="*/ 48 h 48"/>
                  <a:gd name="T14" fmla="*/ 12 w 50"/>
                  <a:gd name="T15" fmla="*/ 30 h 48"/>
                  <a:gd name="T16" fmla="*/ 0 w 50"/>
                  <a:gd name="T17" fmla="*/ 18 h 48"/>
                  <a:gd name="T18" fmla="*/ 18 w 50"/>
                  <a:gd name="T19" fmla="*/ 16 h 48"/>
                  <a:gd name="T20" fmla="*/ 26 w 50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48">
                    <a:moveTo>
                      <a:pt x="26" y="0"/>
                    </a:moveTo>
                    <a:lnTo>
                      <a:pt x="34" y="16"/>
                    </a:lnTo>
                    <a:lnTo>
                      <a:pt x="50" y="18"/>
                    </a:lnTo>
                    <a:lnTo>
                      <a:pt x="38" y="30"/>
                    </a:lnTo>
                    <a:lnTo>
                      <a:pt x="42" y="48"/>
                    </a:lnTo>
                    <a:lnTo>
                      <a:pt x="26" y="40"/>
                    </a:lnTo>
                    <a:lnTo>
                      <a:pt x="10" y="48"/>
                    </a:lnTo>
                    <a:lnTo>
                      <a:pt x="12" y="30"/>
                    </a:lnTo>
                    <a:lnTo>
                      <a:pt x="0" y="18"/>
                    </a:lnTo>
                    <a:lnTo>
                      <a:pt x="18" y="1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ïṩḷidé"/>
              <p:cNvSpPr/>
              <p:nvPr/>
            </p:nvSpPr>
            <p:spPr bwMode="auto">
              <a:xfrm>
                <a:off x="6037192" y="3780023"/>
                <a:ext cx="91891" cy="88215"/>
              </a:xfrm>
              <a:custGeom>
                <a:avLst/>
                <a:gdLst>
                  <a:gd name="T0" fmla="*/ 26 w 50"/>
                  <a:gd name="T1" fmla="*/ 0 h 48"/>
                  <a:gd name="T2" fmla="*/ 34 w 50"/>
                  <a:gd name="T3" fmla="*/ 16 h 48"/>
                  <a:gd name="T4" fmla="*/ 50 w 50"/>
                  <a:gd name="T5" fmla="*/ 18 h 48"/>
                  <a:gd name="T6" fmla="*/ 38 w 50"/>
                  <a:gd name="T7" fmla="*/ 30 h 48"/>
                  <a:gd name="T8" fmla="*/ 42 w 50"/>
                  <a:gd name="T9" fmla="*/ 48 h 48"/>
                  <a:gd name="T10" fmla="*/ 26 w 50"/>
                  <a:gd name="T11" fmla="*/ 40 h 48"/>
                  <a:gd name="T12" fmla="*/ 10 w 50"/>
                  <a:gd name="T13" fmla="*/ 48 h 48"/>
                  <a:gd name="T14" fmla="*/ 12 w 50"/>
                  <a:gd name="T15" fmla="*/ 30 h 48"/>
                  <a:gd name="T16" fmla="*/ 0 w 50"/>
                  <a:gd name="T17" fmla="*/ 18 h 48"/>
                  <a:gd name="T18" fmla="*/ 18 w 50"/>
                  <a:gd name="T19" fmla="*/ 16 h 48"/>
                  <a:gd name="T20" fmla="*/ 26 w 50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48">
                    <a:moveTo>
                      <a:pt x="26" y="0"/>
                    </a:moveTo>
                    <a:lnTo>
                      <a:pt x="34" y="16"/>
                    </a:lnTo>
                    <a:lnTo>
                      <a:pt x="50" y="18"/>
                    </a:lnTo>
                    <a:lnTo>
                      <a:pt x="38" y="30"/>
                    </a:lnTo>
                    <a:lnTo>
                      <a:pt x="42" y="48"/>
                    </a:lnTo>
                    <a:lnTo>
                      <a:pt x="26" y="40"/>
                    </a:lnTo>
                    <a:lnTo>
                      <a:pt x="10" y="48"/>
                    </a:lnTo>
                    <a:lnTo>
                      <a:pt x="12" y="30"/>
                    </a:lnTo>
                    <a:lnTo>
                      <a:pt x="0" y="18"/>
                    </a:lnTo>
                    <a:lnTo>
                      <a:pt x="18" y="16"/>
                    </a:lnTo>
                    <a:lnTo>
                      <a:pt x="26" y="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ïṧļïďè"/>
              <p:cNvSpPr/>
              <p:nvPr/>
            </p:nvSpPr>
            <p:spPr bwMode="auto">
              <a:xfrm>
                <a:off x="6191568" y="3780023"/>
                <a:ext cx="91891" cy="88215"/>
              </a:xfrm>
              <a:custGeom>
                <a:avLst/>
                <a:gdLst>
                  <a:gd name="T0" fmla="*/ 24 w 50"/>
                  <a:gd name="T1" fmla="*/ 0 h 48"/>
                  <a:gd name="T2" fmla="*/ 32 w 50"/>
                  <a:gd name="T3" fmla="*/ 16 h 48"/>
                  <a:gd name="T4" fmla="*/ 50 w 50"/>
                  <a:gd name="T5" fmla="*/ 18 h 48"/>
                  <a:gd name="T6" fmla="*/ 38 w 50"/>
                  <a:gd name="T7" fmla="*/ 30 h 48"/>
                  <a:gd name="T8" fmla="*/ 40 w 50"/>
                  <a:gd name="T9" fmla="*/ 48 h 48"/>
                  <a:gd name="T10" fmla="*/ 24 w 50"/>
                  <a:gd name="T11" fmla="*/ 40 h 48"/>
                  <a:gd name="T12" fmla="*/ 8 w 50"/>
                  <a:gd name="T13" fmla="*/ 48 h 48"/>
                  <a:gd name="T14" fmla="*/ 12 w 50"/>
                  <a:gd name="T15" fmla="*/ 30 h 48"/>
                  <a:gd name="T16" fmla="*/ 0 w 50"/>
                  <a:gd name="T17" fmla="*/ 18 h 48"/>
                  <a:gd name="T18" fmla="*/ 16 w 50"/>
                  <a:gd name="T19" fmla="*/ 16 h 48"/>
                  <a:gd name="T20" fmla="*/ 24 w 50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48">
                    <a:moveTo>
                      <a:pt x="24" y="0"/>
                    </a:moveTo>
                    <a:lnTo>
                      <a:pt x="32" y="16"/>
                    </a:lnTo>
                    <a:lnTo>
                      <a:pt x="50" y="18"/>
                    </a:lnTo>
                    <a:lnTo>
                      <a:pt x="38" y="30"/>
                    </a:lnTo>
                    <a:lnTo>
                      <a:pt x="40" y="48"/>
                    </a:lnTo>
                    <a:lnTo>
                      <a:pt x="24" y="40"/>
                    </a:lnTo>
                    <a:lnTo>
                      <a:pt x="8" y="48"/>
                    </a:lnTo>
                    <a:lnTo>
                      <a:pt x="12" y="30"/>
                    </a:lnTo>
                    <a:lnTo>
                      <a:pt x="0" y="18"/>
                    </a:lnTo>
                    <a:lnTo>
                      <a:pt x="16" y="1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îśḷiḋè"/>
              <p:cNvSpPr/>
              <p:nvPr/>
            </p:nvSpPr>
            <p:spPr bwMode="auto">
              <a:xfrm>
                <a:off x="6191568" y="3780023"/>
                <a:ext cx="91891" cy="88215"/>
              </a:xfrm>
              <a:custGeom>
                <a:avLst/>
                <a:gdLst>
                  <a:gd name="T0" fmla="*/ 24 w 50"/>
                  <a:gd name="T1" fmla="*/ 0 h 48"/>
                  <a:gd name="T2" fmla="*/ 32 w 50"/>
                  <a:gd name="T3" fmla="*/ 16 h 48"/>
                  <a:gd name="T4" fmla="*/ 50 w 50"/>
                  <a:gd name="T5" fmla="*/ 18 h 48"/>
                  <a:gd name="T6" fmla="*/ 38 w 50"/>
                  <a:gd name="T7" fmla="*/ 30 h 48"/>
                  <a:gd name="T8" fmla="*/ 40 w 50"/>
                  <a:gd name="T9" fmla="*/ 48 h 48"/>
                  <a:gd name="T10" fmla="*/ 24 w 50"/>
                  <a:gd name="T11" fmla="*/ 40 h 48"/>
                  <a:gd name="T12" fmla="*/ 8 w 50"/>
                  <a:gd name="T13" fmla="*/ 48 h 48"/>
                  <a:gd name="T14" fmla="*/ 12 w 50"/>
                  <a:gd name="T15" fmla="*/ 30 h 48"/>
                  <a:gd name="T16" fmla="*/ 0 w 50"/>
                  <a:gd name="T17" fmla="*/ 18 h 48"/>
                  <a:gd name="T18" fmla="*/ 16 w 50"/>
                  <a:gd name="T19" fmla="*/ 16 h 48"/>
                  <a:gd name="T20" fmla="*/ 24 w 50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48">
                    <a:moveTo>
                      <a:pt x="24" y="0"/>
                    </a:moveTo>
                    <a:lnTo>
                      <a:pt x="32" y="16"/>
                    </a:lnTo>
                    <a:lnTo>
                      <a:pt x="50" y="18"/>
                    </a:lnTo>
                    <a:lnTo>
                      <a:pt x="38" y="30"/>
                    </a:lnTo>
                    <a:lnTo>
                      <a:pt x="40" y="48"/>
                    </a:lnTo>
                    <a:lnTo>
                      <a:pt x="24" y="40"/>
                    </a:lnTo>
                    <a:lnTo>
                      <a:pt x="8" y="48"/>
                    </a:lnTo>
                    <a:lnTo>
                      <a:pt x="12" y="30"/>
                    </a:lnTo>
                    <a:lnTo>
                      <a:pt x="0" y="18"/>
                    </a:lnTo>
                    <a:lnTo>
                      <a:pt x="16" y="16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îṣ1iḑê"/>
              <p:cNvSpPr/>
              <p:nvPr/>
            </p:nvSpPr>
            <p:spPr bwMode="auto">
              <a:xfrm>
                <a:off x="6630804" y="4132882"/>
                <a:ext cx="1291982" cy="812312"/>
              </a:xfrm>
              <a:custGeom>
                <a:avLst/>
                <a:gdLst>
                  <a:gd name="T0" fmla="*/ 344 w 351"/>
                  <a:gd name="T1" fmla="*/ 220 h 220"/>
                  <a:gd name="T2" fmla="*/ 7 w 351"/>
                  <a:gd name="T3" fmla="*/ 220 h 220"/>
                  <a:gd name="T4" fmla="*/ 0 w 351"/>
                  <a:gd name="T5" fmla="*/ 213 h 220"/>
                  <a:gd name="T6" fmla="*/ 0 w 351"/>
                  <a:gd name="T7" fmla="*/ 7 h 220"/>
                  <a:gd name="T8" fmla="*/ 7 w 351"/>
                  <a:gd name="T9" fmla="*/ 0 h 220"/>
                  <a:gd name="T10" fmla="*/ 344 w 351"/>
                  <a:gd name="T11" fmla="*/ 0 h 220"/>
                  <a:gd name="T12" fmla="*/ 351 w 351"/>
                  <a:gd name="T13" fmla="*/ 7 h 220"/>
                  <a:gd name="T14" fmla="*/ 351 w 351"/>
                  <a:gd name="T15" fmla="*/ 213 h 220"/>
                  <a:gd name="T16" fmla="*/ 344 w 351"/>
                  <a:gd name="T17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1" h="220">
                    <a:moveTo>
                      <a:pt x="344" y="220"/>
                    </a:moveTo>
                    <a:cubicBezTo>
                      <a:pt x="7" y="220"/>
                      <a:pt x="7" y="220"/>
                      <a:pt x="7" y="220"/>
                    </a:cubicBezTo>
                    <a:cubicBezTo>
                      <a:pt x="3" y="220"/>
                      <a:pt x="0" y="217"/>
                      <a:pt x="0" y="21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344" y="0"/>
                      <a:pt x="344" y="0"/>
                      <a:pt x="344" y="0"/>
                    </a:cubicBezTo>
                    <a:cubicBezTo>
                      <a:pt x="347" y="0"/>
                      <a:pt x="351" y="3"/>
                      <a:pt x="351" y="7"/>
                    </a:cubicBezTo>
                    <a:cubicBezTo>
                      <a:pt x="351" y="213"/>
                      <a:pt x="351" y="213"/>
                      <a:pt x="351" y="213"/>
                    </a:cubicBezTo>
                    <a:cubicBezTo>
                      <a:pt x="351" y="217"/>
                      <a:pt x="347" y="220"/>
                      <a:pt x="344" y="2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íṣḷïḋè"/>
              <p:cNvSpPr/>
              <p:nvPr/>
            </p:nvSpPr>
            <p:spPr bwMode="auto">
              <a:xfrm>
                <a:off x="6630804" y="4443473"/>
                <a:ext cx="1291982" cy="0"/>
              </a:xfrm>
              <a:custGeom>
                <a:avLst/>
                <a:gdLst>
                  <a:gd name="T0" fmla="*/ 0 w 703"/>
                  <a:gd name="T1" fmla="*/ 703 w 703"/>
                  <a:gd name="T2" fmla="*/ 0 w 70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03">
                    <a:moveTo>
                      <a:pt x="0" y="0"/>
                    </a:moveTo>
                    <a:lnTo>
                      <a:pt x="70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" name="iśḻîḍê"/>
              <p:cNvSpPr/>
              <p:nvPr/>
            </p:nvSpPr>
            <p:spPr bwMode="auto">
              <a:xfrm>
                <a:off x="6630804" y="4443473"/>
                <a:ext cx="1291982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íṡḻïḑê"/>
              <p:cNvSpPr/>
              <p:nvPr/>
            </p:nvSpPr>
            <p:spPr bwMode="auto">
              <a:xfrm>
                <a:off x="6715344" y="4818386"/>
                <a:ext cx="316104" cy="0"/>
              </a:xfrm>
              <a:custGeom>
                <a:avLst/>
                <a:gdLst>
                  <a:gd name="T0" fmla="*/ 0 w 172"/>
                  <a:gd name="T1" fmla="*/ 172 w 172"/>
                  <a:gd name="T2" fmla="*/ 0 w 17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72">
                    <a:moveTo>
                      <a:pt x="0" y="0"/>
                    </a:moveTo>
                    <a:lnTo>
                      <a:pt x="1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" name="ïṧḷidé"/>
              <p:cNvSpPr/>
              <p:nvPr/>
            </p:nvSpPr>
            <p:spPr bwMode="auto">
              <a:xfrm>
                <a:off x="6715344" y="4818386"/>
                <a:ext cx="316104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" name="iṧļïḓe"/>
              <p:cNvSpPr/>
              <p:nvPr/>
            </p:nvSpPr>
            <p:spPr bwMode="auto">
              <a:xfrm>
                <a:off x="7053501" y="4818386"/>
                <a:ext cx="91891" cy="0"/>
              </a:xfrm>
              <a:custGeom>
                <a:avLst/>
                <a:gdLst>
                  <a:gd name="T0" fmla="*/ 0 w 50"/>
                  <a:gd name="T1" fmla="*/ 50 w 50"/>
                  <a:gd name="T2" fmla="*/ 0 w 5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0">
                    <a:moveTo>
                      <a:pt x="0" y="0"/>
                    </a:move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" name="iŝḻïḓé"/>
              <p:cNvSpPr/>
              <p:nvPr/>
            </p:nvSpPr>
            <p:spPr bwMode="auto">
              <a:xfrm>
                <a:off x="7053501" y="4818386"/>
                <a:ext cx="91891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" name="ïşļíḓé"/>
              <p:cNvSpPr/>
              <p:nvPr/>
            </p:nvSpPr>
            <p:spPr bwMode="auto">
              <a:xfrm>
                <a:off x="7171121" y="4818386"/>
                <a:ext cx="384103" cy="0"/>
              </a:xfrm>
              <a:custGeom>
                <a:avLst/>
                <a:gdLst>
                  <a:gd name="T0" fmla="*/ 0 w 209"/>
                  <a:gd name="T1" fmla="*/ 209 w 209"/>
                  <a:gd name="T2" fmla="*/ 0 w 2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09">
                    <a:moveTo>
                      <a:pt x="0" y="0"/>
                    </a:moveTo>
                    <a:lnTo>
                      <a:pt x="20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îsḻïďê"/>
              <p:cNvSpPr/>
              <p:nvPr/>
            </p:nvSpPr>
            <p:spPr bwMode="auto">
              <a:xfrm>
                <a:off x="7171121" y="4818386"/>
                <a:ext cx="384103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" name="íŝḻiḋê"/>
              <p:cNvSpPr/>
              <p:nvPr/>
            </p:nvSpPr>
            <p:spPr bwMode="auto">
              <a:xfrm>
                <a:off x="7577278" y="4818386"/>
                <a:ext cx="257294" cy="0"/>
              </a:xfrm>
              <a:custGeom>
                <a:avLst/>
                <a:gdLst>
                  <a:gd name="T0" fmla="*/ 0 w 140"/>
                  <a:gd name="T1" fmla="*/ 140 w 140"/>
                  <a:gd name="T2" fmla="*/ 0 w 14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40">
                    <a:moveTo>
                      <a:pt x="0" y="0"/>
                    </a:moveTo>
                    <a:lnTo>
                      <a:pt x="1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" name="isļiḓè"/>
              <p:cNvSpPr/>
              <p:nvPr/>
            </p:nvSpPr>
            <p:spPr bwMode="auto">
              <a:xfrm>
                <a:off x="7577278" y="4818386"/>
                <a:ext cx="257294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" name="îsļïḑé"/>
              <p:cNvSpPr/>
              <p:nvPr/>
            </p:nvSpPr>
            <p:spPr bwMode="auto">
              <a:xfrm>
                <a:off x="6715344" y="4697091"/>
                <a:ext cx="183781" cy="0"/>
              </a:xfrm>
              <a:custGeom>
                <a:avLst/>
                <a:gdLst>
                  <a:gd name="T0" fmla="*/ 0 w 100"/>
                  <a:gd name="T1" fmla="*/ 100 w 100"/>
                  <a:gd name="T2" fmla="*/ 0 w 1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00">
                    <a:moveTo>
                      <a:pt x="0" y="0"/>
                    </a:moveTo>
                    <a:lnTo>
                      <a:pt x="1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6" name="iṡḷídé"/>
              <p:cNvSpPr/>
              <p:nvPr/>
            </p:nvSpPr>
            <p:spPr bwMode="auto">
              <a:xfrm>
                <a:off x="6715344" y="4697091"/>
                <a:ext cx="183781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7" name="íṥ1iḑê"/>
              <p:cNvSpPr/>
              <p:nvPr/>
            </p:nvSpPr>
            <p:spPr bwMode="auto">
              <a:xfrm>
                <a:off x="6921178" y="4697091"/>
                <a:ext cx="367562" cy="0"/>
              </a:xfrm>
              <a:custGeom>
                <a:avLst/>
                <a:gdLst>
                  <a:gd name="T0" fmla="*/ 0 w 200"/>
                  <a:gd name="T1" fmla="*/ 200 w 200"/>
                  <a:gd name="T2" fmla="*/ 0 w 2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00">
                    <a:moveTo>
                      <a:pt x="0" y="0"/>
                    </a:moveTo>
                    <a:lnTo>
                      <a:pt x="2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8" name="ïśḻïḑê"/>
              <p:cNvSpPr/>
              <p:nvPr/>
            </p:nvSpPr>
            <p:spPr bwMode="auto">
              <a:xfrm>
                <a:off x="6921178" y="4697091"/>
                <a:ext cx="367562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9" name="išľiḓé"/>
              <p:cNvSpPr/>
              <p:nvPr/>
            </p:nvSpPr>
            <p:spPr bwMode="auto">
              <a:xfrm>
                <a:off x="7323660" y="4697091"/>
                <a:ext cx="510912" cy="0"/>
              </a:xfrm>
              <a:custGeom>
                <a:avLst/>
                <a:gdLst>
                  <a:gd name="T0" fmla="*/ 0 w 278"/>
                  <a:gd name="T1" fmla="*/ 278 w 278"/>
                  <a:gd name="T2" fmla="*/ 0 w 27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78">
                    <a:moveTo>
                      <a:pt x="0" y="0"/>
                    </a:moveTo>
                    <a:lnTo>
                      <a:pt x="27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0" name="ïṣ1iḑé"/>
              <p:cNvSpPr/>
              <p:nvPr/>
            </p:nvSpPr>
            <p:spPr bwMode="auto">
              <a:xfrm>
                <a:off x="7323660" y="4697091"/>
                <a:ext cx="510912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1" name="ïṧļiḓé"/>
              <p:cNvSpPr/>
              <p:nvPr/>
            </p:nvSpPr>
            <p:spPr bwMode="auto">
              <a:xfrm>
                <a:off x="6715344" y="4579471"/>
                <a:ext cx="327130" cy="0"/>
              </a:xfrm>
              <a:custGeom>
                <a:avLst/>
                <a:gdLst>
                  <a:gd name="T0" fmla="*/ 0 w 178"/>
                  <a:gd name="T1" fmla="*/ 178 w 178"/>
                  <a:gd name="T2" fmla="*/ 0 w 17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78">
                    <a:moveTo>
                      <a:pt x="0" y="0"/>
                    </a:moveTo>
                    <a:lnTo>
                      <a:pt x="17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2" name="išḷíďé"/>
              <p:cNvSpPr/>
              <p:nvPr/>
            </p:nvSpPr>
            <p:spPr bwMode="auto">
              <a:xfrm>
                <a:off x="6715344" y="4579471"/>
                <a:ext cx="327130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" name="îşļîḋé"/>
              <p:cNvSpPr/>
              <p:nvPr/>
            </p:nvSpPr>
            <p:spPr bwMode="auto">
              <a:xfrm>
                <a:off x="7064528" y="4579471"/>
                <a:ext cx="556857" cy="0"/>
              </a:xfrm>
              <a:custGeom>
                <a:avLst/>
                <a:gdLst>
                  <a:gd name="T0" fmla="*/ 0 w 303"/>
                  <a:gd name="T1" fmla="*/ 303 w 303"/>
                  <a:gd name="T2" fmla="*/ 0 w 30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03">
                    <a:moveTo>
                      <a:pt x="0" y="0"/>
                    </a:moveTo>
                    <a:lnTo>
                      <a:pt x="30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4" name="îṧľîḓé"/>
              <p:cNvSpPr/>
              <p:nvPr/>
            </p:nvSpPr>
            <p:spPr bwMode="auto">
              <a:xfrm>
                <a:off x="7064528" y="4579471"/>
                <a:ext cx="556857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" name="işļiḍè"/>
              <p:cNvSpPr/>
              <p:nvPr/>
            </p:nvSpPr>
            <p:spPr bwMode="auto">
              <a:xfrm>
                <a:off x="7639763" y="4579471"/>
                <a:ext cx="194808" cy="0"/>
              </a:xfrm>
              <a:custGeom>
                <a:avLst/>
                <a:gdLst>
                  <a:gd name="T0" fmla="*/ 0 w 106"/>
                  <a:gd name="T1" fmla="*/ 106 w 106"/>
                  <a:gd name="T2" fmla="*/ 0 w 10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06">
                    <a:moveTo>
                      <a:pt x="0" y="0"/>
                    </a:moveTo>
                    <a:lnTo>
                      <a:pt x="1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" name="î$ḻíḋê"/>
              <p:cNvSpPr/>
              <p:nvPr/>
            </p:nvSpPr>
            <p:spPr bwMode="auto">
              <a:xfrm>
                <a:off x="7639763" y="4579471"/>
                <a:ext cx="194808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" name="íṣļíḓê"/>
              <p:cNvSpPr/>
              <p:nvPr/>
            </p:nvSpPr>
            <p:spPr bwMode="auto">
              <a:xfrm>
                <a:off x="6744748" y="4246827"/>
                <a:ext cx="95566" cy="90053"/>
              </a:xfrm>
              <a:custGeom>
                <a:avLst/>
                <a:gdLst>
                  <a:gd name="T0" fmla="*/ 26 w 52"/>
                  <a:gd name="T1" fmla="*/ 0 h 49"/>
                  <a:gd name="T2" fmla="*/ 34 w 52"/>
                  <a:gd name="T3" fmla="*/ 16 h 49"/>
                  <a:gd name="T4" fmla="*/ 52 w 52"/>
                  <a:gd name="T5" fmla="*/ 18 h 49"/>
                  <a:gd name="T6" fmla="*/ 38 w 52"/>
                  <a:gd name="T7" fmla="*/ 30 h 49"/>
                  <a:gd name="T8" fmla="*/ 42 w 52"/>
                  <a:gd name="T9" fmla="*/ 49 h 49"/>
                  <a:gd name="T10" fmla="*/ 26 w 52"/>
                  <a:gd name="T11" fmla="*/ 40 h 49"/>
                  <a:gd name="T12" fmla="*/ 10 w 52"/>
                  <a:gd name="T13" fmla="*/ 49 h 49"/>
                  <a:gd name="T14" fmla="*/ 14 w 52"/>
                  <a:gd name="T15" fmla="*/ 30 h 49"/>
                  <a:gd name="T16" fmla="*/ 0 w 52"/>
                  <a:gd name="T17" fmla="*/ 18 h 49"/>
                  <a:gd name="T18" fmla="*/ 18 w 52"/>
                  <a:gd name="T19" fmla="*/ 16 h 49"/>
                  <a:gd name="T20" fmla="*/ 26 w 52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49">
                    <a:moveTo>
                      <a:pt x="26" y="0"/>
                    </a:moveTo>
                    <a:lnTo>
                      <a:pt x="34" y="16"/>
                    </a:lnTo>
                    <a:lnTo>
                      <a:pt x="52" y="18"/>
                    </a:lnTo>
                    <a:lnTo>
                      <a:pt x="38" y="30"/>
                    </a:lnTo>
                    <a:lnTo>
                      <a:pt x="42" y="49"/>
                    </a:lnTo>
                    <a:lnTo>
                      <a:pt x="26" y="40"/>
                    </a:lnTo>
                    <a:lnTo>
                      <a:pt x="10" y="49"/>
                    </a:lnTo>
                    <a:lnTo>
                      <a:pt x="14" y="30"/>
                    </a:lnTo>
                    <a:lnTo>
                      <a:pt x="0" y="18"/>
                    </a:lnTo>
                    <a:lnTo>
                      <a:pt x="18" y="1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" name="íŝḻîḍê"/>
              <p:cNvSpPr/>
              <p:nvPr/>
            </p:nvSpPr>
            <p:spPr bwMode="auto">
              <a:xfrm>
                <a:off x="6744748" y="4246827"/>
                <a:ext cx="95566" cy="90053"/>
              </a:xfrm>
              <a:custGeom>
                <a:avLst/>
                <a:gdLst>
                  <a:gd name="T0" fmla="*/ 26 w 52"/>
                  <a:gd name="T1" fmla="*/ 0 h 49"/>
                  <a:gd name="T2" fmla="*/ 34 w 52"/>
                  <a:gd name="T3" fmla="*/ 16 h 49"/>
                  <a:gd name="T4" fmla="*/ 52 w 52"/>
                  <a:gd name="T5" fmla="*/ 18 h 49"/>
                  <a:gd name="T6" fmla="*/ 38 w 52"/>
                  <a:gd name="T7" fmla="*/ 30 h 49"/>
                  <a:gd name="T8" fmla="*/ 42 w 52"/>
                  <a:gd name="T9" fmla="*/ 49 h 49"/>
                  <a:gd name="T10" fmla="*/ 26 w 52"/>
                  <a:gd name="T11" fmla="*/ 40 h 49"/>
                  <a:gd name="T12" fmla="*/ 10 w 52"/>
                  <a:gd name="T13" fmla="*/ 49 h 49"/>
                  <a:gd name="T14" fmla="*/ 14 w 52"/>
                  <a:gd name="T15" fmla="*/ 30 h 49"/>
                  <a:gd name="T16" fmla="*/ 0 w 52"/>
                  <a:gd name="T17" fmla="*/ 18 h 49"/>
                  <a:gd name="T18" fmla="*/ 18 w 52"/>
                  <a:gd name="T19" fmla="*/ 16 h 49"/>
                  <a:gd name="T20" fmla="*/ 26 w 52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49">
                    <a:moveTo>
                      <a:pt x="26" y="0"/>
                    </a:moveTo>
                    <a:lnTo>
                      <a:pt x="34" y="16"/>
                    </a:lnTo>
                    <a:lnTo>
                      <a:pt x="52" y="18"/>
                    </a:lnTo>
                    <a:lnTo>
                      <a:pt x="38" y="30"/>
                    </a:lnTo>
                    <a:lnTo>
                      <a:pt x="42" y="49"/>
                    </a:lnTo>
                    <a:lnTo>
                      <a:pt x="26" y="40"/>
                    </a:lnTo>
                    <a:lnTo>
                      <a:pt x="10" y="49"/>
                    </a:lnTo>
                    <a:lnTo>
                      <a:pt x="14" y="30"/>
                    </a:lnTo>
                    <a:lnTo>
                      <a:pt x="0" y="18"/>
                    </a:lnTo>
                    <a:lnTo>
                      <a:pt x="18" y="16"/>
                    </a:lnTo>
                    <a:lnTo>
                      <a:pt x="26" y="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" name="iṡlîḑê"/>
              <p:cNvSpPr/>
              <p:nvPr/>
            </p:nvSpPr>
            <p:spPr bwMode="auto">
              <a:xfrm>
                <a:off x="6899125" y="4246827"/>
                <a:ext cx="91891" cy="90053"/>
              </a:xfrm>
              <a:custGeom>
                <a:avLst/>
                <a:gdLst>
                  <a:gd name="T0" fmla="*/ 26 w 50"/>
                  <a:gd name="T1" fmla="*/ 0 h 49"/>
                  <a:gd name="T2" fmla="*/ 34 w 50"/>
                  <a:gd name="T3" fmla="*/ 16 h 49"/>
                  <a:gd name="T4" fmla="*/ 50 w 50"/>
                  <a:gd name="T5" fmla="*/ 18 h 49"/>
                  <a:gd name="T6" fmla="*/ 38 w 50"/>
                  <a:gd name="T7" fmla="*/ 30 h 49"/>
                  <a:gd name="T8" fmla="*/ 42 w 50"/>
                  <a:gd name="T9" fmla="*/ 49 h 49"/>
                  <a:gd name="T10" fmla="*/ 26 w 50"/>
                  <a:gd name="T11" fmla="*/ 40 h 49"/>
                  <a:gd name="T12" fmla="*/ 10 w 50"/>
                  <a:gd name="T13" fmla="*/ 49 h 49"/>
                  <a:gd name="T14" fmla="*/ 12 w 50"/>
                  <a:gd name="T15" fmla="*/ 30 h 49"/>
                  <a:gd name="T16" fmla="*/ 0 w 50"/>
                  <a:gd name="T17" fmla="*/ 18 h 49"/>
                  <a:gd name="T18" fmla="*/ 18 w 50"/>
                  <a:gd name="T19" fmla="*/ 16 h 49"/>
                  <a:gd name="T20" fmla="*/ 26 w 50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49">
                    <a:moveTo>
                      <a:pt x="26" y="0"/>
                    </a:moveTo>
                    <a:lnTo>
                      <a:pt x="34" y="16"/>
                    </a:lnTo>
                    <a:lnTo>
                      <a:pt x="50" y="18"/>
                    </a:lnTo>
                    <a:lnTo>
                      <a:pt x="38" y="30"/>
                    </a:lnTo>
                    <a:lnTo>
                      <a:pt x="42" y="49"/>
                    </a:lnTo>
                    <a:lnTo>
                      <a:pt x="26" y="40"/>
                    </a:lnTo>
                    <a:lnTo>
                      <a:pt x="10" y="49"/>
                    </a:lnTo>
                    <a:lnTo>
                      <a:pt x="12" y="30"/>
                    </a:lnTo>
                    <a:lnTo>
                      <a:pt x="0" y="18"/>
                    </a:lnTo>
                    <a:lnTo>
                      <a:pt x="18" y="1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" name="iśḻïďê"/>
              <p:cNvSpPr/>
              <p:nvPr/>
            </p:nvSpPr>
            <p:spPr bwMode="auto">
              <a:xfrm>
                <a:off x="6899125" y="4246827"/>
                <a:ext cx="91891" cy="90053"/>
              </a:xfrm>
              <a:custGeom>
                <a:avLst/>
                <a:gdLst>
                  <a:gd name="T0" fmla="*/ 26 w 50"/>
                  <a:gd name="T1" fmla="*/ 0 h 49"/>
                  <a:gd name="T2" fmla="*/ 34 w 50"/>
                  <a:gd name="T3" fmla="*/ 16 h 49"/>
                  <a:gd name="T4" fmla="*/ 50 w 50"/>
                  <a:gd name="T5" fmla="*/ 18 h 49"/>
                  <a:gd name="T6" fmla="*/ 38 w 50"/>
                  <a:gd name="T7" fmla="*/ 30 h 49"/>
                  <a:gd name="T8" fmla="*/ 42 w 50"/>
                  <a:gd name="T9" fmla="*/ 49 h 49"/>
                  <a:gd name="T10" fmla="*/ 26 w 50"/>
                  <a:gd name="T11" fmla="*/ 40 h 49"/>
                  <a:gd name="T12" fmla="*/ 10 w 50"/>
                  <a:gd name="T13" fmla="*/ 49 h 49"/>
                  <a:gd name="T14" fmla="*/ 12 w 50"/>
                  <a:gd name="T15" fmla="*/ 30 h 49"/>
                  <a:gd name="T16" fmla="*/ 0 w 50"/>
                  <a:gd name="T17" fmla="*/ 18 h 49"/>
                  <a:gd name="T18" fmla="*/ 18 w 50"/>
                  <a:gd name="T19" fmla="*/ 16 h 49"/>
                  <a:gd name="T20" fmla="*/ 26 w 50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49">
                    <a:moveTo>
                      <a:pt x="26" y="0"/>
                    </a:moveTo>
                    <a:lnTo>
                      <a:pt x="34" y="16"/>
                    </a:lnTo>
                    <a:lnTo>
                      <a:pt x="50" y="18"/>
                    </a:lnTo>
                    <a:lnTo>
                      <a:pt x="38" y="30"/>
                    </a:lnTo>
                    <a:lnTo>
                      <a:pt x="42" y="49"/>
                    </a:lnTo>
                    <a:lnTo>
                      <a:pt x="26" y="40"/>
                    </a:lnTo>
                    <a:lnTo>
                      <a:pt x="10" y="49"/>
                    </a:lnTo>
                    <a:lnTo>
                      <a:pt x="12" y="30"/>
                    </a:lnTo>
                    <a:lnTo>
                      <a:pt x="0" y="18"/>
                    </a:lnTo>
                    <a:lnTo>
                      <a:pt x="18" y="16"/>
                    </a:lnTo>
                    <a:lnTo>
                      <a:pt x="26" y="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" name="ïSľíḓé"/>
              <p:cNvSpPr/>
              <p:nvPr/>
            </p:nvSpPr>
            <p:spPr bwMode="auto">
              <a:xfrm>
                <a:off x="7049825" y="4246827"/>
                <a:ext cx="95566" cy="90053"/>
              </a:xfrm>
              <a:custGeom>
                <a:avLst/>
                <a:gdLst>
                  <a:gd name="T0" fmla="*/ 26 w 52"/>
                  <a:gd name="T1" fmla="*/ 0 h 49"/>
                  <a:gd name="T2" fmla="*/ 34 w 52"/>
                  <a:gd name="T3" fmla="*/ 16 h 49"/>
                  <a:gd name="T4" fmla="*/ 52 w 52"/>
                  <a:gd name="T5" fmla="*/ 18 h 49"/>
                  <a:gd name="T6" fmla="*/ 40 w 52"/>
                  <a:gd name="T7" fmla="*/ 30 h 49"/>
                  <a:gd name="T8" fmla="*/ 42 w 52"/>
                  <a:gd name="T9" fmla="*/ 49 h 49"/>
                  <a:gd name="T10" fmla="*/ 26 w 52"/>
                  <a:gd name="T11" fmla="*/ 40 h 49"/>
                  <a:gd name="T12" fmla="*/ 10 w 52"/>
                  <a:gd name="T13" fmla="*/ 49 h 49"/>
                  <a:gd name="T14" fmla="*/ 14 w 52"/>
                  <a:gd name="T15" fmla="*/ 30 h 49"/>
                  <a:gd name="T16" fmla="*/ 0 w 52"/>
                  <a:gd name="T17" fmla="*/ 18 h 49"/>
                  <a:gd name="T18" fmla="*/ 18 w 52"/>
                  <a:gd name="T19" fmla="*/ 16 h 49"/>
                  <a:gd name="T20" fmla="*/ 26 w 52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49">
                    <a:moveTo>
                      <a:pt x="26" y="0"/>
                    </a:moveTo>
                    <a:lnTo>
                      <a:pt x="34" y="16"/>
                    </a:lnTo>
                    <a:lnTo>
                      <a:pt x="52" y="18"/>
                    </a:lnTo>
                    <a:lnTo>
                      <a:pt x="40" y="30"/>
                    </a:lnTo>
                    <a:lnTo>
                      <a:pt x="42" y="49"/>
                    </a:lnTo>
                    <a:lnTo>
                      <a:pt x="26" y="40"/>
                    </a:lnTo>
                    <a:lnTo>
                      <a:pt x="10" y="49"/>
                    </a:lnTo>
                    <a:lnTo>
                      <a:pt x="14" y="30"/>
                    </a:lnTo>
                    <a:lnTo>
                      <a:pt x="0" y="18"/>
                    </a:lnTo>
                    <a:lnTo>
                      <a:pt x="18" y="1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ïśḷîḋé"/>
              <p:cNvSpPr/>
              <p:nvPr/>
            </p:nvSpPr>
            <p:spPr bwMode="auto">
              <a:xfrm>
                <a:off x="7049825" y="4246827"/>
                <a:ext cx="95566" cy="90053"/>
              </a:xfrm>
              <a:custGeom>
                <a:avLst/>
                <a:gdLst>
                  <a:gd name="T0" fmla="*/ 26 w 52"/>
                  <a:gd name="T1" fmla="*/ 0 h 49"/>
                  <a:gd name="T2" fmla="*/ 34 w 52"/>
                  <a:gd name="T3" fmla="*/ 16 h 49"/>
                  <a:gd name="T4" fmla="*/ 52 w 52"/>
                  <a:gd name="T5" fmla="*/ 18 h 49"/>
                  <a:gd name="T6" fmla="*/ 40 w 52"/>
                  <a:gd name="T7" fmla="*/ 30 h 49"/>
                  <a:gd name="T8" fmla="*/ 42 w 52"/>
                  <a:gd name="T9" fmla="*/ 49 h 49"/>
                  <a:gd name="T10" fmla="*/ 26 w 52"/>
                  <a:gd name="T11" fmla="*/ 40 h 49"/>
                  <a:gd name="T12" fmla="*/ 10 w 52"/>
                  <a:gd name="T13" fmla="*/ 49 h 49"/>
                  <a:gd name="T14" fmla="*/ 14 w 52"/>
                  <a:gd name="T15" fmla="*/ 30 h 49"/>
                  <a:gd name="T16" fmla="*/ 0 w 52"/>
                  <a:gd name="T17" fmla="*/ 18 h 49"/>
                  <a:gd name="T18" fmla="*/ 18 w 52"/>
                  <a:gd name="T19" fmla="*/ 16 h 49"/>
                  <a:gd name="T20" fmla="*/ 26 w 52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49">
                    <a:moveTo>
                      <a:pt x="26" y="0"/>
                    </a:moveTo>
                    <a:lnTo>
                      <a:pt x="34" y="16"/>
                    </a:lnTo>
                    <a:lnTo>
                      <a:pt x="52" y="18"/>
                    </a:lnTo>
                    <a:lnTo>
                      <a:pt x="40" y="30"/>
                    </a:lnTo>
                    <a:lnTo>
                      <a:pt x="42" y="49"/>
                    </a:lnTo>
                    <a:lnTo>
                      <a:pt x="26" y="40"/>
                    </a:lnTo>
                    <a:lnTo>
                      <a:pt x="10" y="49"/>
                    </a:lnTo>
                    <a:lnTo>
                      <a:pt x="14" y="30"/>
                    </a:lnTo>
                    <a:lnTo>
                      <a:pt x="0" y="18"/>
                    </a:lnTo>
                    <a:lnTo>
                      <a:pt x="18" y="16"/>
                    </a:lnTo>
                    <a:lnTo>
                      <a:pt x="26" y="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" name="ïs1îḋe"/>
              <p:cNvSpPr/>
              <p:nvPr/>
            </p:nvSpPr>
            <p:spPr bwMode="auto">
              <a:xfrm>
                <a:off x="7204201" y="4246827"/>
                <a:ext cx="95566" cy="90053"/>
              </a:xfrm>
              <a:custGeom>
                <a:avLst/>
                <a:gdLst>
                  <a:gd name="T0" fmla="*/ 26 w 52"/>
                  <a:gd name="T1" fmla="*/ 0 h 49"/>
                  <a:gd name="T2" fmla="*/ 34 w 52"/>
                  <a:gd name="T3" fmla="*/ 16 h 49"/>
                  <a:gd name="T4" fmla="*/ 52 w 52"/>
                  <a:gd name="T5" fmla="*/ 18 h 49"/>
                  <a:gd name="T6" fmla="*/ 38 w 52"/>
                  <a:gd name="T7" fmla="*/ 30 h 49"/>
                  <a:gd name="T8" fmla="*/ 42 w 52"/>
                  <a:gd name="T9" fmla="*/ 49 h 49"/>
                  <a:gd name="T10" fmla="*/ 26 w 52"/>
                  <a:gd name="T11" fmla="*/ 40 h 49"/>
                  <a:gd name="T12" fmla="*/ 10 w 52"/>
                  <a:gd name="T13" fmla="*/ 49 h 49"/>
                  <a:gd name="T14" fmla="*/ 12 w 52"/>
                  <a:gd name="T15" fmla="*/ 30 h 49"/>
                  <a:gd name="T16" fmla="*/ 0 w 52"/>
                  <a:gd name="T17" fmla="*/ 18 h 49"/>
                  <a:gd name="T18" fmla="*/ 18 w 52"/>
                  <a:gd name="T19" fmla="*/ 16 h 49"/>
                  <a:gd name="T20" fmla="*/ 26 w 52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49">
                    <a:moveTo>
                      <a:pt x="26" y="0"/>
                    </a:moveTo>
                    <a:lnTo>
                      <a:pt x="34" y="16"/>
                    </a:lnTo>
                    <a:lnTo>
                      <a:pt x="52" y="18"/>
                    </a:lnTo>
                    <a:lnTo>
                      <a:pt x="38" y="30"/>
                    </a:lnTo>
                    <a:lnTo>
                      <a:pt x="42" y="49"/>
                    </a:lnTo>
                    <a:lnTo>
                      <a:pt x="26" y="40"/>
                    </a:lnTo>
                    <a:lnTo>
                      <a:pt x="10" y="49"/>
                    </a:lnTo>
                    <a:lnTo>
                      <a:pt x="12" y="30"/>
                    </a:lnTo>
                    <a:lnTo>
                      <a:pt x="0" y="18"/>
                    </a:lnTo>
                    <a:lnTo>
                      <a:pt x="18" y="1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ïṩļîde"/>
              <p:cNvSpPr/>
              <p:nvPr/>
            </p:nvSpPr>
            <p:spPr bwMode="auto">
              <a:xfrm>
                <a:off x="7204201" y="4246827"/>
                <a:ext cx="95566" cy="90053"/>
              </a:xfrm>
              <a:custGeom>
                <a:avLst/>
                <a:gdLst>
                  <a:gd name="T0" fmla="*/ 26 w 52"/>
                  <a:gd name="T1" fmla="*/ 0 h 49"/>
                  <a:gd name="T2" fmla="*/ 34 w 52"/>
                  <a:gd name="T3" fmla="*/ 16 h 49"/>
                  <a:gd name="T4" fmla="*/ 52 w 52"/>
                  <a:gd name="T5" fmla="*/ 18 h 49"/>
                  <a:gd name="T6" fmla="*/ 38 w 52"/>
                  <a:gd name="T7" fmla="*/ 30 h 49"/>
                  <a:gd name="T8" fmla="*/ 42 w 52"/>
                  <a:gd name="T9" fmla="*/ 49 h 49"/>
                  <a:gd name="T10" fmla="*/ 26 w 52"/>
                  <a:gd name="T11" fmla="*/ 40 h 49"/>
                  <a:gd name="T12" fmla="*/ 10 w 52"/>
                  <a:gd name="T13" fmla="*/ 49 h 49"/>
                  <a:gd name="T14" fmla="*/ 12 w 52"/>
                  <a:gd name="T15" fmla="*/ 30 h 49"/>
                  <a:gd name="T16" fmla="*/ 0 w 52"/>
                  <a:gd name="T17" fmla="*/ 18 h 49"/>
                  <a:gd name="T18" fmla="*/ 18 w 52"/>
                  <a:gd name="T19" fmla="*/ 16 h 49"/>
                  <a:gd name="T20" fmla="*/ 26 w 52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49">
                    <a:moveTo>
                      <a:pt x="26" y="0"/>
                    </a:moveTo>
                    <a:lnTo>
                      <a:pt x="34" y="16"/>
                    </a:lnTo>
                    <a:lnTo>
                      <a:pt x="52" y="18"/>
                    </a:lnTo>
                    <a:lnTo>
                      <a:pt x="38" y="30"/>
                    </a:lnTo>
                    <a:lnTo>
                      <a:pt x="42" y="49"/>
                    </a:lnTo>
                    <a:lnTo>
                      <a:pt x="26" y="40"/>
                    </a:lnTo>
                    <a:lnTo>
                      <a:pt x="10" y="49"/>
                    </a:lnTo>
                    <a:lnTo>
                      <a:pt x="12" y="30"/>
                    </a:lnTo>
                    <a:lnTo>
                      <a:pt x="0" y="18"/>
                    </a:lnTo>
                    <a:lnTo>
                      <a:pt x="18" y="16"/>
                    </a:lnTo>
                    <a:lnTo>
                      <a:pt x="26" y="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" name="iSḷiḋê"/>
              <p:cNvSpPr/>
              <p:nvPr/>
            </p:nvSpPr>
            <p:spPr bwMode="auto">
              <a:xfrm>
                <a:off x="7360416" y="4246827"/>
                <a:ext cx="91891" cy="90053"/>
              </a:xfrm>
              <a:custGeom>
                <a:avLst/>
                <a:gdLst>
                  <a:gd name="T0" fmla="*/ 24 w 50"/>
                  <a:gd name="T1" fmla="*/ 0 h 49"/>
                  <a:gd name="T2" fmla="*/ 32 w 50"/>
                  <a:gd name="T3" fmla="*/ 16 h 49"/>
                  <a:gd name="T4" fmla="*/ 50 w 50"/>
                  <a:gd name="T5" fmla="*/ 18 h 49"/>
                  <a:gd name="T6" fmla="*/ 38 w 50"/>
                  <a:gd name="T7" fmla="*/ 30 h 49"/>
                  <a:gd name="T8" fmla="*/ 40 w 50"/>
                  <a:gd name="T9" fmla="*/ 49 h 49"/>
                  <a:gd name="T10" fmla="*/ 24 w 50"/>
                  <a:gd name="T11" fmla="*/ 40 h 49"/>
                  <a:gd name="T12" fmla="*/ 10 w 50"/>
                  <a:gd name="T13" fmla="*/ 49 h 49"/>
                  <a:gd name="T14" fmla="*/ 12 w 50"/>
                  <a:gd name="T15" fmla="*/ 30 h 49"/>
                  <a:gd name="T16" fmla="*/ 0 w 50"/>
                  <a:gd name="T17" fmla="*/ 18 h 49"/>
                  <a:gd name="T18" fmla="*/ 18 w 50"/>
                  <a:gd name="T19" fmla="*/ 16 h 49"/>
                  <a:gd name="T20" fmla="*/ 24 w 50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49">
                    <a:moveTo>
                      <a:pt x="24" y="0"/>
                    </a:moveTo>
                    <a:lnTo>
                      <a:pt x="32" y="16"/>
                    </a:lnTo>
                    <a:lnTo>
                      <a:pt x="50" y="18"/>
                    </a:lnTo>
                    <a:lnTo>
                      <a:pt x="38" y="30"/>
                    </a:lnTo>
                    <a:lnTo>
                      <a:pt x="40" y="49"/>
                    </a:lnTo>
                    <a:lnTo>
                      <a:pt x="24" y="40"/>
                    </a:lnTo>
                    <a:lnTo>
                      <a:pt x="10" y="49"/>
                    </a:lnTo>
                    <a:lnTo>
                      <a:pt x="12" y="30"/>
                    </a:lnTo>
                    <a:lnTo>
                      <a:pt x="0" y="18"/>
                    </a:lnTo>
                    <a:lnTo>
                      <a:pt x="18" y="1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" name="ïṩļîḍé"/>
              <p:cNvSpPr/>
              <p:nvPr/>
            </p:nvSpPr>
            <p:spPr bwMode="auto">
              <a:xfrm>
                <a:off x="7360416" y="4246827"/>
                <a:ext cx="91891" cy="90053"/>
              </a:xfrm>
              <a:custGeom>
                <a:avLst/>
                <a:gdLst>
                  <a:gd name="T0" fmla="*/ 24 w 50"/>
                  <a:gd name="T1" fmla="*/ 0 h 49"/>
                  <a:gd name="T2" fmla="*/ 32 w 50"/>
                  <a:gd name="T3" fmla="*/ 16 h 49"/>
                  <a:gd name="T4" fmla="*/ 50 w 50"/>
                  <a:gd name="T5" fmla="*/ 18 h 49"/>
                  <a:gd name="T6" fmla="*/ 38 w 50"/>
                  <a:gd name="T7" fmla="*/ 30 h 49"/>
                  <a:gd name="T8" fmla="*/ 40 w 50"/>
                  <a:gd name="T9" fmla="*/ 49 h 49"/>
                  <a:gd name="T10" fmla="*/ 24 w 50"/>
                  <a:gd name="T11" fmla="*/ 40 h 49"/>
                  <a:gd name="T12" fmla="*/ 10 w 50"/>
                  <a:gd name="T13" fmla="*/ 49 h 49"/>
                  <a:gd name="T14" fmla="*/ 12 w 50"/>
                  <a:gd name="T15" fmla="*/ 30 h 49"/>
                  <a:gd name="T16" fmla="*/ 0 w 50"/>
                  <a:gd name="T17" fmla="*/ 18 h 49"/>
                  <a:gd name="T18" fmla="*/ 18 w 50"/>
                  <a:gd name="T19" fmla="*/ 16 h 49"/>
                  <a:gd name="T20" fmla="*/ 24 w 50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49">
                    <a:moveTo>
                      <a:pt x="24" y="0"/>
                    </a:moveTo>
                    <a:lnTo>
                      <a:pt x="32" y="16"/>
                    </a:lnTo>
                    <a:lnTo>
                      <a:pt x="50" y="18"/>
                    </a:lnTo>
                    <a:lnTo>
                      <a:pt x="38" y="30"/>
                    </a:lnTo>
                    <a:lnTo>
                      <a:pt x="40" y="49"/>
                    </a:lnTo>
                    <a:lnTo>
                      <a:pt x="24" y="40"/>
                    </a:lnTo>
                    <a:lnTo>
                      <a:pt x="10" y="49"/>
                    </a:lnTo>
                    <a:lnTo>
                      <a:pt x="12" y="30"/>
                    </a:lnTo>
                    <a:lnTo>
                      <a:pt x="0" y="18"/>
                    </a:lnTo>
                    <a:lnTo>
                      <a:pt x="18" y="16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íS1íďe"/>
              <p:cNvSpPr/>
              <p:nvPr/>
            </p:nvSpPr>
            <p:spPr bwMode="auto">
              <a:xfrm>
                <a:off x="6546265" y="4290934"/>
                <a:ext cx="1288307" cy="812312"/>
              </a:xfrm>
              <a:custGeom>
                <a:avLst/>
                <a:gdLst>
                  <a:gd name="T0" fmla="*/ 343 w 350"/>
                  <a:gd name="T1" fmla="*/ 220 h 220"/>
                  <a:gd name="T2" fmla="*/ 7 w 350"/>
                  <a:gd name="T3" fmla="*/ 220 h 220"/>
                  <a:gd name="T4" fmla="*/ 0 w 350"/>
                  <a:gd name="T5" fmla="*/ 213 h 220"/>
                  <a:gd name="T6" fmla="*/ 0 w 350"/>
                  <a:gd name="T7" fmla="*/ 7 h 220"/>
                  <a:gd name="T8" fmla="*/ 7 w 350"/>
                  <a:gd name="T9" fmla="*/ 0 h 220"/>
                  <a:gd name="T10" fmla="*/ 343 w 350"/>
                  <a:gd name="T11" fmla="*/ 0 h 220"/>
                  <a:gd name="T12" fmla="*/ 350 w 350"/>
                  <a:gd name="T13" fmla="*/ 7 h 220"/>
                  <a:gd name="T14" fmla="*/ 350 w 350"/>
                  <a:gd name="T15" fmla="*/ 213 h 220"/>
                  <a:gd name="T16" fmla="*/ 343 w 350"/>
                  <a:gd name="T17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0" h="220">
                    <a:moveTo>
                      <a:pt x="343" y="220"/>
                    </a:moveTo>
                    <a:cubicBezTo>
                      <a:pt x="7" y="220"/>
                      <a:pt x="7" y="220"/>
                      <a:pt x="7" y="220"/>
                    </a:cubicBezTo>
                    <a:cubicBezTo>
                      <a:pt x="3" y="220"/>
                      <a:pt x="0" y="217"/>
                      <a:pt x="0" y="21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343" y="0"/>
                      <a:pt x="343" y="0"/>
                      <a:pt x="343" y="0"/>
                    </a:cubicBezTo>
                    <a:cubicBezTo>
                      <a:pt x="347" y="0"/>
                      <a:pt x="350" y="3"/>
                      <a:pt x="350" y="7"/>
                    </a:cubicBezTo>
                    <a:cubicBezTo>
                      <a:pt x="350" y="213"/>
                      <a:pt x="350" y="213"/>
                      <a:pt x="350" y="213"/>
                    </a:cubicBezTo>
                    <a:cubicBezTo>
                      <a:pt x="350" y="217"/>
                      <a:pt x="347" y="220"/>
                      <a:pt x="343" y="2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iś1îḑè"/>
              <p:cNvSpPr/>
              <p:nvPr/>
            </p:nvSpPr>
            <p:spPr bwMode="auto">
              <a:xfrm>
                <a:off x="6546265" y="4601524"/>
                <a:ext cx="1288307" cy="0"/>
              </a:xfrm>
              <a:custGeom>
                <a:avLst/>
                <a:gdLst>
                  <a:gd name="T0" fmla="*/ 0 w 701"/>
                  <a:gd name="T1" fmla="*/ 701 w 701"/>
                  <a:gd name="T2" fmla="*/ 0 w 70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01">
                    <a:moveTo>
                      <a:pt x="0" y="0"/>
                    </a:moveTo>
                    <a:lnTo>
                      <a:pt x="7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îṡḻïdé"/>
              <p:cNvSpPr/>
              <p:nvPr/>
            </p:nvSpPr>
            <p:spPr bwMode="auto">
              <a:xfrm>
                <a:off x="6546265" y="4601524"/>
                <a:ext cx="1288307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" name="iśḻíḋé"/>
              <p:cNvSpPr/>
              <p:nvPr/>
            </p:nvSpPr>
            <p:spPr bwMode="auto">
              <a:xfrm>
                <a:off x="6630804" y="4978275"/>
                <a:ext cx="312428" cy="0"/>
              </a:xfrm>
              <a:custGeom>
                <a:avLst/>
                <a:gdLst>
                  <a:gd name="T0" fmla="*/ 0 w 170"/>
                  <a:gd name="T1" fmla="*/ 170 w 170"/>
                  <a:gd name="T2" fmla="*/ 0 w 17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70">
                    <a:moveTo>
                      <a:pt x="0" y="0"/>
                    </a:moveTo>
                    <a:lnTo>
                      <a:pt x="17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" name="ïṧ1îďê"/>
              <p:cNvSpPr/>
              <p:nvPr/>
            </p:nvSpPr>
            <p:spPr bwMode="auto">
              <a:xfrm>
                <a:off x="6630804" y="4978275"/>
                <a:ext cx="312428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" name="iśļîḍè"/>
              <p:cNvSpPr/>
              <p:nvPr/>
            </p:nvSpPr>
            <p:spPr bwMode="auto">
              <a:xfrm>
                <a:off x="6968962" y="4978275"/>
                <a:ext cx="91891" cy="0"/>
              </a:xfrm>
              <a:custGeom>
                <a:avLst/>
                <a:gdLst>
                  <a:gd name="T0" fmla="*/ 0 w 50"/>
                  <a:gd name="T1" fmla="*/ 50 w 50"/>
                  <a:gd name="T2" fmla="*/ 0 w 5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0">
                    <a:moveTo>
                      <a:pt x="0" y="0"/>
                    </a:move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ïṡļîḍê"/>
              <p:cNvSpPr/>
              <p:nvPr/>
            </p:nvSpPr>
            <p:spPr bwMode="auto">
              <a:xfrm>
                <a:off x="6968962" y="4978275"/>
                <a:ext cx="91891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" name="iṩľiḍê"/>
              <p:cNvSpPr/>
              <p:nvPr/>
            </p:nvSpPr>
            <p:spPr bwMode="auto">
              <a:xfrm>
                <a:off x="7086581" y="4978275"/>
                <a:ext cx="380428" cy="0"/>
              </a:xfrm>
              <a:custGeom>
                <a:avLst/>
                <a:gdLst>
                  <a:gd name="T0" fmla="*/ 0 w 207"/>
                  <a:gd name="T1" fmla="*/ 207 w 207"/>
                  <a:gd name="T2" fmla="*/ 0 w 20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07">
                    <a:moveTo>
                      <a:pt x="0" y="0"/>
                    </a:moveTo>
                    <a:lnTo>
                      <a:pt x="20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" name="ïšliḍe"/>
              <p:cNvSpPr/>
              <p:nvPr/>
            </p:nvSpPr>
            <p:spPr bwMode="auto">
              <a:xfrm>
                <a:off x="7086581" y="4978275"/>
                <a:ext cx="380428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" name="îSḻíḍe"/>
              <p:cNvSpPr/>
              <p:nvPr/>
            </p:nvSpPr>
            <p:spPr bwMode="auto">
              <a:xfrm>
                <a:off x="7489063" y="4978275"/>
                <a:ext cx="260969" cy="0"/>
              </a:xfrm>
              <a:custGeom>
                <a:avLst/>
                <a:gdLst>
                  <a:gd name="T0" fmla="*/ 0 w 142"/>
                  <a:gd name="T1" fmla="*/ 142 w 142"/>
                  <a:gd name="T2" fmla="*/ 0 w 1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42">
                    <a:moveTo>
                      <a:pt x="0" y="0"/>
                    </a:moveTo>
                    <a:lnTo>
                      <a:pt x="1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" name="iṩľiḑè"/>
              <p:cNvSpPr/>
              <p:nvPr/>
            </p:nvSpPr>
            <p:spPr bwMode="auto">
              <a:xfrm>
                <a:off x="7489063" y="4978275"/>
                <a:ext cx="260969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" name="ïs1îďé"/>
              <p:cNvSpPr/>
              <p:nvPr/>
            </p:nvSpPr>
            <p:spPr bwMode="auto">
              <a:xfrm>
                <a:off x="6630804" y="4858818"/>
                <a:ext cx="180106" cy="0"/>
              </a:xfrm>
              <a:custGeom>
                <a:avLst/>
                <a:gdLst>
                  <a:gd name="T0" fmla="*/ 0 w 98"/>
                  <a:gd name="T1" fmla="*/ 98 w 98"/>
                  <a:gd name="T2" fmla="*/ 0 w 9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8">
                    <a:moveTo>
                      <a:pt x="0" y="0"/>
                    </a:move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" name="ïŝḷiḋé"/>
              <p:cNvSpPr/>
              <p:nvPr/>
            </p:nvSpPr>
            <p:spPr bwMode="auto">
              <a:xfrm>
                <a:off x="6630804" y="4858818"/>
                <a:ext cx="180106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" name="iŝľiḓe"/>
              <p:cNvSpPr/>
              <p:nvPr/>
            </p:nvSpPr>
            <p:spPr bwMode="auto">
              <a:xfrm>
                <a:off x="6832963" y="4858818"/>
                <a:ext cx="371238" cy="0"/>
              </a:xfrm>
              <a:custGeom>
                <a:avLst/>
                <a:gdLst>
                  <a:gd name="T0" fmla="*/ 0 w 202"/>
                  <a:gd name="T1" fmla="*/ 202 w 202"/>
                  <a:gd name="T2" fmla="*/ 0 w 20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02">
                    <a:moveTo>
                      <a:pt x="0" y="0"/>
                    </a:moveTo>
                    <a:lnTo>
                      <a:pt x="2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" name="îşḷíďè"/>
              <p:cNvSpPr/>
              <p:nvPr/>
            </p:nvSpPr>
            <p:spPr bwMode="auto">
              <a:xfrm>
                <a:off x="6832963" y="4858818"/>
                <a:ext cx="371238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" name="íṥ1íḍe"/>
              <p:cNvSpPr/>
              <p:nvPr/>
            </p:nvSpPr>
            <p:spPr bwMode="auto">
              <a:xfrm>
                <a:off x="7233606" y="4858818"/>
                <a:ext cx="516426" cy="0"/>
              </a:xfrm>
              <a:custGeom>
                <a:avLst/>
                <a:gdLst>
                  <a:gd name="T0" fmla="*/ 0 w 281"/>
                  <a:gd name="T1" fmla="*/ 281 w 281"/>
                  <a:gd name="T2" fmla="*/ 0 w 28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81">
                    <a:moveTo>
                      <a:pt x="0" y="0"/>
                    </a:moveTo>
                    <a:lnTo>
                      <a:pt x="28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" name="íṧḻiḍè"/>
              <p:cNvSpPr/>
              <p:nvPr/>
            </p:nvSpPr>
            <p:spPr bwMode="auto">
              <a:xfrm>
                <a:off x="7233606" y="4858818"/>
                <a:ext cx="516426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" name="ïśḻîdê"/>
              <p:cNvSpPr/>
              <p:nvPr/>
            </p:nvSpPr>
            <p:spPr bwMode="auto">
              <a:xfrm>
                <a:off x="6630804" y="4737522"/>
                <a:ext cx="323455" cy="0"/>
              </a:xfrm>
              <a:custGeom>
                <a:avLst/>
                <a:gdLst>
                  <a:gd name="T0" fmla="*/ 0 w 176"/>
                  <a:gd name="T1" fmla="*/ 176 w 176"/>
                  <a:gd name="T2" fmla="*/ 0 w 17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76">
                    <a:moveTo>
                      <a:pt x="0" y="0"/>
                    </a:moveTo>
                    <a:lnTo>
                      <a:pt x="17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" name="íṩḷiḍé"/>
              <p:cNvSpPr/>
              <p:nvPr/>
            </p:nvSpPr>
            <p:spPr bwMode="auto">
              <a:xfrm>
                <a:off x="6630804" y="4737522"/>
                <a:ext cx="323455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" name="îşḷíḓé"/>
              <p:cNvSpPr/>
              <p:nvPr/>
            </p:nvSpPr>
            <p:spPr bwMode="auto">
              <a:xfrm>
                <a:off x="6979988" y="4737522"/>
                <a:ext cx="553182" cy="0"/>
              </a:xfrm>
              <a:custGeom>
                <a:avLst/>
                <a:gdLst>
                  <a:gd name="T0" fmla="*/ 0 w 301"/>
                  <a:gd name="T1" fmla="*/ 301 w 301"/>
                  <a:gd name="T2" fmla="*/ 0 w 30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01">
                    <a:moveTo>
                      <a:pt x="0" y="0"/>
                    </a:moveTo>
                    <a:lnTo>
                      <a:pt x="3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" name="îślîḋè"/>
              <p:cNvSpPr/>
              <p:nvPr/>
            </p:nvSpPr>
            <p:spPr bwMode="auto">
              <a:xfrm>
                <a:off x="6979988" y="4737522"/>
                <a:ext cx="553182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" name="îṩlîďé"/>
              <p:cNvSpPr/>
              <p:nvPr/>
            </p:nvSpPr>
            <p:spPr bwMode="auto">
              <a:xfrm>
                <a:off x="7555224" y="4737522"/>
                <a:ext cx="194808" cy="0"/>
              </a:xfrm>
              <a:custGeom>
                <a:avLst/>
                <a:gdLst>
                  <a:gd name="T0" fmla="*/ 0 w 106"/>
                  <a:gd name="T1" fmla="*/ 106 w 106"/>
                  <a:gd name="T2" fmla="*/ 0 w 10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06">
                    <a:moveTo>
                      <a:pt x="0" y="0"/>
                    </a:moveTo>
                    <a:lnTo>
                      <a:pt x="1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" name="ïşliḋè"/>
              <p:cNvSpPr/>
              <p:nvPr/>
            </p:nvSpPr>
            <p:spPr bwMode="auto">
              <a:xfrm>
                <a:off x="7555224" y="4737522"/>
                <a:ext cx="194808" cy="0"/>
              </a:xfrm>
              <a:prstGeom prst="lin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" name="işḷïdè"/>
              <p:cNvSpPr/>
              <p:nvPr/>
            </p:nvSpPr>
            <p:spPr bwMode="auto">
              <a:xfrm>
                <a:off x="6660209" y="4406717"/>
                <a:ext cx="91891" cy="88215"/>
              </a:xfrm>
              <a:custGeom>
                <a:avLst/>
                <a:gdLst>
                  <a:gd name="T0" fmla="*/ 24 w 50"/>
                  <a:gd name="T1" fmla="*/ 0 h 48"/>
                  <a:gd name="T2" fmla="*/ 32 w 50"/>
                  <a:gd name="T3" fmla="*/ 16 h 48"/>
                  <a:gd name="T4" fmla="*/ 50 w 50"/>
                  <a:gd name="T5" fmla="*/ 18 h 48"/>
                  <a:gd name="T6" fmla="*/ 38 w 50"/>
                  <a:gd name="T7" fmla="*/ 30 h 48"/>
                  <a:gd name="T8" fmla="*/ 40 w 50"/>
                  <a:gd name="T9" fmla="*/ 48 h 48"/>
                  <a:gd name="T10" fmla="*/ 24 w 50"/>
                  <a:gd name="T11" fmla="*/ 40 h 48"/>
                  <a:gd name="T12" fmla="*/ 10 w 50"/>
                  <a:gd name="T13" fmla="*/ 48 h 48"/>
                  <a:gd name="T14" fmla="*/ 12 w 50"/>
                  <a:gd name="T15" fmla="*/ 30 h 48"/>
                  <a:gd name="T16" fmla="*/ 0 w 50"/>
                  <a:gd name="T17" fmla="*/ 18 h 48"/>
                  <a:gd name="T18" fmla="*/ 16 w 50"/>
                  <a:gd name="T19" fmla="*/ 16 h 48"/>
                  <a:gd name="T20" fmla="*/ 24 w 50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48">
                    <a:moveTo>
                      <a:pt x="24" y="0"/>
                    </a:moveTo>
                    <a:lnTo>
                      <a:pt x="32" y="16"/>
                    </a:lnTo>
                    <a:lnTo>
                      <a:pt x="50" y="18"/>
                    </a:lnTo>
                    <a:lnTo>
                      <a:pt x="38" y="30"/>
                    </a:lnTo>
                    <a:lnTo>
                      <a:pt x="40" y="48"/>
                    </a:lnTo>
                    <a:lnTo>
                      <a:pt x="24" y="40"/>
                    </a:lnTo>
                    <a:lnTo>
                      <a:pt x="10" y="48"/>
                    </a:lnTo>
                    <a:lnTo>
                      <a:pt x="12" y="30"/>
                    </a:lnTo>
                    <a:lnTo>
                      <a:pt x="0" y="18"/>
                    </a:lnTo>
                    <a:lnTo>
                      <a:pt x="16" y="1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" name="îś1íḓé"/>
              <p:cNvSpPr/>
              <p:nvPr/>
            </p:nvSpPr>
            <p:spPr bwMode="auto">
              <a:xfrm>
                <a:off x="6660209" y="4406717"/>
                <a:ext cx="91891" cy="88215"/>
              </a:xfrm>
              <a:custGeom>
                <a:avLst/>
                <a:gdLst>
                  <a:gd name="T0" fmla="*/ 24 w 50"/>
                  <a:gd name="T1" fmla="*/ 0 h 48"/>
                  <a:gd name="T2" fmla="*/ 32 w 50"/>
                  <a:gd name="T3" fmla="*/ 16 h 48"/>
                  <a:gd name="T4" fmla="*/ 50 w 50"/>
                  <a:gd name="T5" fmla="*/ 18 h 48"/>
                  <a:gd name="T6" fmla="*/ 38 w 50"/>
                  <a:gd name="T7" fmla="*/ 30 h 48"/>
                  <a:gd name="T8" fmla="*/ 40 w 50"/>
                  <a:gd name="T9" fmla="*/ 48 h 48"/>
                  <a:gd name="T10" fmla="*/ 24 w 50"/>
                  <a:gd name="T11" fmla="*/ 40 h 48"/>
                  <a:gd name="T12" fmla="*/ 10 w 50"/>
                  <a:gd name="T13" fmla="*/ 48 h 48"/>
                  <a:gd name="T14" fmla="*/ 12 w 50"/>
                  <a:gd name="T15" fmla="*/ 30 h 48"/>
                  <a:gd name="T16" fmla="*/ 0 w 50"/>
                  <a:gd name="T17" fmla="*/ 18 h 48"/>
                  <a:gd name="T18" fmla="*/ 16 w 50"/>
                  <a:gd name="T19" fmla="*/ 16 h 48"/>
                  <a:gd name="T20" fmla="*/ 24 w 50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48">
                    <a:moveTo>
                      <a:pt x="24" y="0"/>
                    </a:moveTo>
                    <a:lnTo>
                      <a:pt x="32" y="16"/>
                    </a:lnTo>
                    <a:lnTo>
                      <a:pt x="50" y="18"/>
                    </a:lnTo>
                    <a:lnTo>
                      <a:pt x="38" y="30"/>
                    </a:lnTo>
                    <a:lnTo>
                      <a:pt x="40" y="48"/>
                    </a:lnTo>
                    <a:lnTo>
                      <a:pt x="24" y="40"/>
                    </a:lnTo>
                    <a:lnTo>
                      <a:pt x="10" y="48"/>
                    </a:lnTo>
                    <a:lnTo>
                      <a:pt x="12" y="30"/>
                    </a:lnTo>
                    <a:lnTo>
                      <a:pt x="0" y="18"/>
                    </a:lnTo>
                    <a:lnTo>
                      <a:pt x="16" y="16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" name="íş1íḑe"/>
              <p:cNvSpPr/>
              <p:nvPr/>
            </p:nvSpPr>
            <p:spPr bwMode="auto">
              <a:xfrm>
                <a:off x="6810910" y="4406717"/>
                <a:ext cx="95566" cy="88215"/>
              </a:xfrm>
              <a:custGeom>
                <a:avLst/>
                <a:gdLst>
                  <a:gd name="T0" fmla="*/ 26 w 52"/>
                  <a:gd name="T1" fmla="*/ 0 h 48"/>
                  <a:gd name="T2" fmla="*/ 34 w 52"/>
                  <a:gd name="T3" fmla="*/ 16 h 48"/>
                  <a:gd name="T4" fmla="*/ 52 w 52"/>
                  <a:gd name="T5" fmla="*/ 18 h 48"/>
                  <a:gd name="T6" fmla="*/ 38 w 52"/>
                  <a:gd name="T7" fmla="*/ 30 h 48"/>
                  <a:gd name="T8" fmla="*/ 42 w 52"/>
                  <a:gd name="T9" fmla="*/ 48 h 48"/>
                  <a:gd name="T10" fmla="*/ 26 w 52"/>
                  <a:gd name="T11" fmla="*/ 40 h 48"/>
                  <a:gd name="T12" fmla="*/ 10 w 52"/>
                  <a:gd name="T13" fmla="*/ 48 h 48"/>
                  <a:gd name="T14" fmla="*/ 14 w 52"/>
                  <a:gd name="T15" fmla="*/ 30 h 48"/>
                  <a:gd name="T16" fmla="*/ 0 w 52"/>
                  <a:gd name="T17" fmla="*/ 18 h 48"/>
                  <a:gd name="T18" fmla="*/ 18 w 52"/>
                  <a:gd name="T19" fmla="*/ 16 h 48"/>
                  <a:gd name="T20" fmla="*/ 26 w 52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48">
                    <a:moveTo>
                      <a:pt x="26" y="0"/>
                    </a:moveTo>
                    <a:lnTo>
                      <a:pt x="34" y="16"/>
                    </a:lnTo>
                    <a:lnTo>
                      <a:pt x="52" y="18"/>
                    </a:lnTo>
                    <a:lnTo>
                      <a:pt x="38" y="30"/>
                    </a:lnTo>
                    <a:lnTo>
                      <a:pt x="42" y="48"/>
                    </a:lnTo>
                    <a:lnTo>
                      <a:pt x="26" y="40"/>
                    </a:lnTo>
                    <a:lnTo>
                      <a:pt x="10" y="48"/>
                    </a:lnTo>
                    <a:lnTo>
                      <a:pt x="14" y="30"/>
                    </a:lnTo>
                    <a:lnTo>
                      <a:pt x="0" y="18"/>
                    </a:lnTo>
                    <a:lnTo>
                      <a:pt x="18" y="1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" name="ï$ḻíďé"/>
              <p:cNvSpPr/>
              <p:nvPr/>
            </p:nvSpPr>
            <p:spPr bwMode="auto">
              <a:xfrm>
                <a:off x="6810910" y="4406717"/>
                <a:ext cx="95566" cy="88215"/>
              </a:xfrm>
              <a:custGeom>
                <a:avLst/>
                <a:gdLst>
                  <a:gd name="T0" fmla="*/ 26 w 52"/>
                  <a:gd name="T1" fmla="*/ 0 h 48"/>
                  <a:gd name="T2" fmla="*/ 34 w 52"/>
                  <a:gd name="T3" fmla="*/ 16 h 48"/>
                  <a:gd name="T4" fmla="*/ 52 w 52"/>
                  <a:gd name="T5" fmla="*/ 18 h 48"/>
                  <a:gd name="T6" fmla="*/ 38 w 52"/>
                  <a:gd name="T7" fmla="*/ 30 h 48"/>
                  <a:gd name="T8" fmla="*/ 42 w 52"/>
                  <a:gd name="T9" fmla="*/ 48 h 48"/>
                  <a:gd name="T10" fmla="*/ 26 w 52"/>
                  <a:gd name="T11" fmla="*/ 40 h 48"/>
                  <a:gd name="T12" fmla="*/ 10 w 52"/>
                  <a:gd name="T13" fmla="*/ 48 h 48"/>
                  <a:gd name="T14" fmla="*/ 14 w 52"/>
                  <a:gd name="T15" fmla="*/ 30 h 48"/>
                  <a:gd name="T16" fmla="*/ 0 w 52"/>
                  <a:gd name="T17" fmla="*/ 18 h 48"/>
                  <a:gd name="T18" fmla="*/ 18 w 52"/>
                  <a:gd name="T19" fmla="*/ 16 h 48"/>
                  <a:gd name="T20" fmla="*/ 26 w 52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48">
                    <a:moveTo>
                      <a:pt x="26" y="0"/>
                    </a:moveTo>
                    <a:lnTo>
                      <a:pt x="34" y="16"/>
                    </a:lnTo>
                    <a:lnTo>
                      <a:pt x="52" y="18"/>
                    </a:lnTo>
                    <a:lnTo>
                      <a:pt x="38" y="30"/>
                    </a:lnTo>
                    <a:lnTo>
                      <a:pt x="42" y="48"/>
                    </a:lnTo>
                    <a:lnTo>
                      <a:pt x="26" y="40"/>
                    </a:lnTo>
                    <a:lnTo>
                      <a:pt x="10" y="48"/>
                    </a:lnTo>
                    <a:lnTo>
                      <a:pt x="14" y="30"/>
                    </a:lnTo>
                    <a:lnTo>
                      <a:pt x="0" y="18"/>
                    </a:lnTo>
                    <a:lnTo>
                      <a:pt x="18" y="16"/>
                    </a:lnTo>
                    <a:lnTo>
                      <a:pt x="26" y="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" name="îṣļiḋè"/>
              <p:cNvSpPr/>
              <p:nvPr/>
            </p:nvSpPr>
            <p:spPr bwMode="auto">
              <a:xfrm>
                <a:off x="6965286" y="4406717"/>
                <a:ext cx="91891" cy="88215"/>
              </a:xfrm>
              <a:custGeom>
                <a:avLst/>
                <a:gdLst>
                  <a:gd name="T0" fmla="*/ 26 w 50"/>
                  <a:gd name="T1" fmla="*/ 0 h 48"/>
                  <a:gd name="T2" fmla="*/ 34 w 50"/>
                  <a:gd name="T3" fmla="*/ 16 h 48"/>
                  <a:gd name="T4" fmla="*/ 50 w 50"/>
                  <a:gd name="T5" fmla="*/ 18 h 48"/>
                  <a:gd name="T6" fmla="*/ 38 w 50"/>
                  <a:gd name="T7" fmla="*/ 30 h 48"/>
                  <a:gd name="T8" fmla="*/ 42 w 50"/>
                  <a:gd name="T9" fmla="*/ 48 h 48"/>
                  <a:gd name="T10" fmla="*/ 26 w 50"/>
                  <a:gd name="T11" fmla="*/ 40 h 48"/>
                  <a:gd name="T12" fmla="*/ 10 w 50"/>
                  <a:gd name="T13" fmla="*/ 48 h 48"/>
                  <a:gd name="T14" fmla="*/ 12 w 50"/>
                  <a:gd name="T15" fmla="*/ 30 h 48"/>
                  <a:gd name="T16" fmla="*/ 0 w 50"/>
                  <a:gd name="T17" fmla="*/ 18 h 48"/>
                  <a:gd name="T18" fmla="*/ 18 w 50"/>
                  <a:gd name="T19" fmla="*/ 16 h 48"/>
                  <a:gd name="T20" fmla="*/ 26 w 50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48">
                    <a:moveTo>
                      <a:pt x="26" y="0"/>
                    </a:moveTo>
                    <a:lnTo>
                      <a:pt x="34" y="16"/>
                    </a:lnTo>
                    <a:lnTo>
                      <a:pt x="50" y="18"/>
                    </a:lnTo>
                    <a:lnTo>
                      <a:pt x="38" y="30"/>
                    </a:lnTo>
                    <a:lnTo>
                      <a:pt x="42" y="48"/>
                    </a:lnTo>
                    <a:lnTo>
                      <a:pt x="26" y="40"/>
                    </a:lnTo>
                    <a:lnTo>
                      <a:pt x="10" y="48"/>
                    </a:lnTo>
                    <a:lnTo>
                      <a:pt x="12" y="30"/>
                    </a:lnTo>
                    <a:lnTo>
                      <a:pt x="0" y="18"/>
                    </a:lnTo>
                    <a:lnTo>
                      <a:pt x="18" y="1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5" name="íŝḷiḋé"/>
              <p:cNvSpPr/>
              <p:nvPr/>
            </p:nvSpPr>
            <p:spPr bwMode="auto">
              <a:xfrm>
                <a:off x="6965286" y="4406717"/>
                <a:ext cx="91891" cy="88215"/>
              </a:xfrm>
              <a:custGeom>
                <a:avLst/>
                <a:gdLst>
                  <a:gd name="T0" fmla="*/ 26 w 50"/>
                  <a:gd name="T1" fmla="*/ 0 h 48"/>
                  <a:gd name="T2" fmla="*/ 34 w 50"/>
                  <a:gd name="T3" fmla="*/ 16 h 48"/>
                  <a:gd name="T4" fmla="*/ 50 w 50"/>
                  <a:gd name="T5" fmla="*/ 18 h 48"/>
                  <a:gd name="T6" fmla="*/ 38 w 50"/>
                  <a:gd name="T7" fmla="*/ 30 h 48"/>
                  <a:gd name="T8" fmla="*/ 42 w 50"/>
                  <a:gd name="T9" fmla="*/ 48 h 48"/>
                  <a:gd name="T10" fmla="*/ 26 w 50"/>
                  <a:gd name="T11" fmla="*/ 40 h 48"/>
                  <a:gd name="T12" fmla="*/ 10 w 50"/>
                  <a:gd name="T13" fmla="*/ 48 h 48"/>
                  <a:gd name="T14" fmla="*/ 12 w 50"/>
                  <a:gd name="T15" fmla="*/ 30 h 48"/>
                  <a:gd name="T16" fmla="*/ 0 w 50"/>
                  <a:gd name="T17" fmla="*/ 18 h 48"/>
                  <a:gd name="T18" fmla="*/ 18 w 50"/>
                  <a:gd name="T19" fmla="*/ 16 h 48"/>
                  <a:gd name="T20" fmla="*/ 26 w 50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48">
                    <a:moveTo>
                      <a:pt x="26" y="0"/>
                    </a:moveTo>
                    <a:lnTo>
                      <a:pt x="34" y="16"/>
                    </a:lnTo>
                    <a:lnTo>
                      <a:pt x="50" y="18"/>
                    </a:lnTo>
                    <a:lnTo>
                      <a:pt x="38" y="30"/>
                    </a:lnTo>
                    <a:lnTo>
                      <a:pt x="42" y="48"/>
                    </a:lnTo>
                    <a:lnTo>
                      <a:pt x="26" y="40"/>
                    </a:lnTo>
                    <a:lnTo>
                      <a:pt x="10" y="48"/>
                    </a:lnTo>
                    <a:lnTo>
                      <a:pt x="12" y="30"/>
                    </a:lnTo>
                    <a:lnTo>
                      <a:pt x="0" y="18"/>
                    </a:lnTo>
                    <a:lnTo>
                      <a:pt x="18" y="16"/>
                    </a:lnTo>
                    <a:lnTo>
                      <a:pt x="26" y="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6" name="îṣlïďe"/>
              <p:cNvSpPr/>
              <p:nvPr/>
            </p:nvSpPr>
            <p:spPr bwMode="auto">
              <a:xfrm>
                <a:off x="7119662" y="4406717"/>
                <a:ext cx="91891" cy="88215"/>
              </a:xfrm>
              <a:custGeom>
                <a:avLst/>
                <a:gdLst>
                  <a:gd name="T0" fmla="*/ 24 w 50"/>
                  <a:gd name="T1" fmla="*/ 0 h 48"/>
                  <a:gd name="T2" fmla="*/ 32 w 50"/>
                  <a:gd name="T3" fmla="*/ 16 h 48"/>
                  <a:gd name="T4" fmla="*/ 50 w 50"/>
                  <a:gd name="T5" fmla="*/ 18 h 48"/>
                  <a:gd name="T6" fmla="*/ 38 w 50"/>
                  <a:gd name="T7" fmla="*/ 30 h 48"/>
                  <a:gd name="T8" fmla="*/ 40 w 50"/>
                  <a:gd name="T9" fmla="*/ 48 h 48"/>
                  <a:gd name="T10" fmla="*/ 24 w 50"/>
                  <a:gd name="T11" fmla="*/ 40 h 48"/>
                  <a:gd name="T12" fmla="*/ 8 w 50"/>
                  <a:gd name="T13" fmla="*/ 48 h 48"/>
                  <a:gd name="T14" fmla="*/ 12 w 50"/>
                  <a:gd name="T15" fmla="*/ 30 h 48"/>
                  <a:gd name="T16" fmla="*/ 0 w 50"/>
                  <a:gd name="T17" fmla="*/ 18 h 48"/>
                  <a:gd name="T18" fmla="*/ 16 w 50"/>
                  <a:gd name="T19" fmla="*/ 16 h 48"/>
                  <a:gd name="T20" fmla="*/ 24 w 50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48">
                    <a:moveTo>
                      <a:pt x="24" y="0"/>
                    </a:moveTo>
                    <a:lnTo>
                      <a:pt x="32" y="16"/>
                    </a:lnTo>
                    <a:lnTo>
                      <a:pt x="50" y="18"/>
                    </a:lnTo>
                    <a:lnTo>
                      <a:pt x="38" y="30"/>
                    </a:lnTo>
                    <a:lnTo>
                      <a:pt x="40" y="48"/>
                    </a:lnTo>
                    <a:lnTo>
                      <a:pt x="24" y="40"/>
                    </a:lnTo>
                    <a:lnTo>
                      <a:pt x="8" y="48"/>
                    </a:lnTo>
                    <a:lnTo>
                      <a:pt x="12" y="30"/>
                    </a:lnTo>
                    <a:lnTo>
                      <a:pt x="0" y="18"/>
                    </a:lnTo>
                    <a:lnTo>
                      <a:pt x="16" y="1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7" name="íṡḷîḍê"/>
              <p:cNvSpPr/>
              <p:nvPr/>
            </p:nvSpPr>
            <p:spPr bwMode="auto">
              <a:xfrm>
                <a:off x="7119662" y="4406717"/>
                <a:ext cx="91891" cy="88215"/>
              </a:xfrm>
              <a:custGeom>
                <a:avLst/>
                <a:gdLst>
                  <a:gd name="T0" fmla="*/ 24 w 50"/>
                  <a:gd name="T1" fmla="*/ 0 h 48"/>
                  <a:gd name="T2" fmla="*/ 32 w 50"/>
                  <a:gd name="T3" fmla="*/ 16 h 48"/>
                  <a:gd name="T4" fmla="*/ 50 w 50"/>
                  <a:gd name="T5" fmla="*/ 18 h 48"/>
                  <a:gd name="T6" fmla="*/ 38 w 50"/>
                  <a:gd name="T7" fmla="*/ 30 h 48"/>
                  <a:gd name="T8" fmla="*/ 40 w 50"/>
                  <a:gd name="T9" fmla="*/ 48 h 48"/>
                  <a:gd name="T10" fmla="*/ 24 w 50"/>
                  <a:gd name="T11" fmla="*/ 40 h 48"/>
                  <a:gd name="T12" fmla="*/ 8 w 50"/>
                  <a:gd name="T13" fmla="*/ 48 h 48"/>
                  <a:gd name="T14" fmla="*/ 12 w 50"/>
                  <a:gd name="T15" fmla="*/ 30 h 48"/>
                  <a:gd name="T16" fmla="*/ 0 w 50"/>
                  <a:gd name="T17" fmla="*/ 18 h 48"/>
                  <a:gd name="T18" fmla="*/ 16 w 50"/>
                  <a:gd name="T19" fmla="*/ 16 h 48"/>
                  <a:gd name="T20" fmla="*/ 24 w 50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48">
                    <a:moveTo>
                      <a:pt x="24" y="0"/>
                    </a:moveTo>
                    <a:lnTo>
                      <a:pt x="32" y="16"/>
                    </a:lnTo>
                    <a:lnTo>
                      <a:pt x="50" y="18"/>
                    </a:lnTo>
                    <a:lnTo>
                      <a:pt x="38" y="30"/>
                    </a:lnTo>
                    <a:lnTo>
                      <a:pt x="40" y="48"/>
                    </a:lnTo>
                    <a:lnTo>
                      <a:pt x="24" y="40"/>
                    </a:lnTo>
                    <a:lnTo>
                      <a:pt x="8" y="48"/>
                    </a:lnTo>
                    <a:lnTo>
                      <a:pt x="12" y="30"/>
                    </a:lnTo>
                    <a:lnTo>
                      <a:pt x="0" y="18"/>
                    </a:lnTo>
                    <a:lnTo>
                      <a:pt x="16" y="16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8" name="íṩľide"/>
              <p:cNvSpPr/>
              <p:nvPr/>
            </p:nvSpPr>
            <p:spPr bwMode="auto">
              <a:xfrm>
                <a:off x="7270363" y="4406717"/>
                <a:ext cx="97405" cy="88215"/>
              </a:xfrm>
              <a:custGeom>
                <a:avLst/>
                <a:gdLst>
                  <a:gd name="T0" fmla="*/ 26 w 53"/>
                  <a:gd name="T1" fmla="*/ 0 h 48"/>
                  <a:gd name="T2" fmla="*/ 35 w 53"/>
                  <a:gd name="T3" fmla="*/ 16 h 48"/>
                  <a:gd name="T4" fmla="*/ 53 w 53"/>
                  <a:gd name="T5" fmla="*/ 18 h 48"/>
                  <a:gd name="T6" fmla="*/ 39 w 53"/>
                  <a:gd name="T7" fmla="*/ 30 h 48"/>
                  <a:gd name="T8" fmla="*/ 43 w 53"/>
                  <a:gd name="T9" fmla="*/ 48 h 48"/>
                  <a:gd name="T10" fmla="*/ 26 w 53"/>
                  <a:gd name="T11" fmla="*/ 40 h 48"/>
                  <a:gd name="T12" fmla="*/ 10 w 53"/>
                  <a:gd name="T13" fmla="*/ 48 h 48"/>
                  <a:gd name="T14" fmla="*/ 14 w 53"/>
                  <a:gd name="T15" fmla="*/ 30 h 48"/>
                  <a:gd name="T16" fmla="*/ 0 w 53"/>
                  <a:gd name="T17" fmla="*/ 18 h 48"/>
                  <a:gd name="T18" fmla="*/ 18 w 53"/>
                  <a:gd name="T19" fmla="*/ 16 h 48"/>
                  <a:gd name="T20" fmla="*/ 26 w 53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" h="48">
                    <a:moveTo>
                      <a:pt x="26" y="0"/>
                    </a:moveTo>
                    <a:lnTo>
                      <a:pt x="35" y="16"/>
                    </a:lnTo>
                    <a:lnTo>
                      <a:pt x="53" y="18"/>
                    </a:lnTo>
                    <a:lnTo>
                      <a:pt x="39" y="30"/>
                    </a:lnTo>
                    <a:lnTo>
                      <a:pt x="43" y="48"/>
                    </a:lnTo>
                    <a:lnTo>
                      <a:pt x="26" y="40"/>
                    </a:lnTo>
                    <a:lnTo>
                      <a:pt x="10" y="48"/>
                    </a:lnTo>
                    <a:lnTo>
                      <a:pt x="14" y="30"/>
                    </a:lnTo>
                    <a:lnTo>
                      <a:pt x="0" y="18"/>
                    </a:lnTo>
                    <a:lnTo>
                      <a:pt x="18" y="1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683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9" name="îŝ1iḍé"/>
              <p:cNvSpPr/>
              <p:nvPr/>
            </p:nvSpPr>
            <p:spPr bwMode="auto">
              <a:xfrm>
                <a:off x="7270363" y="4406717"/>
                <a:ext cx="97405" cy="88215"/>
              </a:xfrm>
              <a:custGeom>
                <a:avLst/>
                <a:gdLst>
                  <a:gd name="T0" fmla="*/ 26 w 53"/>
                  <a:gd name="T1" fmla="*/ 0 h 48"/>
                  <a:gd name="T2" fmla="*/ 35 w 53"/>
                  <a:gd name="T3" fmla="*/ 16 h 48"/>
                  <a:gd name="T4" fmla="*/ 53 w 53"/>
                  <a:gd name="T5" fmla="*/ 18 h 48"/>
                  <a:gd name="T6" fmla="*/ 39 w 53"/>
                  <a:gd name="T7" fmla="*/ 30 h 48"/>
                  <a:gd name="T8" fmla="*/ 43 w 53"/>
                  <a:gd name="T9" fmla="*/ 48 h 48"/>
                  <a:gd name="T10" fmla="*/ 26 w 53"/>
                  <a:gd name="T11" fmla="*/ 40 h 48"/>
                  <a:gd name="T12" fmla="*/ 10 w 53"/>
                  <a:gd name="T13" fmla="*/ 48 h 48"/>
                  <a:gd name="T14" fmla="*/ 14 w 53"/>
                  <a:gd name="T15" fmla="*/ 30 h 48"/>
                  <a:gd name="T16" fmla="*/ 0 w 53"/>
                  <a:gd name="T17" fmla="*/ 18 h 48"/>
                  <a:gd name="T18" fmla="*/ 18 w 53"/>
                  <a:gd name="T19" fmla="*/ 16 h 48"/>
                  <a:gd name="T20" fmla="*/ 26 w 53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" h="48">
                    <a:moveTo>
                      <a:pt x="26" y="0"/>
                    </a:moveTo>
                    <a:lnTo>
                      <a:pt x="35" y="16"/>
                    </a:lnTo>
                    <a:lnTo>
                      <a:pt x="53" y="18"/>
                    </a:lnTo>
                    <a:lnTo>
                      <a:pt x="39" y="30"/>
                    </a:lnTo>
                    <a:lnTo>
                      <a:pt x="43" y="48"/>
                    </a:lnTo>
                    <a:lnTo>
                      <a:pt x="26" y="40"/>
                    </a:lnTo>
                    <a:lnTo>
                      <a:pt x="10" y="48"/>
                    </a:lnTo>
                    <a:lnTo>
                      <a:pt x="14" y="30"/>
                    </a:lnTo>
                    <a:lnTo>
                      <a:pt x="0" y="18"/>
                    </a:lnTo>
                    <a:lnTo>
                      <a:pt x="18" y="16"/>
                    </a:lnTo>
                    <a:lnTo>
                      <a:pt x="26" y="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0" name="ïṥḻïďe"/>
              <p:cNvSpPr/>
              <p:nvPr/>
            </p:nvSpPr>
            <p:spPr bwMode="auto">
              <a:xfrm>
                <a:off x="6737397" y="3085330"/>
                <a:ext cx="611992" cy="542155"/>
              </a:xfrm>
              <a:custGeom>
                <a:avLst/>
                <a:gdLst>
                  <a:gd name="T0" fmla="*/ 16 w 166"/>
                  <a:gd name="T1" fmla="*/ 0 h 147"/>
                  <a:gd name="T2" fmla="*/ 150 w 166"/>
                  <a:gd name="T3" fmla="*/ 0 h 147"/>
                  <a:gd name="T4" fmla="*/ 166 w 166"/>
                  <a:gd name="T5" fmla="*/ 16 h 147"/>
                  <a:gd name="T6" fmla="*/ 166 w 166"/>
                  <a:gd name="T7" fmla="*/ 94 h 147"/>
                  <a:gd name="T8" fmla="*/ 150 w 166"/>
                  <a:gd name="T9" fmla="*/ 110 h 147"/>
                  <a:gd name="T10" fmla="*/ 40 w 166"/>
                  <a:gd name="T11" fmla="*/ 110 h 147"/>
                  <a:gd name="T12" fmla="*/ 16 w 166"/>
                  <a:gd name="T13" fmla="*/ 147 h 147"/>
                  <a:gd name="T14" fmla="*/ 16 w 166"/>
                  <a:gd name="T15" fmla="*/ 110 h 147"/>
                  <a:gd name="T16" fmla="*/ 0 w 166"/>
                  <a:gd name="T17" fmla="*/ 94 h 147"/>
                  <a:gd name="T18" fmla="*/ 0 w 166"/>
                  <a:gd name="T19" fmla="*/ 16 h 147"/>
                  <a:gd name="T20" fmla="*/ 16 w 166"/>
                  <a:gd name="T21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6" h="147">
                    <a:moveTo>
                      <a:pt x="16" y="0"/>
                    </a:moveTo>
                    <a:cubicBezTo>
                      <a:pt x="150" y="0"/>
                      <a:pt x="150" y="0"/>
                      <a:pt x="150" y="0"/>
                    </a:cubicBezTo>
                    <a:cubicBezTo>
                      <a:pt x="159" y="0"/>
                      <a:pt x="166" y="7"/>
                      <a:pt x="166" y="16"/>
                    </a:cubicBezTo>
                    <a:cubicBezTo>
                      <a:pt x="166" y="94"/>
                      <a:pt x="166" y="94"/>
                      <a:pt x="166" y="94"/>
                    </a:cubicBezTo>
                    <a:cubicBezTo>
                      <a:pt x="166" y="103"/>
                      <a:pt x="159" y="110"/>
                      <a:pt x="150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16" y="147"/>
                      <a:pt x="16" y="147"/>
                      <a:pt x="16" y="147"/>
                    </a:cubicBezTo>
                    <a:cubicBezTo>
                      <a:pt x="16" y="110"/>
                      <a:pt x="16" y="110"/>
                      <a:pt x="16" y="110"/>
                    </a:cubicBezTo>
                    <a:cubicBezTo>
                      <a:pt x="7" y="110"/>
                      <a:pt x="0" y="103"/>
                      <a:pt x="0" y="9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1" name="ï$ļíḑe"/>
              <p:cNvSpPr/>
              <p:nvPr/>
            </p:nvSpPr>
            <p:spPr bwMode="auto">
              <a:xfrm>
                <a:off x="6855017" y="3133114"/>
                <a:ext cx="330806" cy="299564"/>
              </a:xfrm>
              <a:custGeom>
                <a:avLst/>
                <a:gdLst>
                  <a:gd name="T0" fmla="*/ 50 w 90"/>
                  <a:gd name="T1" fmla="*/ 17 h 81"/>
                  <a:gd name="T2" fmla="*/ 19 w 90"/>
                  <a:gd name="T3" fmla="*/ 13 h 81"/>
                  <a:gd name="T4" fmla="*/ 27 w 90"/>
                  <a:gd name="T5" fmla="*/ 60 h 81"/>
                  <a:gd name="T6" fmla="*/ 50 w 90"/>
                  <a:gd name="T7" fmla="*/ 81 h 81"/>
                  <a:gd name="T8" fmla="*/ 77 w 90"/>
                  <a:gd name="T9" fmla="*/ 53 h 81"/>
                  <a:gd name="T10" fmla="*/ 88 w 90"/>
                  <a:gd name="T11" fmla="*/ 24 h 81"/>
                  <a:gd name="T12" fmla="*/ 79 w 90"/>
                  <a:gd name="T13" fmla="*/ 12 h 81"/>
                  <a:gd name="T14" fmla="*/ 50 w 90"/>
                  <a:gd name="T15" fmla="*/ 1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0" h="81">
                    <a:moveTo>
                      <a:pt x="50" y="17"/>
                    </a:moveTo>
                    <a:cubicBezTo>
                      <a:pt x="50" y="17"/>
                      <a:pt x="30" y="4"/>
                      <a:pt x="19" y="13"/>
                    </a:cubicBezTo>
                    <a:cubicBezTo>
                      <a:pt x="9" y="21"/>
                      <a:pt x="0" y="32"/>
                      <a:pt x="27" y="60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77" y="53"/>
                      <a:pt x="77" y="53"/>
                      <a:pt x="77" y="53"/>
                    </a:cubicBezTo>
                    <a:cubicBezTo>
                      <a:pt x="84" y="45"/>
                      <a:pt x="90" y="35"/>
                      <a:pt x="88" y="24"/>
                    </a:cubicBezTo>
                    <a:cubicBezTo>
                      <a:pt x="87" y="20"/>
                      <a:pt x="83" y="14"/>
                      <a:pt x="79" y="12"/>
                    </a:cubicBezTo>
                    <a:cubicBezTo>
                      <a:pt x="79" y="12"/>
                      <a:pt x="63" y="0"/>
                      <a:pt x="50" y="17"/>
                    </a:cubicBezTo>
                    <a:close/>
                  </a:path>
                </a:pathLst>
              </a:custGeom>
              <a:solidFill>
                <a:srgbClr val="FA5156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2" name="ïslïdè"/>
              <p:cNvSpPr/>
              <p:nvPr/>
            </p:nvSpPr>
            <p:spPr bwMode="auto">
              <a:xfrm>
                <a:off x="4864668" y="4450824"/>
                <a:ext cx="553182" cy="663450"/>
              </a:xfrm>
              <a:custGeom>
                <a:avLst/>
                <a:gdLst>
                  <a:gd name="T0" fmla="*/ 145 w 150"/>
                  <a:gd name="T1" fmla="*/ 180 h 180"/>
                  <a:gd name="T2" fmla="*/ 6 w 150"/>
                  <a:gd name="T3" fmla="*/ 180 h 180"/>
                  <a:gd name="T4" fmla="*/ 0 w 150"/>
                  <a:gd name="T5" fmla="*/ 174 h 180"/>
                  <a:gd name="T6" fmla="*/ 0 w 150"/>
                  <a:gd name="T7" fmla="*/ 6 h 180"/>
                  <a:gd name="T8" fmla="*/ 6 w 150"/>
                  <a:gd name="T9" fmla="*/ 0 h 180"/>
                  <a:gd name="T10" fmla="*/ 124 w 150"/>
                  <a:gd name="T11" fmla="*/ 0 h 180"/>
                  <a:gd name="T12" fmla="*/ 150 w 150"/>
                  <a:gd name="T13" fmla="*/ 32 h 180"/>
                  <a:gd name="T14" fmla="*/ 150 w 150"/>
                  <a:gd name="T15" fmla="*/ 174 h 180"/>
                  <a:gd name="T16" fmla="*/ 145 w 150"/>
                  <a:gd name="T17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" h="180">
                    <a:moveTo>
                      <a:pt x="145" y="180"/>
                    </a:moveTo>
                    <a:cubicBezTo>
                      <a:pt x="6" y="180"/>
                      <a:pt x="6" y="180"/>
                      <a:pt x="6" y="180"/>
                    </a:cubicBezTo>
                    <a:cubicBezTo>
                      <a:pt x="3" y="180"/>
                      <a:pt x="0" y="177"/>
                      <a:pt x="0" y="17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50" y="32"/>
                      <a:pt x="150" y="32"/>
                      <a:pt x="150" y="32"/>
                    </a:cubicBezTo>
                    <a:cubicBezTo>
                      <a:pt x="150" y="174"/>
                      <a:pt x="150" y="174"/>
                      <a:pt x="150" y="174"/>
                    </a:cubicBezTo>
                    <a:cubicBezTo>
                      <a:pt x="150" y="177"/>
                      <a:pt x="148" y="180"/>
                      <a:pt x="145" y="180"/>
                    </a:cubicBezTo>
                    <a:close/>
                  </a:path>
                </a:pathLst>
              </a:custGeom>
              <a:solidFill>
                <a:srgbClr val="FF5187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3" name="işlîḓê"/>
              <p:cNvSpPr/>
              <p:nvPr/>
            </p:nvSpPr>
            <p:spPr bwMode="auto">
              <a:xfrm>
                <a:off x="4864668" y="4450824"/>
                <a:ext cx="553182" cy="663450"/>
              </a:xfrm>
              <a:custGeom>
                <a:avLst/>
                <a:gdLst>
                  <a:gd name="T0" fmla="*/ 145 w 150"/>
                  <a:gd name="T1" fmla="*/ 180 h 180"/>
                  <a:gd name="T2" fmla="*/ 6 w 150"/>
                  <a:gd name="T3" fmla="*/ 180 h 180"/>
                  <a:gd name="T4" fmla="*/ 0 w 150"/>
                  <a:gd name="T5" fmla="*/ 174 h 180"/>
                  <a:gd name="T6" fmla="*/ 0 w 150"/>
                  <a:gd name="T7" fmla="*/ 6 h 180"/>
                  <a:gd name="T8" fmla="*/ 6 w 150"/>
                  <a:gd name="T9" fmla="*/ 0 h 180"/>
                  <a:gd name="T10" fmla="*/ 124 w 150"/>
                  <a:gd name="T11" fmla="*/ 0 h 180"/>
                  <a:gd name="T12" fmla="*/ 150 w 150"/>
                  <a:gd name="T13" fmla="*/ 32 h 180"/>
                  <a:gd name="T14" fmla="*/ 150 w 150"/>
                  <a:gd name="T15" fmla="*/ 174 h 180"/>
                  <a:gd name="T16" fmla="*/ 145 w 150"/>
                  <a:gd name="T17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" h="180">
                    <a:moveTo>
                      <a:pt x="145" y="180"/>
                    </a:moveTo>
                    <a:cubicBezTo>
                      <a:pt x="6" y="180"/>
                      <a:pt x="6" y="180"/>
                      <a:pt x="6" y="180"/>
                    </a:cubicBezTo>
                    <a:cubicBezTo>
                      <a:pt x="3" y="180"/>
                      <a:pt x="0" y="177"/>
                      <a:pt x="0" y="17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50" y="32"/>
                      <a:pt x="150" y="32"/>
                      <a:pt x="150" y="32"/>
                    </a:cubicBezTo>
                    <a:cubicBezTo>
                      <a:pt x="150" y="174"/>
                      <a:pt x="150" y="174"/>
                      <a:pt x="150" y="174"/>
                    </a:cubicBezTo>
                    <a:cubicBezTo>
                      <a:pt x="150" y="177"/>
                      <a:pt x="148" y="180"/>
                      <a:pt x="145" y="180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4" name="iṡļîḑé"/>
              <p:cNvSpPr/>
              <p:nvPr/>
            </p:nvSpPr>
            <p:spPr bwMode="auto">
              <a:xfrm>
                <a:off x="5314931" y="4450824"/>
                <a:ext cx="102917" cy="117620"/>
              </a:xfrm>
              <a:custGeom>
                <a:avLst/>
                <a:gdLst>
                  <a:gd name="T0" fmla="*/ 0 w 56"/>
                  <a:gd name="T1" fmla="*/ 0 h 64"/>
                  <a:gd name="T2" fmla="*/ 0 w 56"/>
                  <a:gd name="T3" fmla="*/ 64 h 64"/>
                  <a:gd name="T4" fmla="*/ 56 w 56"/>
                  <a:gd name="T5" fmla="*/ 64 h 64"/>
                  <a:gd name="T6" fmla="*/ 0 w 56"/>
                  <a:gd name="T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64">
                    <a:moveTo>
                      <a:pt x="0" y="0"/>
                    </a:moveTo>
                    <a:lnTo>
                      <a:pt x="0" y="64"/>
                    </a:lnTo>
                    <a:lnTo>
                      <a:pt x="56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5" name="îṣlîdè"/>
              <p:cNvSpPr/>
              <p:nvPr/>
            </p:nvSpPr>
            <p:spPr bwMode="auto">
              <a:xfrm>
                <a:off x="5314931" y="4450824"/>
                <a:ext cx="102917" cy="117620"/>
              </a:xfrm>
              <a:custGeom>
                <a:avLst/>
                <a:gdLst>
                  <a:gd name="T0" fmla="*/ 0 w 56"/>
                  <a:gd name="T1" fmla="*/ 0 h 64"/>
                  <a:gd name="T2" fmla="*/ 0 w 56"/>
                  <a:gd name="T3" fmla="*/ 64 h 64"/>
                  <a:gd name="T4" fmla="*/ 56 w 56"/>
                  <a:gd name="T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64">
                    <a:moveTo>
                      <a:pt x="0" y="0"/>
                    </a:moveTo>
                    <a:lnTo>
                      <a:pt x="0" y="64"/>
                    </a:lnTo>
                    <a:lnTo>
                      <a:pt x="56" y="64"/>
                    </a:lnTo>
                  </a:path>
                </a:pathLst>
              </a:cu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6" name="iṥļîḓe"/>
              <p:cNvSpPr/>
              <p:nvPr/>
            </p:nvSpPr>
            <p:spPr bwMode="auto">
              <a:xfrm>
                <a:off x="5050285" y="4726496"/>
                <a:ext cx="193677" cy="128035"/>
              </a:xfrm>
              <a:prstGeom prst="rect">
                <a:avLst/>
              </a:prstGeom>
              <a:noFill/>
              <a:ln w="9525">
                <a:solidFill>
                  <a:srgbClr val="0C0C0C">
                    <a:alpha val="52000"/>
                  </a:srgb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zh-CN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PDF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7" name="íşḻíde"/>
              <p:cNvSpPr/>
              <p:nvPr/>
            </p:nvSpPr>
            <p:spPr bwMode="auto">
              <a:xfrm>
                <a:off x="5028232" y="1991834"/>
                <a:ext cx="700207" cy="110269"/>
              </a:xfrm>
              <a:prstGeom prst="rect">
                <a:avLst/>
              </a:prstGeom>
              <a:solidFill>
                <a:srgbClr val="4676BA"/>
              </a:solidFill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8" name="ïṥļîdè"/>
              <p:cNvSpPr/>
              <p:nvPr/>
            </p:nvSpPr>
            <p:spPr bwMode="auto">
              <a:xfrm>
                <a:off x="5831357" y="1991834"/>
                <a:ext cx="700207" cy="110269"/>
              </a:xfrm>
              <a:prstGeom prst="rect">
                <a:avLst/>
              </a:prstGeom>
              <a:solidFill>
                <a:srgbClr val="4FC0B2"/>
              </a:solidFill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9" name="i$ḷiḓé"/>
              <p:cNvSpPr/>
              <p:nvPr/>
            </p:nvSpPr>
            <p:spPr bwMode="auto">
              <a:xfrm>
                <a:off x="6634480" y="1991834"/>
                <a:ext cx="700207" cy="110269"/>
              </a:xfrm>
              <a:prstGeom prst="rect">
                <a:avLst/>
              </a:prstGeom>
              <a:solidFill>
                <a:srgbClr val="F495A5"/>
              </a:solidFill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0" name="î$ļïďê"/>
              <p:cNvSpPr/>
              <p:nvPr/>
            </p:nvSpPr>
            <p:spPr bwMode="auto">
              <a:xfrm>
                <a:off x="7104960" y="2245452"/>
                <a:ext cx="615667" cy="398805"/>
              </a:xfrm>
              <a:custGeom>
                <a:avLst/>
                <a:gdLst>
                  <a:gd name="T0" fmla="*/ 152 w 167"/>
                  <a:gd name="T1" fmla="*/ 108 h 108"/>
                  <a:gd name="T2" fmla="*/ 15 w 167"/>
                  <a:gd name="T3" fmla="*/ 108 h 108"/>
                  <a:gd name="T4" fmla="*/ 0 w 167"/>
                  <a:gd name="T5" fmla="*/ 93 h 108"/>
                  <a:gd name="T6" fmla="*/ 0 w 167"/>
                  <a:gd name="T7" fmla="*/ 14 h 108"/>
                  <a:gd name="T8" fmla="*/ 15 w 167"/>
                  <a:gd name="T9" fmla="*/ 0 h 108"/>
                  <a:gd name="T10" fmla="*/ 152 w 167"/>
                  <a:gd name="T11" fmla="*/ 0 h 108"/>
                  <a:gd name="T12" fmla="*/ 167 w 167"/>
                  <a:gd name="T13" fmla="*/ 14 h 108"/>
                  <a:gd name="T14" fmla="*/ 167 w 167"/>
                  <a:gd name="T15" fmla="*/ 93 h 108"/>
                  <a:gd name="T16" fmla="*/ 152 w 167"/>
                  <a:gd name="T1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108">
                    <a:moveTo>
                      <a:pt x="152" y="108"/>
                    </a:moveTo>
                    <a:cubicBezTo>
                      <a:pt x="15" y="108"/>
                      <a:pt x="15" y="108"/>
                      <a:pt x="15" y="108"/>
                    </a:cubicBezTo>
                    <a:cubicBezTo>
                      <a:pt x="6" y="108"/>
                      <a:pt x="0" y="101"/>
                      <a:pt x="0" y="9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5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60" y="0"/>
                      <a:pt x="167" y="6"/>
                      <a:pt x="167" y="14"/>
                    </a:cubicBezTo>
                    <a:cubicBezTo>
                      <a:pt x="167" y="93"/>
                      <a:pt x="167" y="93"/>
                      <a:pt x="167" y="93"/>
                    </a:cubicBezTo>
                    <a:cubicBezTo>
                      <a:pt x="167" y="101"/>
                      <a:pt x="160" y="108"/>
                      <a:pt x="152" y="108"/>
                    </a:cubicBezTo>
                    <a:close/>
                  </a:path>
                </a:pathLst>
              </a:custGeom>
              <a:solidFill>
                <a:srgbClr val="FFFCF8"/>
              </a:solidFill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1" name="ïś1îďé"/>
              <p:cNvSpPr/>
              <p:nvPr/>
            </p:nvSpPr>
            <p:spPr bwMode="auto">
              <a:xfrm>
                <a:off x="7266687" y="2315289"/>
                <a:ext cx="270159" cy="270159"/>
              </a:xfrm>
              <a:prstGeom prst="ellipse">
                <a:avLst/>
              </a:prstGeom>
              <a:solidFill>
                <a:srgbClr val="955EBC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2" name="ïṡ1iḍê"/>
              <p:cNvSpPr/>
              <p:nvPr/>
            </p:nvSpPr>
            <p:spPr bwMode="auto">
              <a:xfrm>
                <a:off x="7266687" y="2315289"/>
                <a:ext cx="270159" cy="270159"/>
              </a:xfrm>
              <a:prstGeom prst="ellips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3" name="ïṣlîḓe"/>
              <p:cNvSpPr/>
              <p:nvPr/>
            </p:nvSpPr>
            <p:spPr bwMode="auto">
              <a:xfrm>
                <a:off x="7422902" y="2304262"/>
                <a:ext cx="132322" cy="132322"/>
              </a:xfrm>
              <a:custGeom>
                <a:avLst/>
                <a:gdLst>
                  <a:gd name="T0" fmla="*/ 36 w 36"/>
                  <a:gd name="T1" fmla="*/ 36 h 36"/>
                  <a:gd name="T2" fmla="*/ 0 w 36"/>
                  <a:gd name="T3" fmla="*/ 0 h 36"/>
                  <a:gd name="T4" fmla="*/ 0 w 36"/>
                  <a:gd name="T5" fmla="*/ 35 h 36"/>
                  <a:gd name="T6" fmla="*/ 36 w 3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6">
                    <a:moveTo>
                      <a:pt x="36" y="36"/>
                    </a:moveTo>
                    <a:cubicBezTo>
                      <a:pt x="36" y="16"/>
                      <a:pt x="20" y="0"/>
                      <a:pt x="0" y="0"/>
                    </a:cubicBezTo>
                    <a:cubicBezTo>
                      <a:pt x="0" y="35"/>
                      <a:pt x="0" y="35"/>
                      <a:pt x="0" y="35"/>
                    </a:cubicBezTo>
                    <a:lnTo>
                      <a:pt x="36" y="36"/>
                    </a:lnTo>
                    <a:close/>
                  </a:path>
                </a:pathLst>
              </a:custGeom>
              <a:solidFill>
                <a:srgbClr val="FDC54D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4" name="išļïḍê"/>
              <p:cNvSpPr/>
              <p:nvPr/>
            </p:nvSpPr>
            <p:spPr bwMode="auto">
              <a:xfrm>
                <a:off x="7422902" y="2304262"/>
                <a:ext cx="132322" cy="132322"/>
              </a:xfrm>
              <a:custGeom>
                <a:avLst/>
                <a:gdLst>
                  <a:gd name="T0" fmla="*/ 36 w 36"/>
                  <a:gd name="T1" fmla="*/ 36 h 36"/>
                  <a:gd name="T2" fmla="*/ 0 w 36"/>
                  <a:gd name="T3" fmla="*/ 0 h 36"/>
                  <a:gd name="T4" fmla="*/ 0 w 36"/>
                  <a:gd name="T5" fmla="*/ 35 h 36"/>
                  <a:gd name="T6" fmla="*/ 36 w 3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6">
                    <a:moveTo>
                      <a:pt x="36" y="36"/>
                    </a:moveTo>
                    <a:cubicBezTo>
                      <a:pt x="36" y="16"/>
                      <a:pt x="20" y="0"/>
                      <a:pt x="0" y="0"/>
                    </a:cubicBezTo>
                    <a:cubicBezTo>
                      <a:pt x="0" y="35"/>
                      <a:pt x="0" y="35"/>
                      <a:pt x="0" y="35"/>
                    </a:cubicBezTo>
                    <a:lnTo>
                      <a:pt x="36" y="36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7" name="ïsļïḓé"/>
              <p:cNvSpPr/>
              <p:nvPr/>
            </p:nvSpPr>
            <p:spPr bwMode="auto">
              <a:xfrm>
                <a:off x="7397172" y="1695946"/>
                <a:ext cx="187457" cy="183781"/>
              </a:xfrm>
              <a:prstGeom prst="ellipse">
                <a:avLst/>
              </a:prstGeom>
              <a:solidFill>
                <a:srgbClr val="FA5156"/>
              </a:solidFill>
              <a:ln w="9525">
                <a:solidFill>
                  <a:srgbClr val="0C0C0C">
                    <a:alpha val="52000"/>
                  </a:srgb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8" name="íSḷïḋe"/>
              <p:cNvSpPr/>
              <p:nvPr/>
            </p:nvSpPr>
            <p:spPr bwMode="auto">
              <a:xfrm>
                <a:off x="7397172" y="1695946"/>
                <a:ext cx="187457" cy="183781"/>
              </a:xfrm>
              <a:prstGeom prst="ellipse">
                <a:avLst/>
              </a:prstGeom>
              <a:noFill/>
              <a:ln w="6350" cap="flat">
                <a:solidFill>
                  <a:srgbClr val="0C0C0C">
                    <a:alpha val="52000"/>
                  </a:srgb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8" name="组合 237"/>
            <p:cNvGrpSpPr/>
            <p:nvPr/>
          </p:nvGrpSpPr>
          <p:grpSpPr>
            <a:xfrm>
              <a:off x="8384541" y="4342612"/>
              <a:ext cx="3151593" cy="1924549"/>
              <a:chOff x="8384541" y="4442579"/>
              <a:chExt cx="3151593" cy="1924549"/>
            </a:xfrm>
          </p:grpSpPr>
          <p:sp>
            <p:nvSpPr>
              <p:cNvPr id="233" name="íṡḷîḋe"/>
              <p:cNvSpPr/>
              <p:nvPr/>
            </p:nvSpPr>
            <p:spPr>
              <a:xfrm>
                <a:off x="8386036" y="4631269"/>
                <a:ext cx="3150098" cy="1584000"/>
              </a:xfrm>
              <a:prstGeom prst="snip2DiagRect">
                <a:avLst/>
              </a:prstGeom>
              <a:solidFill>
                <a:srgbClr val="E60000">
                  <a:alpha val="9000"/>
                </a:srgbClr>
              </a:solidFill>
              <a:ln w="12700" cap="flat">
                <a:solidFill>
                  <a:srgbClr val="C00000"/>
                </a:solidFill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4" name="ïsļíḑe"/>
              <p:cNvSpPr txBox="1"/>
              <p:nvPr/>
            </p:nvSpPr>
            <p:spPr>
              <a:xfrm>
                <a:off x="8384541" y="4442579"/>
                <a:ext cx="1152000" cy="360000"/>
              </a:xfrm>
              <a:prstGeom prst="rect">
                <a:avLst/>
              </a:prstGeom>
              <a:gradFill>
                <a:gsLst>
                  <a:gs pos="0">
                    <a:srgbClr val="FF6565"/>
                  </a:gs>
                  <a:gs pos="85000">
                    <a:srgbClr val="E60000"/>
                  </a:gs>
                </a:gsLst>
                <a:lin ang="2700000" scaled="0"/>
              </a:gradFill>
            </p:spPr>
            <p:txBody>
              <a:bodyPr wrap="none" lIns="108000" tIns="108000" rIns="108000" bIns="108000" rtlCol="0" anchor="ctr" anchorCtr="0">
                <a:noAutofit/>
              </a:bodyPr>
              <a:lstStyle>
                <a:defPPr>
                  <a:defRPr lang="zh-CN"/>
                </a:defPPr>
                <a:lvl1pPr algn="ctr">
                  <a:defRPr kumimoji="1" b="1">
                    <a:solidFill>
                      <a:srgbClr val="FFFFFF"/>
                    </a:solidFill>
                  </a:defRPr>
                </a:lvl1pPr>
              </a:lstStyle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扩展沉淀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35" name="ïšḷïḑé"/>
              <p:cNvGrpSpPr/>
              <p:nvPr/>
            </p:nvGrpSpPr>
            <p:grpSpPr>
              <a:xfrm>
                <a:off x="8488061" y="4850737"/>
                <a:ext cx="2948400" cy="1516391"/>
                <a:chOff x="2325417" y="2869322"/>
                <a:chExt cx="2948400" cy="1516391"/>
              </a:xfrm>
            </p:grpSpPr>
            <p:sp>
              <p:nvSpPr>
                <p:cNvPr id="236" name="ïšľide"/>
                <p:cNvSpPr/>
                <p:nvPr/>
              </p:nvSpPr>
              <p:spPr>
                <a:xfrm>
                  <a:off x="2492017" y="2869322"/>
                  <a:ext cx="2592699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b" anchorCtr="0">
                  <a:spAutoFit/>
                </a:bodyPr>
                <a:lstStyle/>
                <a:p>
                  <a:r>
                    <a:rPr kumimoji="1" lang="zh-CN" altLang="en-US" sz="1400" b="1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优秀经验积累，支持数据扩展</a:t>
                  </a:r>
                  <a:endParaRPr kumimoji="1" lang="zh-CN" altLang="en-US" sz="14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7" name="íṧḷíḓê"/>
                <p:cNvSpPr/>
                <p:nvPr/>
              </p:nvSpPr>
              <p:spPr>
                <a:xfrm>
                  <a:off x="2325417" y="3166405"/>
                  <a:ext cx="2948400" cy="121930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t" anchorCtr="0">
                  <a:spAutoFit/>
                </a:bodyPr>
                <a:lstStyle/>
                <a:p>
                  <a:pPr marL="171450" indent="-171450" algn="just">
                    <a:lnSpc>
                      <a:spcPct val="150000"/>
                    </a:lnSpc>
                    <a:buFont typeface="Wingdings" panose="05000000000000000000" pitchFamily="2" charset="2"/>
                    <a:buChar char="l"/>
                  </a:pPr>
                  <a:r>
                    <a:rPr kumimoji="1" lang="zh-CN" altLang="en-US" sz="10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内部优秀可持续沉淀，快速复用出优秀业务组件，提升交付速度</a:t>
                  </a:r>
                  <a:endParaRPr kumimoji="1" lang="en-US" altLang="zh-CN" sz="1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marL="171450" indent="-171450" algn="just">
                    <a:lnSpc>
                      <a:spcPct val="150000"/>
                    </a:lnSpc>
                    <a:buFont typeface="Wingdings" panose="05000000000000000000" pitchFamily="2" charset="2"/>
                    <a:buChar char="l"/>
                  </a:pPr>
                  <a:r>
                    <a:rPr kumimoji="1" lang="zh-CN" altLang="en-US" sz="10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提供开发集成能力，支持企业内部应用数据互通和系统集成，提升内部信息协作效率</a:t>
                  </a:r>
                  <a:endParaRPr kumimoji="1" lang="zh-CN" altLang="en-US" sz="1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marL="171450" indent="-171450" algn="just">
                    <a:lnSpc>
                      <a:spcPct val="150000"/>
                    </a:lnSpc>
                    <a:buFont typeface="Wingdings" panose="05000000000000000000" pitchFamily="2" charset="2"/>
                    <a:buChar char="l"/>
                  </a:pPr>
                  <a:endParaRPr kumimoji="1" lang="zh-CN" altLang="en-US" sz="1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39" name="组合 238"/>
            <p:cNvGrpSpPr/>
            <p:nvPr/>
          </p:nvGrpSpPr>
          <p:grpSpPr>
            <a:xfrm>
              <a:off x="8384542" y="2030432"/>
              <a:ext cx="3151592" cy="1899642"/>
              <a:chOff x="8384542" y="4442579"/>
              <a:chExt cx="3151592" cy="1899642"/>
            </a:xfrm>
          </p:grpSpPr>
          <p:sp>
            <p:nvSpPr>
              <p:cNvPr id="240" name="íṡḷîḋe"/>
              <p:cNvSpPr/>
              <p:nvPr/>
            </p:nvSpPr>
            <p:spPr>
              <a:xfrm>
                <a:off x="8386036" y="4631269"/>
                <a:ext cx="3150098" cy="1584000"/>
              </a:xfrm>
              <a:prstGeom prst="snip2DiagRect">
                <a:avLst/>
              </a:prstGeom>
              <a:solidFill>
                <a:srgbClr val="E60000">
                  <a:alpha val="9000"/>
                </a:srgbClr>
              </a:solidFill>
              <a:ln w="12700" cap="flat">
                <a:solidFill>
                  <a:srgbClr val="C00000"/>
                </a:solidFill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1" name="ïsļíḑe"/>
              <p:cNvSpPr txBox="1"/>
              <p:nvPr/>
            </p:nvSpPr>
            <p:spPr>
              <a:xfrm>
                <a:off x="8384542" y="4442579"/>
                <a:ext cx="1152000" cy="360000"/>
              </a:xfrm>
              <a:prstGeom prst="rect">
                <a:avLst/>
              </a:prstGeom>
              <a:gradFill>
                <a:gsLst>
                  <a:gs pos="0">
                    <a:srgbClr val="FF6565"/>
                  </a:gs>
                  <a:gs pos="85000">
                    <a:srgbClr val="E60000"/>
                  </a:gs>
                </a:gsLst>
                <a:lin ang="2700000" scaled="0"/>
              </a:gradFill>
            </p:spPr>
            <p:txBody>
              <a:bodyPr wrap="none" lIns="108000" tIns="108000" rIns="108000" bIns="108000" rtlCol="0" anchor="ctr" anchorCtr="0">
                <a:noAutofit/>
              </a:bodyPr>
              <a:lstStyle>
                <a:defPPr>
                  <a:defRPr lang="zh-CN"/>
                </a:defPPr>
                <a:lvl1pPr algn="ctr">
                  <a:defRPr kumimoji="1" b="1">
                    <a:solidFill>
                      <a:srgbClr val="FFFFFF"/>
                    </a:solidFill>
                  </a:defRPr>
                </a:lvl1pPr>
              </a:lstStyle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稳定安全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42" name="ïšḷïḑé"/>
              <p:cNvGrpSpPr/>
              <p:nvPr/>
            </p:nvGrpSpPr>
            <p:grpSpPr>
              <a:xfrm>
                <a:off x="8654661" y="4850737"/>
                <a:ext cx="2781800" cy="1491484"/>
                <a:chOff x="2492017" y="2869322"/>
                <a:chExt cx="2781800" cy="1491484"/>
              </a:xfrm>
            </p:grpSpPr>
            <p:sp>
              <p:nvSpPr>
                <p:cNvPr id="243" name="ïšľide"/>
                <p:cNvSpPr/>
                <p:nvPr/>
              </p:nvSpPr>
              <p:spPr>
                <a:xfrm>
                  <a:off x="2492017" y="2869322"/>
                  <a:ext cx="2369619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b" anchorCtr="0">
                  <a:spAutoFit/>
                </a:bodyPr>
                <a:lstStyle/>
                <a:p>
                  <a:r>
                    <a:rPr kumimoji="1" lang="zh-CN" altLang="en-US" sz="1400" b="1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稳定高效、安全可靠</a:t>
                  </a:r>
                  <a:endParaRPr kumimoji="1" lang="zh-CN" altLang="en-US" sz="14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4" name="íṧḷíḓê"/>
                <p:cNvSpPr/>
                <p:nvPr/>
              </p:nvSpPr>
              <p:spPr>
                <a:xfrm>
                  <a:off x="2492019" y="3141498"/>
                  <a:ext cx="2781798" cy="121930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t" anchorCtr="0">
                  <a:spAutoFit/>
                </a:bodyPr>
                <a:lstStyle/>
                <a:p>
                  <a:pPr marL="171450" indent="-171450" algn="just">
                    <a:lnSpc>
                      <a:spcPct val="150000"/>
                    </a:lnSpc>
                    <a:buFont typeface="Wingdings" panose="05000000000000000000" pitchFamily="2" charset="2"/>
                    <a:buChar char="l"/>
                  </a:pPr>
                  <a:r>
                    <a:rPr kumimoji="1" lang="zh-CN" altLang="en-US" sz="10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提供标准化</a:t>
                  </a:r>
                  <a:r>
                    <a:rPr kumimoji="1" lang="en-US" altLang="zh-CN" sz="10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SaaS</a:t>
                  </a:r>
                  <a:r>
                    <a:rPr kumimoji="1" lang="zh-CN" altLang="en-US" sz="10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服务，托管服务高效稳定运行，用户专注于业务发展无需关心系统资源部署和运行情况</a:t>
                  </a:r>
                  <a:endParaRPr kumimoji="1" lang="en-US" altLang="zh-CN" sz="1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marL="171450" indent="-171450" algn="just">
                    <a:lnSpc>
                      <a:spcPct val="150000"/>
                    </a:lnSpc>
                    <a:buFont typeface="Wingdings" panose="05000000000000000000" pitchFamily="2" charset="2"/>
                    <a:buChar char="l"/>
                  </a:pPr>
                  <a:r>
                    <a:rPr kumimoji="1" lang="zh-CN" altLang="en-US" sz="10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数据多副本存储，保障业务数据安全可靠</a:t>
                  </a:r>
                  <a:endParaRPr kumimoji="1" lang="en-US" altLang="zh-CN" sz="1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marL="171450" indent="-171450" algn="just">
                    <a:lnSpc>
                      <a:spcPct val="150000"/>
                    </a:lnSpc>
                    <a:buFont typeface="Wingdings" panose="05000000000000000000" pitchFamily="2" charset="2"/>
                    <a:buChar char="l"/>
                  </a:pPr>
                  <a:endParaRPr kumimoji="1" lang="zh-CN" altLang="en-US" sz="1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46" name="组合 245"/>
            <p:cNvGrpSpPr/>
            <p:nvPr/>
          </p:nvGrpSpPr>
          <p:grpSpPr>
            <a:xfrm>
              <a:off x="925866" y="4342612"/>
              <a:ext cx="3150098" cy="1772690"/>
              <a:chOff x="925866" y="2030432"/>
              <a:chExt cx="3150098" cy="1772690"/>
            </a:xfrm>
          </p:grpSpPr>
          <p:sp>
            <p:nvSpPr>
              <p:cNvPr id="247" name="íšlïḑè"/>
              <p:cNvSpPr/>
              <p:nvPr/>
            </p:nvSpPr>
            <p:spPr>
              <a:xfrm>
                <a:off x="925866" y="2219122"/>
                <a:ext cx="3150098" cy="1584000"/>
              </a:xfrm>
              <a:prstGeom prst="snip2DiagRect">
                <a:avLst/>
              </a:prstGeom>
              <a:solidFill>
                <a:schemeClr val="accent1">
                  <a:alpha val="15000"/>
                </a:schemeClr>
              </a:solidFill>
              <a:ln w="12700" cap="flat">
                <a:solidFill>
                  <a:schemeClr val="accent1"/>
                </a:solidFill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8" name="íś1ïḍê"/>
              <p:cNvSpPr txBox="1"/>
              <p:nvPr/>
            </p:nvSpPr>
            <p:spPr>
              <a:xfrm>
                <a:off x="925866" y="2030432"/>
                <a:ext cx="1152000" cy="360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/>
                  </a:gs>
                </a:gsLst>
                <a:lin ang="2700000" scaled="0"/>
              </a:gradFill>
            </p:spPr>
            <p:txBody>
              <a:bodyPr wrap="none" lIns="108000" tIns="108000" rIns="108000" bIns="108000" rtlCol="0" anchor="ctr" anchorCtr="0">
                <a:noAutofit/>
              </a:bodyPr>
              <a:lstStyle>
                <a:defPPr>
                  <a:defRPr lang="zh-CN"/>
                </a:defPPr>
                <a:lvl1pPr algn="ctr">
                  <a:defRPr kumimoji="1" sz="1200" b="1">
                    <a:solidFill>
                      <a:srgbClr val="FFFFFF"/>
                    </a:solidFill>
                  </a:defRPr>
                </a:lvl1pPr>
              </a:lstStyle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快速交付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49" name="íSḷídè"/>
              <p:cNvGrpSpPr/>
              <p:nvPr/>
            </p:nvGrpSpPr>
            <p:grpSpPr>
              <a:xfrm>
                <a:off x="1028700" y="2438590"/>
                <a:ext cx="2947591" cy="1207527"/>
                <a:chOff x="2326226" y="2869322"/>
                <a:chExt cx="2947591" cy="1207527"/>
              </a:xfrm>
            </p:grpSpPr>
            <p:sp>
              <p:nvSpPr>
                <p:cNvPr id="250" name="ïšḻîdê"/>
                <p:cNvSpPr/>
                <p:nvPr/>
              </p:nvSpPr>
              <p:spPr>
                <a:xfrm>
                  <a:off x="2492017" y="2869322"/>
                  <a:ext cx="2584472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b" anchorCtr="0">
                  <a:spAutoFit/>
                </a:bodyPr>
                <a:lstStyle/>
                <a:p>
                  <a:r>
                    <a:rPr kumimoji="1" lang="zh-CN" altLang="en-US" sz="1400" b="1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应用快速搭建，所见即所得</a:t>
                  </a:r>
                  <a:endParaRPr kumimoji="1" lang="en-US" altLang="zh-CN" sz="14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1" name="iŝľiḍé"/>
                <p:cNvSpPr/>
                <p:nvPr/>
              </p:nvSpPr>
              <p:spPr>
                <a:xfrm>
                  <a:off x="2326226" y="3203789"/>
                  <a:ext cx="2947591" cy="87306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t" anchorCtr="0">
                  <a:spAutoFit/>
                </a:bodyPr>
                <a:lstStyle/>
                <a:p>
                  <a:pPr marL="171450" indent="-171450" algn="just">
                    <a:lnSpc>
                      <a:spcPct val="130000"/>
                    </a:lnSpc>
                    <a:buFont typeface="Wingdings" panose="05000000000000000000" pitchFamily="2" charset="2"/>
                    <a:buChar char="l"/>
                  </a:pPr>
                  <a:r>
                    <a:rPr kumimoji="1" lang="zh-CN" altLang="en-US" sz="10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支持通过行业模板直接复制建立应用，标准化应用通过模板一键即可生成</a:t>
                  </a:r>
                  <a:endParaRPr kumimoji="1" lang="en-US" altLang="zh-CN" sz="1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marL="171450" indent="-171450" algn="just">
                    <a:lnSpc>
                      <a:spcPct val="130000"/>
                    </a:lnSpc>
                    <a:buFont typeface="Wingdings" panose="05000000000000000000" pitchFamily="2" charset="2"/>
                    <a:buChar char="l"/>
                  </a:pPr>
                  <a:r>
                    <a:rPr kumimoji="1" lang="zh-CN" altLang="en-US" sz="10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拖拉拽可视化开发，所见所得</a:t>
                  </a:r>
                  <a:endParaRPr kumimoji="1" lang="zh-CN" altLang="en-US" sz="1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marL="171450" indent="-171450" algn="just">
                    <a:lnSpc>
                      <a:spcPct val="130000"/>
                    </a:lnSpc>
                    <a:buFont typeface="Wingdings" panose="05000000000000000000" pitchFamily="2" charset="2"/>
                    <a:buChar char="l"/>
                  </a:pPr>
                  <a:r>
                    <a:rPr kumimoji="1" lang="zh-CN" altLang="en-US" sz="10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应用一次生成，多客户端自动适配</a:t>
                  </a:r>
                  <a:endParaRPr kumimoji="1" lang="zh-CN" altLang="en-US" sz="1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173891" y="1938111"/>
            <a:ext cx="4305492" cy="2981778"/>
            <a:chOff x="4360150" y="2090063"/>
            <a:chExt cx="4305492" cy="2981778"/>
          </a:xfrm>
        </p:grpSpPr>
        <p:sp>
          <p:nvSpPr>
            <p:cNvPr id="4" name="文本框 3"/>
            <p:cNvSpPr txBox="1"/>
            <p:nvPr/>
          </p:nvSpPr>
          <p:spPr>
            <a:xfrm>
              <a:off x="4360150" y="2090063"/>
              <a:ext cx="546945" cy="44627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DF062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kumimoji="1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DF062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018490" y="2128535"/>
              <a:ext cx="1800493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zh-CN" altLang="en-US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低代码模式介绍</a:t>
              </a:r>
              <a:endParaRPr lang="zh-CN" altLang="en-US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" name="直线箭头连接符 9"/>
            <p:cNvCxnSpPr/>
            <p:nvPr/>
          </p:nvCxnSpPr>
          <p:spPr>
            <a:xfrm>
              <a:off x="4462948" y="2596611"/>
              <a:ext cx="4202694" cy="0"/>
            </a:xfrm>
            <a:prstGeom prst="straightConnector1">
              <a:avLst/>
            </a:prstGeom>
            <a:ln w="31750">
              <a:solidFill>
                <a:srgbClr val="F2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4360150" y="2913779"/>
              <a:ext cx="546945" cy="44627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DF062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kumimoji="1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DF062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018490" y="2952251"/>
              <a:ext cx="2492990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>
                <a:defRPr/>
              </a:pPr>
              <a:r>
                <a:rPr lang="zh-CN" altLang="en-US" b="1" dirty="0">
                  <a:solidFill>
                    <a:srgbClr val="DF062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翼</a:t>
              </a:r>
              <a:r>
                <a:rPr lang="zh-CN" altLang="en-US" b="1" dirty="0" smtClean="0">
                  <a:solidFill>
                    <a:srgbClr val="DF062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飞低码平台核心能力</a:t>
              </a:r>
              <a:endParaRPr lang="zh-CN" altLang="en-US" b="1" dirty="0">
                <a:solidFill>
                  <a:srgbClr val="DF062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线箭头连接符 15"/>
            <p:cNvCxnSpPr/>
            <p:nvPr/>
          </p:nvCxnSpPr>
          <p:spPr>
            <a:xfrm>
              <a:off x="4462948" y="3420841"/>
              <a:ext cx="4202694" cy="0"/>
            </a:xfrm>
            <a:prstGeom prst="straightConnector1">
              <a:avLst/>
            </a:prstGeom>
            <a:ln w="31750">
              <a:solidFill>
                <a:srgbClr val="F2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4360150" y="3746834"/>
              <a:ext cx="543560" cy="44513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DF062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kumimoji="1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DF062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6" name="直线箭头连接符 15"/>
            <p:cNvCxnSpPr/>
            <p:nvPr/>
          </p:nvCxnSpPr>
          <p:spPr>
            <a:xfrm>
              <a:off x="4462948" y="4235546"/>
              <a:ext cx="4202694" cy="0"/>
            </a:xfrm>
            <a:prstGeom prst="straightConnector1">
              <a:avLst/>
            </a:prstGeom>
            <a:ln w="31750">
              <a:solidFill>
                <a:srgbClr val="F2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4360150" y="4565350"/>
              <a:ext cx="543560" cy="44513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DF062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kumimoji="1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DF062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018490" y="4603251"/>
              <a:ext cx="184731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>
                <a:defRPr/>
              </a:pPr>
              <a:endPara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线箭头连接符 15"/>
            <p:cNvCxnSpPr/>
            <p:nvPr/>
          </p:nvCxnSpPr>
          <p:spPr>
            <a:xfrm>
              <a:off x="4462948" y="5071841"/>
              <a:ext cx="4202694" cy="0"/>
            </a:xfrm>
            <a:prstGeom prst="straightConnector1">
              <a:avLst/>
            </a:prstGeom>
            <a:ln w="31750">
              <a:solidFill>
                <a:srgbClr val="F2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5035764" y="3763723"/>
              <a:ext cx="2492990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>
                <a:defRPr/>
              </a:pPr>
              <a:r>
                <a:rPr lang="zh-CN" altLang="en-US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翼</a:t>
              </a:r>
              <a:r>
                <a:rPr lang="zh-CN" altLang="en-US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飞</a:t>
              </a:r>
              <a:r>
                <a:rPr lang="zh-CN" altLang="en-US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低</a:t>
              </a:r>
              <a:r>
                <a:rPr lang="zh-CN" altLang="en-US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码平台高阶能力</a:t>
              </a:r>
              <a:endParaRPr lang="zh-CN" altLang="en-US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4832231" y="4417979"/>
            <a:ext cx="2723823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客户案例及交付解决方案</a:t>
            </a:r>
            <a:endParaRPr lang="zh-CN" altLang="en-US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44185" y="291567"/>
            <a:ext cx="8699148" cy="423545"/>
          </a:xfrm>
        </p:spPr>
        <p:txBody>
          <a:bodyPr/>
          <a:lstStyle/>
          <a:p>
            <a:r>
              <a:rPr lang="zh-CN" altLang="en-US" dirty="0">
                <a:sym typeface="+mn-ea"/>
              </a:rPr>
              <a:t>翼飞低代码平台</a:t>
            </a:r>
            <a:endParaRPr lang="zh-CN" altLang="en-US" dirty="0"/>
          </a:p>
        </p:txBody>
      </p:sp>
      <p:sp>
        <p:nvSpPr>
          <p:cNvPr id="93" name="TextBox 13"/>
          <p:cNvSpPr txBox="1"/>
          <p:nvPr/>
        </p:nvSpPr>
        <p:spPr>
          <a:xfrm>
            <a:off x="454660" y="1910012"/>
            <a:ext cx="11282045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70612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翼飞是天翼云提供的低代码应用构建开发平台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，提供可视化、图形化的业务表单配置和流程配置，功能强大的数据统计分析报表，内置丰富、灵活的业务逻辑配置，为广大企业提供一套低成本高效率的企业应用搭建解决方案。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defTabSz="706120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4678" y="138760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翼飞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19" y="1359370"/>
            <a:ext cx="456578" cy="456578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54660" y="3298825"/>
            <a:ext cx="6680744" cy="2773200"/>
            <a:chOff x="454660" y="3298825"/>
            <a:chExt cx="6680744" cy="2773200"/>
          </a:xfrm>
        </p:grpSpPr>
        <p:sp>
          <p:nvSpPr>
            <p:cNvPr id="18" name="TextBox 13"/>
            <p:cNvSpPr txBox="1"/>
            <p:nvPr/>
          </p:nvSpPr>
          <p:spPr>
            <a:xfrm>
              <a:off x="454660" y="3298825"/>
              <a:ext cx="3260090" cy="706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 defTabSz="706120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拖拽式表单流程</a:t>
              </a:r>
              <a:endPara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0" algn="l" defTabSz="706120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拖拽式表单流程设计，支持强大函数规则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Box 13"/>
            <p:cNvSpPr txBox="1"/>
            <p:nvPr/>
          </p:nvSpPr>
          <p:spPr>
            <a:xfrm>
              <a:off x="454660" y="5331061"/>
              <a:ext cx="326009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 defTabSz="706120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IM</a:t>
              </a: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快速对接</a:t>
              </a:r>
              <a:endPara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0" algn="l" defTabSz="706120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可与翼连、钉钉、企业微信、飞书等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IM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集成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13"/>
            <p:cNvSpPr txBox="1"/>
            <p:nvPr/>
          </p:nvSpPr>
          <p:spPr>
            <a:xfrm>
              <a:off x="454660" y="4310904"/>
              <a:ext cx="3260090" cy="706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 defTabSz="706120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低代码页面编辑</a:t>
              </a:r>
              <a:endPara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0" algn="l" defTabSz="706120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自定义前端页面编辑，高效灵活定制化展示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81450" y="3298825"/>
              <a:ext cx="3153954" cy="706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 defTabSz="706120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可视化仪表设计</a:t>
              </a:r>
              <a:endPara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0" algn="l" defTabSz="706120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灵活编排流程走向，强大智能的流程引擎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13"/>
            <p:cNvSpPr txBox="1"/>
            <p:nvPr/>
          </p:nvSpPr>
          <p:spPr>
            <a:xfrm>
              <a:off x="3981450" y="5333361"/>
              <a:ext cx="289496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 defTabSz="706120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开放数据集成</a:t>
              </a:r>
              <a:endPara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0" algn="l" defTabSz="706120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开放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API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，可与第三方系统数据交互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13"/>
            <p:cNvSpPr txBox="1"/>
            <p:nvPr/>
          </p:nvSpPr>
          <p:spPr>
            <a:xfrm>
              <a:off x="3981450" y="4310904"/>
              <a:ext cx="3153954" cy="706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 defTabSz="706120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可编排数据工厂</a:t>
              </a:r>
              <a:endPara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0" algn="l" defTabSz="706120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在线汇总编辑数据，自定义编排加工数据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76" y="3512186"/>
            <a:ext cx="3325705" cy="217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44185" y="291567"/>
            <a:ext cx="8699148" cy="423545"/>
          </a:xfrm>
        </p:spPr>
        <p:txBody>
          <a:bodyPr/>
          <a:lstStyle/>
          <a:p>
            <a:r>
              <a:rPr lang="zh-CN" altLang="en-US" dirty="0"/>
              <a:t>表单引擎</a:t>
            </a:r>
            <a:r>
              <a:rPr lang="en-US" altLang="zh-CN" dirty="0"/>
              <a:t>-</a:t>
            </a:r>
            <a:r>
              <a:rPr lang="zh-CN" altLang="en-US" dirty="0"/>
              <a:t>可视化拖拽配置，快速数据收集</a:t>
            </a:r>
            <a:endParaRPr dirty="0"/>
          </a:p>
        </p:txBody>
      </p:sp>
      <p:sp>
        <p:nvSpPr>
          <p:cNvPr id="66" name="文本框 65"/>
          <p:cNvSpPr txBox="1"/>
          <p:nvPr/>
        </p:nvSpPr>
        <p:spPr>
          <a:xfrm>
            <a:off x="443628" y="1240554"/>
            <a:ext cx="3760072" cy="2512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表单引擎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表单引擎可以通过可视化的拖拉拽操作，积木式搭建出表单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，即使是一线业务人员也能快速上手搭建应用，提升企业内部工作沟通效率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693153" y="3429000"/>
            <a:ext cx="3370846" cy="2773049"/>
            <a:chOff x="643803" y="2965211"/>
            <a:chExt cx="3370846" cy="2773049"/>
          </a:xfrm>
        </p:grpSpPr>
        <p:grpSp>
          <p:nvGrpSpPr>
            <p:cNvPr id="36" name="组合 35"/>
            <p:cNvGrpSpPr/>
            <p:nvPr/>
          </p:nvGrpSpPr>
          <p:grpSpPr>
            <a:xfrm>
              <a:off x="643803" y="2965211"/>
              <a:ext cx="3370846" cy="2174140"/>
              <a:chOff x="4411021" y="3877711"/>
              <a:chExt cx="3370846" cy="2174140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4411021" y="3877711"/>
                <a:ext cx="3370846" cy="377411"/>
                <a:chOff x="5715946" y="2020954"/>
                <a:chExt cx="3370846" cy="377411"/>
              </a:xfrm>
            </p:grpSpPr>
            <p:sp>
              <p:nvSpPr>
                <p:cNvPr id="65" name="矩形 64"/>
                <p:cNvSpPr/>
                <p:nvPr/>
              </p:nvSpPr>
              <p:spPr>
                <a:xfrm>
                  <a:off x="5715946" y="2171488"/>
                  <a:ext cx="184067" cy="184065"/>
                </a:xfrm>
                <a:prstGeom prst="rect">
                  <a:avLst/>
                </a:prstGeom>
                <a:solidFill>
                  <a:srgbClr val="D31C2A"/>
                </a:solidFill>
                <a:ln w="12700" cap="rnd">
                  <a:noFill/>
                  <a:prstDash val="solid"/>
                  <a:round/>
                </a:ln>
                <a:effectLst>
                  <a:outerShdw blurRad="254000" dist="127000" algn="ctr" rotWithShape="0">
                    <a:schemeClr val="accent2"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7" name="矩形 66"/>
                <p:cNvSpPr/>
                <p:nvPr/>
              </p:nvSpPr>
              <p:spPr>
                <a:xfrm flipH="1">
                  <a:off x="5985495" y="2020954"/>
                  <a:ext cx="3101297" cy="37741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lang="zh-CN" altLang="en-US" sz="14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提供</a:t>
                  </a:r>
                  <a:r>
                    <a:rPr lang="en-US" altLang="zh-CN" sz="14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40+</a:t>
                  </a:r>
                  <a:r>
                    <a:rPr lang="zh-CN" altLang="en-US" sz="14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种系统输入</a:t>
                  </a:r>
                  <a:r>
                    <a:rPr lang="en-US" altLang="zh-CN" sz="14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/</a:t>
                  </a:r>
                  <a:r>
                    <a:rPr lang="zh-CN" altLang="en-US" sz="14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显示控件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0" name="组合 39"/>
              <p:cNvGrpSpPr/>
              <p:nvPr/>
            </p:nvGrpSpPr>
            <p:grpSpPr>
              <a:xfrm>
                <a:off x="4411021" y="5075531"/>
                <a:ext cx="3370846" cy="377411"/>
                <a:chOff x="5715946" y="2020954"/>
                <a:chExt cx="3370846" cy="377411"/>
              </a:xfrm>
            </p:grpSpPr>
            <p:sp>
              <p:nvSpPr>
                <p:cNvPr id="61" name="矩形 60"/>
                <p:cNvSpPr/>
                <p:nvPr/>
              </p:nvSpPr>
              <p:spPr>
                <a:xfrm>
                  <a:off x="5715946" y="2171488"/>
                  <a:ext cx="184067" cy="184065"/>
                </a:xfrm>
                <a:prstGeom prst="rect">
                  <a:avLst/>
                </a:prstGeom>
                <a:solidFill>
                  <a:srgbClr val="D31C2A"/>
                </a:solidFill>
                <a:ln w="12700" cap="rnd">
                  <a:noFill/>
                  <a:prstDash val="solid"/>
                  <a:round/>
                </a:ln>
                <a:effectLst>
                  <a:outerShdw blurRad="254000" dist="127000" algn="ctr" rotWithShape="0">
                    <a:schemeClr val="accent2"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3" name="矩形 62"/>
                <p:cNvSpPr/>
                <p:nvPr/>
              </p:nvSpPr>
              <p:spPr>
                <a:xfrm flipH="1">
                  <a:off x="5985495" y="2020954"/>
                  <a:ext cx="3101297" cy="37741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支持表单页面个性化布局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1" name="组合 40"/>
              <p:cNvGrpSpPr/>
              <p:nvPr/>
            </p:nvGrpSpPr>
            <p:grpSpPr>
              <a:xfrm>
                <a:off x="4411021" y="5674440"/>
                <a:ext cx="3370846" cy="377411"/>
                <a:chOff x="5715946" y="2020954"/>
                <a:chExt cx="3370846" cy="377411"/>
              </a:xfrm>
            </p:grpSpPr>
            <p:sp>
              <p:nvSpPr>
                <p:cNvPr id="45" name="矩形 44"/>
                <p:cNvSpPr/>
                <p:nvPr/>
              </p:nvSpPr>
              <p:spPr>
                <a:xfrm>
                  <a:off x="5715946" y="2171488"/>
                  <a:ext cx="184067" cy="184065"/>
                </a:xfrm>
                <a:prstGeom prst="rect">
                  <a:avLst/>
                </a:prstGeom>
                <a:solidFill>
                  <a:srgbClr val="D31C2A"/>
                </a:solidFill>
                <a:ln w="12700" cap="rnd">
                  <a:noFill/>
                  <a:prstDash val="solid"/>
                  <a:round/>
                </a:ln>
                <a:effectLst>
                  <a:outerShdw blurRad="254000" dist="127000" algn="ctr" rotWithShape="0">
                    <a:schemeClr val="accent2"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9" name="矩形 58"/>
                <p:cNvSpPr/>
                <p:nvPr/>
              </p:nvSpPr>
              <p:spPr>
                <a:xfrm flipH="1">
                  <a:off x="5985495" y="2020954"/>
                  <a:ext cx="3101297" cy="37741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支持控件个性化隐藏</a:t>
                  </a:r>
                  <a:r>
                    <a:rPr kumimoji="0" lang="en-US" altLang="zh-CN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/</a:t>
                  </a:r>
                  <a:r>
                    <a:rPr kumimoji="0" lang="zh-CN" altLang="en-US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显示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2" name="组合 41"/>
              <p:cNvGrpSpPr/>
              <p:nvPr/>
            </p:nvGrpSpPr>
            <p:grpSpPr>
              <a:xfrm>
                <a:off x="4411021" y="4476621"/>
                <a:ext cx="3370846" cy="377411"/>
                <a:chOff x="5715946" y="2020954"/>
                <a:chExt cx="3370846" cy="377411"/>
              </a:xfrm>
            </p:grpSpPr>
            <p:sp>
              <p:nvSpPr>
                <p:cNvPr id="43" name="矩形 42"/>
                <p:cNvSpPr/>
                <p:nvPr/>
              </p:nvSpPr>
              <p:spPr>
                <a:xfrm>
                  <a:off x="5715946" y="2171488"/>
                  <a:ext cx="184067" cy="184065"/>
                </a:xfrm>
                <a:prstGeom prst="rect">
                  <a:avLst/>
                </a:prstGeom>
                <a:solidFill>
                  <a:srgbClr val="D31C2A"/>
                </a:solidFill>
                <a:ln w="12700" cap="rnd">
                  <a:noFill/>
                  <a:prstDash val="solid"/>
                  <a:round/>
                </a:ln>
                <a:effectLst>
                  <a:outerShdw blurRad="254000" dist="127000" algn="ctr" rotWithShape="0">
                    <a:schemeClr val="accent2"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 flipH="1">
                  <a:off x="5985495" y="2020954"/>
                  <a:ext cx="3101297" cy="37741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支持数据批量导入导出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37" name="矩形 36"/>
            <p:cNvSpPr/>
            <p:nvPr/>
          </p:nvSpPr>
          <p:spPr>
            <a:xfrm>
              <a:off x="643803" y="5511383"/>
              <a:ext cx="184067" cy="184065"/>
            </a:xfrm>
            <a:prstGeom prst="rect">
              <a:avLst/>
            </a:prstGeom>
            <a:solidFill>
              <a:srgbClr val="D31C2A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accent2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 flipH="1">
              <a:off x="913352" y="5360849"/>
              <a:ext cx="3101297" cy="377411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支持使用子表单填写数据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1625" y="1783855"/>
            <a:ext cx="5760000" cy="32203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372" y="3267320"/>
            <a:ext cx="5760000" cy="30200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44185" y="291567"/>
            <a:ext cx="8699148" cy="423545"/>
          </a:xfrm>
        </p:spPr>
        <p:txBody>
          <a:bodyPr/>
          <a:lstStyle/>
          <a:p>
            <a:r>
              <a:rPr lang="zh-CN" altLang="en-US" dirty="0"/>
              <a:t>问卷应用</a:t>
            </a:r>
            <a:r>
              <a:rPr lang="en-US" altLang="zh-CN" dirty="0"/>
              <a:t>-</a:t>
            </a:r>
            <a:r>
              <a:rPr lang="zh-CN" altLang="en-US" dirty="0"/>
              <a:t>快速采集所需信息</a:t>
            </a:r>
            <a:endParaRPr lang="zh-CN" altLang="en-US" dirty="0"/>
          </a:p>
        </p:txBody>
      </p:sp>
      <p:grpSp>
        <p:nvGrpSpPr>
          <p:cNvPr id="64" name="组合 63"/>
          <p:cNvGrpSpPr/>
          <p:nvPr/>
        </p:nvGrpSpPr>
        <p:grpSpPr>
          <a:xfrm>
            <a:off x="693153" y="3195476"/>
            <a:ext cx="3370846" cy="2773049"/>
            <a:chOff x="643803" y="2965211"/>
            <a:chExt cx="3370846" cy="2773049"/>
          </a:xfrm>
        </p:grpSpPr>
        <p:grpSp>
          <p:nvGrpSpPr>
            <p:cNvPr id="15" name="组合 14"/>
            <p:cNvGrpSpPr/>
            <p:nvPr/>
          </p:nvGrpSpPr>
          <p:grpSpPr>
            <a:xfrm>
              <a:off x="643803" y="2965211"/>
              <a:ext cx="3370846" cy="2174140"/>
              <a:chOff x="4411021" y="3877711"/>
              <a:chExt cx="3370846" cy="217414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4411021" y="3877711"/>
                <a:ext cx="3370846" cy="377411"/>
                <a:chOff x="5715946" y="2020954"/>
                <a:chExt cx="3370846" cy="377411"/>
              </a:xfrm>
            </p:grpSpPr>
            <p:sp>
              <p:nvSpPr>
                <p:cNvPr id="31" name="矩形 30"/>
                <p:cNvSpPr/>
                <p:nvPr/>
              </p:nvSpPr>
              <p:spPr>
                <a:xfrm>
                  <a:off x="5715946" y="2171488"/>
                  <a:ext cx="184067" cy="184065"/>
                </a:xfrm>
                <a:prstGeom prst="rect">
                  <a:avLst/>
                </a:prstGeom>
                <a:solidFill>
                  <a:srgbClr val="D31C2A"/>
                </a:solidFill>
                <a:ln w="12700" cap="rnd">
                  <a:noFill/>
                  <a:prstDash val="solid"/>
                  <a:round/>
                </a:ln>
                <a:effectLst>
                  <a:outerShdw blurRad="254000" dist="127000" algn="ctr" rotWithShape="0">
                    <a:schemeClr val="accent2"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 flipH="1">
                  <a:off x="5985495" y="2020954"/>
                  <a:ext cx="3101297" cy="37741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defTabSz="913765">
                    <a:lnSpc>
                      <a:spcPct val="150000"/>
                    </a:lnSpc>
                    <a:buSzPct val="25000"/>
                    <a:defRPr/>
                  </a:pPr>
                  <a:r>
                    <a:rPr lang="zh-CN" altLang="en-US" sz="14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支持移动端直接创建和编辑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4411021" y="5075531"/>
                <a:ext cx="3370846" cy="377411"/>
                <a:chOff x="5715946" y="2020954"/>
                <a:chExt cx="3370846" cy="377411"/>
              </a:xfrm>
            </p:grpSpPr>
            <p:sp>
              <p:nvSpPr>
                <p:cNvPr id="29" name="矩形 28"/>
                <p:cNvSpPr/>
                <p:nvPr/>
              </p:nvSpPr>
              <p:spPr>
                <a:xfrm>
                  <a:off x="5715946" y="2171488"/>
                  <a:ext cx="184067" cy="184065"/>
                </a:xfrm>
                <a:prstGeom prst="rect">
                  <a:avLst/>
                </a:prstGeom>
                <a:solidFill>
                  <a:srgbClr val="D31C2A"/>
                </a:solidFill>
                <a:ln w="12700" cap="rnd">
                  <a:noFill/>
                  <a:prstDash val="solid"/>
                  <a:round/>
                </a:ln>
                <a:effectLst>
                  <a:outerShdw blurRad="254000" dist="127000" algn="ctr" rotWithShape="0">
                    <a:schemeClr val="accent2"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 flipH="1">
                  <a:off x="5985495" y="2020954"/>
                  <a:ext cx="3101297" cy="37741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lang="zh-CN" altLang="en-US" sz="14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提供选择、填空等</a:t>
                  </a:r>
                  <a:r>
                    <a:rPr lang="en-US" altLang="zh-CN" sz="14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15</a:t>
                  </a:r>
                  <a:r>
                    <a:rPr lang="zh-CN" altLang="en-US" sz="14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种常用控件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4411021" y="5674440"/>
                <a:ext cx="3370846" cy="377411"/>
                <a:chOff x="5715946" y="2020954"/>
                <a:chExt cx="3370846" cy="377411"/>
              </a:xfrm>
            </p:grpSpPr>
            <p:sp>
              <p:nvSpPr>
                <p:cNvPr id="27" name="矩形 26"/>
                <p:cNvSpPr/>
                <p:nvPr/>
              </p:nvSpPr>
              <p:spPr>
                <a:xfrm>
                  <a:off x="5715946" y="2171488"/>
                  <a:ext cx="184067" cy="184065"/>
                </a:xfrm>
                <a:prstGeom prst="rect">
                  <a:avLst/>
                </a:prstGeom>
                <a:solidFill>
                  <a:srgbClr val="D31C2A"/>
                </a:solidFill>
                <a:ln w="12700" cap="rnd">
                  <a:noFill/>
                  <a:prstDash val="solid"/>
                  <a:round/>
                </a:ln>
                <a:effectLst>
                  <a:outerShdw blurRad="254000" dist="127000" algn="ctr" rotWithShape="0">
                    <a:schemeClr val="accent2"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 flipH="1">
                  <a:off x="5985495" y="2020954"/>
                  <a:ext cx="3101297" cy="37741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lang="zh-CN" altLang="en-US" sz="14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问卷填写页面多端适配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4411021" y="4476621"/>
                <a:ext cx="3370846" cy="377411"/>
                <a:chOff x="5715946" y="2020954"/>
                <a:chExt cx="3370846" cy="377411"/>
              </a:xfrm>
            </p:grpSpPr>
            <p:sp>
              <p:nvSpPr>
                <p:cNvPr id="21" name="矩形 20"/>
                <p:cNvSpPr/>
                <p:nvPr/>
              </p:nvSpPr>
              <p:spPr>
                <a:xfrm>
                  <a:off x="5715946" y="2171488"/>
                  <a:ext cx="184067" cy="184065"/>
                </a:xfrm>
                <a:prstGeom prst="rect">
                  <a:avLst/>
                </a:prstGeom>
                <a:solidFill>
                  <a:srgbClr val="D31C2A"/>
                </a:solidFill>
                <a:ln w="12700" cap="rnd">
                  <a:noFill/>
                  <a:prstDash val="solid"/>
                  <a:round/>
                </a:ln>
                <a:effectLst>
                  <a:outerShdw blurRad="254000" dist="127000" algn="ctr" rotWithShape="0">
                    <a:schemeClr val="accent2"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 flipH="1">
                  <a:off x="5985495" y="2020954"/>
                  <a:ext cx="3101297" cy="37741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一键自动生成填写链接</a:t>
                  </a:r>
                  <a:r>
                    <a:rPr kumimoji="0" lang="en-US" altLang="zh-CN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/</a:t>
                  </a:r>
                  <a:r>
                    <a:rPr kumimoji="0" lang="zh-CN" altLang="en-US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二维码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60" name="矩形 59"/>
            <p:cNvSpPr/>
            <p:nvPr/>
          </p:nvSpPr>
          <p:spPr>
            <a:xfrm>
              <a:off x="643803" y="5511383"/>
              <a:ext cx="184067" cy="184065"/>
            </a:xfrm>
            <a:prstGeom prst="rect">
              <a:avLst/>
            </a:prstGeom>
            <a:solidFill>
              <a:srgbClr val="D31C2A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accent2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 flipH="1">
              <a:off x="913352" y="5360849"/>
              <a:ext cx="3101297" cy="377411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统计结果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快速自定义展示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6" name="文本框 65"/>
          <p:cNvSpPr txBox="1"/>
          <p:nvPr/>
        </p:nvSpPr>
        <p:spPr>
          <a:xfrm>
            <a:off x="443628" y="1240554"/>
            <a:ext cx="3810871" cy="2066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问卷应用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问卷功能能够用于企业快速收集信息或者满意度统计等场景。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收集后信息统计可以通过报表功能快速展示。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6208" y="1611516"/>
            <a:ext cx="5099671" cy="46668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 descr="图形用户界面, 文本, 应用程序, 电子邮件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1"/>
          <a:stretch>
            <a:fillRect/>
          </a:stretch>
        </p:blipFill>
        <p:spPr>
          <a:xfrm>
            <a:off x="8414671" y="3236047"/>
            <a:ext cx="1565219" cy="33303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图形用户界面, 应用程序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1"/>
          <a:stretch>
            <a:fillRect/>
          </a:stretch>
        </p:blipFill>
        <p:spPr>
          <a:xfrm>
            <a:off x="6646188" y="3236047"/>
            <a:ext cx="1565220" cy="33303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 descr="图形用户界面, 应用程序, Word&#10;&#10;描述已自动生成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1"/>
          <a:stretch>
            <a:fillRect/>
          </a:stretch>
        </p:blipFill>
        <p:spPr>
          <a:xfrm>
            <a:off x="10183153" y="3236047"/>
            <a:ext cx="1565219" cy="32896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jk5ODM0YmMxOWJiYWQyNDU4MGIzYWRmYTA0ZmI5NDc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4689</Words>
  <Application>WPS 演示</Application>
  <PresentationFormat>宽屏</PresentationFormat>
  <Paragraphs>483</Paragraphs>
  <Slides>25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等线</vt:lpstr>
      <vt:lpstr>Arial Unicode MS</vt:lpstr>
      <vt:lpstr>思源黑体</vt:lpstr>
      <vt:lpstr>Calibri Light</vt:lpstr>
      <vt:lpstr>Symbol</vt:lpstr>
      <vt:lpstr>黑体</vt:lpstr>
      <vt:lpstr>等线 Light</vt:lpstr>
      <vt:lpstr>Wingdings</vt:lpstr>
      <vt:lpstr>思源黑体</vt:lpstr>
      <vt:lpstr>方正大黑体_GBK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高 博</dc:creator>
  <cp:lastModifiedBy>lenovo</cp:lastModifiedBy>
  <cp:revision>213</cp:revision>
  <dcterms:created xsi:type="dcterms:W3CDTF">2022-08-09T09:12:00Z</dcterms:created>
  <dcterms:modified xsi:type="dcterms:W3CDTF">2026-04-08T06:40:32Z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F779BCFA4CE1FBC9EC20F262960E2602</vt:lpwstr>
  </property>
</Properties>
</file>