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6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jpeg"/><Relationship Id="rId7" Type="http://schemas.openxmlformats.org/officeDocument/2006/relationships/image" Target="../media/image85.jpeg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3" Type="http://schemas.openxmlformats.org/officeDocument/2006/relationships/image" Target="../media/image81.jpe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0.jpeg"/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2.png"/><Relationship Id="rId3" Type="http://schemas.openxmlformats.org/officeDocument/2006/relationships/image" Target="../media/image6.png"/><Relationship Id="rId2" Type="http://schemas.openxmlformats.org/officeDocument/2006/relationships/image" Target="../media/image91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6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1.png"/><Relationship Id="rId8" Type="http://schemas.openxmlformats.org/officeDocument/2006/relationships/image" Target="../media/image6.png"/><Relationship Id="rId7" Type="http://schemas.openxmlformats.org/officeDocument/2006/relationships/hyperlink" Target="HTTP" TargetMode="Externa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2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03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png"/><Relationship Id="rId7" Type="http://schemas.openxmlformats.org/officeDocument/2006/relationships/image" Target="../media/image108.png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6.png"/><Relationship Id="rId2" Type="http://schemas.openxmlformats.org/officeDocument/2006/relationships/image" Target="../media/image104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2.png"/><Relationship Id="rId10" Type="http://schemas.openxmlformats.org/officeDocument/2006/relationships/image" Target="../media/image111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17.png"/><Relationship Id="rId6" Type="http://schemas.openxmlformats.org/officeDocument/2006/relationships/image" Target="../media/image6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4.jpeg"/><Relationship Id="rId8" Type="http://schemas.openxmlformats.org/officeDocument/2006/relationships/image" Target="../media/image123.jpeg"/><Relationship Id="rId7" Type="http://schemas.openxmlformats.org/officeDocument/2006/relationships/image" Target="../media/image122.jpeg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Relationship Id="rId3" Type="http://schemas.openxmlformats.org/officeDocument/2006/relationships/image" Target="../media/image6.png"/><Relationship Id="rId2" Type="http://schemas.openxmlformats.org/officeDocument/2006/relationships/image" Target="../media/image118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32.png"/><Relationship Id="rId16" Type="http://schemas.openxmlformats.org/officeDocument/2006/relationships/image" Target="../media/image131.png"/><Relationship Id="rId15" Type="http://schemas.openxmlformats.org/officeDocument/2006/relationships/image" Target="../media/image130.png"/><Relationship Id="rId14" Type="http://schemas.openxmlformats.org/officeDocument/2006/relationships/image" Target="../media/image129.png"/><Relationship Id="rId13" Type="http://schemas.openxmlformats.org/officeDocument/2006/relationships/image" Target="../media/image128.png"/><Relationship Id="rId12" Type="http://schemas.openxmlformats.org/officeDocument/2006/relationships/image" Target="../media/image127.png"/><Relationship Id="rId11" Type="http://schemas.openxmlformats.org/officeDocument/2006/relationships/image" Target="../media/image126.jpeg"/><Relationship Id="rId10" Type="http://schemas.openxmlformats.org/officeDocument/2006/relationships/image" Target="../media/image125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33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34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1.png"/><Relationship Id="rId8" Type="http://schemas.openxmlformats.org/officeDocument/2006/relationships/image" Target="../media/image140.jpeg"/><Relationship Id="rId7" Type="http://schemas.openxmlformats.org/officeDocument/2006/relationships/image" Target="../media/image139.jpeg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6.png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148.png"/><Relationship Id="rId15" Type="http://schemas.openxmlformats.org/officeDocument/2006/relationships/image" Target="../media/image147.png"/><Relationship Id="rId14" Type="http://schemas.openxmlformats.org/officeDocument/2006/relationships/image" Target="../media/image146.png"/><Relationship Id="rId13" Type="http://schemas.openxmlformats.org/officeDocument/2006/relationships/image" Target="../media/image145.png"/><Relationship Id="rId12" Type="http://schemas.openxmlformats.org/officeDocument/2006/relationships/image" Target="../media/image144.png"/><Relationship Id="rId11" Type="http://schemas.openxmlformats.org/officeDocument/2006/relationships/image" Target="../media/image143.png"/><Relationship Id="rId10" Type="http://schemas.openxmlformats.org/officeDocument/2006/relationships/image" Target="../media/image142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5.png"/><Relationship Id="rId8" Type="http://schemas.openxmlformats.org/officeDocument/2006/relationships/image" Target="../media/image154.png"/><Relationship Id="rId7" Type="http://schemas.openxmlformats.org/officeDocument/2006/relationships/image" Target="../media/image6.png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34" Type="http://schemas.openxmlformats.org/officeDocument/2006/relationships/slideLayout" Target="../slideLayouts/slideLayout1.xml"/><Relationship Id="rId33" Type="http://schemas.openxmlformats.org/officeDocument/2006/relationships/image" Target="../media/image179.png"/><Relationship Id="rId32" Type="http://schemas.openxmlformats.org/officeDocument/2006/relationships/image" Target="../media/image178.png"/><Relationship Id="rId31" Type="http://schemas.openxmlformats.org/officeDocument/2006/relationships/image" Target="../media/image177.png"/><Relationship Id="rId30" Type="http://schemas.openxmlformats.org/officeDocument/2006/relationships/image" Target="../media/image176.png"/><Relationship Id="rId3" Type="http://schemas.openxmlformats.org/officeDocument/2006/relationships/image" Target="../media/image150.png"/><Relationship Id="rId29" Type="http://schemas.openxmlformats.org/officeDocument/2006/relationships/image" Target="../media/image175.png"/><Relationship Id="rId28" Type="http://schemas.openxmlformats.org/officeDocument/2006/relationships/image" Target="../media/image174.png"/><Relationship Id="rId27" Type="http://schemas.openxmlformats.org/officeDocument/2006/relationships/image" Target="../media/image173.png"/><Relationship Id="rId26" Type="http://schemas.openxmlformats.org/officeDocument/2006/relationships/image" Target="../media/image172.png"/><Relationship Id="rId25" Type="http://schemas.openxmlformats.org/officeDocument/2006/relationships/image" Target="../media/image171.png"/><Relationship Id="rId24" Type="http://schemas.openxmlformats.org/officeDocument/2006/relationships/image" Target="../media/image170.png"/><Relationship Id="rId23" Type="http://schemas.openxmlformats.org/officeDocument/2006/relationships/image" Target="../media/image169.png"/><Relationship Id="rId22" Type="http://schemas.openxmlformats.org/officeDocument/2006/relationships/image" Target="../media/image168.png"/><Relationship Id="rId21" Type="http://schemas.openxmlformats.org/officeDocument/2006/relationships/image" Target="../media/image167.png"/><Relationship Id="rId20" Type="http://schemas.openxmlformats.org/officeDocument/2006/relationships/image" Target="../media/image166.png"/><Relationship Id="rId2" Type="http://schemas.openxmlformats.org/officeDocument/2006/relationships/image" Target="../media/image149.png"/><Relationship Id="rId19" Type="http://schemas.openxmlformats.org/officeDocument/2006/relationships/image" Target="../media/image165.png"/><Relationship Id="rId18" Type="http://schemas.openxmlformats.org/officeDocument/2006/relationships/image" Target="../media/image164.png"/><Relationship Id="rId17" Type="http://schemas.openxmlformats.org/officeDocument/2006/relationships/image" Target="../media/image163.png"/><Relationship Id="rId16" Type="http://schemas.openxmlformats.org/officeDocument/2006/relationships/image" Target="../media/image162.png"/><Relationship Id="rId15" Type="http://schemas.openxmlformats.org/officeDocument/2006/relationships/image" Target="../media/image161.png"/><Relationship Id="rId14" Type="http://schemas.openxmlformats.org/officeDocument/2006/relationships/image" Target="../media/image160.png"/><Relationship Id="rId13" Type="http://schemas.openxmlformats.org/officeDocument/2006/relationships/image" Target="../media/image159.png"/><Relationship Id="rId12" Type="http://schemas.openxmlformats.org/officeDocument/2006/relationships/image" Target="../media/image158.png"/><Relationship Id="rId11" Type="http://schemas.openxmlformats.org/officeDocument/2006/relationships/image" Target="../media/image157.png"/><Relationship Id="rId10" Type="http://schemas.openxmlformats.org/officeDocument/2006/relationships/image" Target="../media/image156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png"/><Relationship Id="rId8" Type="http://schemas.openxmlformats.org/officeDocument/2006/relationships/image" Target="../media/image189.png"/><Relationship Id="rId7" Type="http://schemas.openxmlformats.org/officeDocument/2006/relationships/image" Target="../media/image188.png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39" Type="http://schemas.openxmlformats.org/officeDocument/2006/relationships/slideLayout" Target="../slideLayouts/slideLayout1.xml"/><Relationship Id="rId38" Type="http://schemas.openxmlformats.org/officeDocument/2006/relationships/image" Target="../media/image218.png"/><Relationship Id="rId37" Type="http://schemas.openxmlformats.org/officeDocument/2006/relationships/image" Target="../media/image217.png"/><Relationship Id="rId36" Type="http://schemas.openxmlformats.org/officeDocument/2006/relationships/image" Target="../media/image216.png"/><Relationship Id="rId35" Type="http://schemas.openxmlformats.org/officeDocument/2006/relationships/image" Target="../media/image215.png"/><Relationship Id="rId34" Type="http://schemas.openxmlformats.org/officeDocument/2006/relationships/image" Target="../media/image214.png"/><Relationship Id="rId33" Type="http://schemas.openxmlformats.org/officeDocument/2006/relationships/image" Target="../media/image213.png"/><Relationship Id="rId32" Type="http://schemas.openxmlformats.org/officeDocument/2006/relationships/image" Target="../media/image212.png"/><Relationship Id="rId31" Type="http://schemas.openxmlformats.org/officeDocument/2006/relationships/image" Target="../media/image211.png"/><Relationship Id="rId30" Type="http://schemas.openxmlformats.org/officeDocument/2006/relationships/image" Target="../media/image210.png"/><Relationship Id="rId3" Type="http://schemas.openxmlformats.org/officeDocument/2006/relationships/image" Target="../media/image184.png"/><Relationship Id="rId29" Type="http://schemas.openxmlformats.org/officeDocument/2006/relationships/image" Target="../media/image209.png"/><Relationship Id="rId28" Type="http://schemas.openxmlformats.org/officeDocument/2006/relationships/image" Target="../media/image208.png"/><Relationship Id="rId27" Type="http://schemas.openxmlformats.org/officeDocument/2006/relationships/image" Target="../media/image207.png"/><Relationship Id="rId26" Type="http://schemas.openxmlformats.org/officeDocument/2006/relationships/image" Target="../media/image206.png"/><Relationship Id="rId25" Type="http://schemas.openxmlformats.org/officeDocument/2006/relationships/image" Target="../media/image205.png"/><Relationship Id="rId24" Type="http://schemas.openxmlformats.org/officeDocument/2006/relationships/image" Target="../media/image204.png"/><Relationship Id="rId23" Type="http://schemas.openxmlformats.org/officeDocument/2006/relationships/image" Target="../media/image203.png"/><Relationship Id="rId22" Type="http://schemas.openxmlformats.org/officeDocument/2006/relationships/image" Target="../media/image202.png"/><Relationship Id="rId21" Type="http://schemas.openxmlformats.org/officeDocument/2006/relationships/image" Target="../media/image201.png"/><Relationship Id="rId20" Type="http://schemas.openxmlformats.org/officeDocument/2006/relationships/image" Target="../media/image200.png"/><Relationship Id="rId2" Type="http://schemas.openxmlformats.org/officeDocument/2006/relationships/image" Target="../media/image183.png"/><Relationship Id="rId19" Type="http://schemas.openxmlformats.org/officeDocument/2006/relationships/image" Target="../media/image199.png"/><Relationship Id="rId18" Type="http://schemas.openxmlformats.org/officeDocument/2006/relationships/image" Target="../media/image198.png"/><Relationship Id="rId17" Type="http://schemas.openxmlformats.org/officeDocument/2006/relationships/image" Target="../media/image197.png"/><Relationship Id="rId16" Type="http://schemas.openxmlformats.org/officeDocument/2006/relationships/image" Target="../media/image196.png"/><Relationship Id="rId15" Type="http://schemas.openxmlformats.org/officeDocument/2006/relationships/image" Target="../media/image195.png"/><Relationship Id="rId14" Type="http://schemas.openxmlformats.org/officeDocument/2006/relationships/image" Target="../media/image194.png"/><Relationship Id="rId13" Type="http://schemas.openxmlformats.org/officeDocument/2006/relationships/image" Target="../media/image6.png"/><Relationship Id="rId12" Type="http://schemas.openxmlformats.org/officeDocument/2006/relationships/image" Target="../media/image193.png"/><Relationship Id="rId11" Type="http://schemas.openxmlformats.org/officeDocument/2006/relationships/image" Target="../media/image192.png"/><Relationship Id="rId10" Type="http://schemas.openxmlformats.org/officeDocument/2006/relationships/image" Target="../media/image191.png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25.png"/><Relationship Id="rId7" Type="http://schemas.openxmlformats.org/officeDocument/2006/relationships/image" Target="../media/image224.png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Relationship Id="rId3" Type="http://schemas.openxmlformats.org/officeDocument/2006/relationships/image" Target="../media/image220.png"/><Relationship Id="rId2" Type="http://schemas.openxmlformats.org/officeDocument/2006/relationships/image" Target="../media/image219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2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6.png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7.png"/><Relationship Id="rId22" Type="http://schemas.openxmlformats.org/officeDocument/2006/relationships/image" Target="../media/image26.png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2" Type="http://schemas.openxmlformats.org/officeDocument/2006/relationships/image" Target="../media/image7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6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6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jpeg"/><Relationship Id="rId8" Type="http://schemas.openxmlformats.org/officeDocument/2006/relationships/image" Target="../media/image50.jpeg"/><Relationship Id="rId7" Type="http://schemas.openxmlformats.org/officeDocument/2006/relationships/image" Target="../media/image49.jpeg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3" Type="http://schemas.openxmlformats.org/officeDocument/2006/relationships/image" Target="../media/image45.png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68.png"/><Relationship Id="rId26" Type="http://schemas.openxmlformats.org/officeDocument/2006/relationships/image" Target="../media/image67.png"/><Relationship Id="rId25" Type="http://schemas.openxmlformats.org/officeDocument/2006/relationships/image" Target="../media/image66.png"/><Relationship Id="rId24" Type="http://schemas.openxmlformats.org/officeDocument/2006/relationships/image" Target="../media/image65.png"/><Relationship Id="rId23" Type="http://schemas.openxmlformats.org/officeDocument/2006/relationships/image" Target="../media/image64.png"/><Relationship Id="rId22" Type="http://schemas.openxmlformats.org/officeDocument/2006/relationships/image" Target="../media/image63.png"/><Relationship Id="rId21" Type="http://schemas.openxmlformats.org/officeDocument/2006/relationships/image" Target="../media/image62.png"/><Relationship Id="rId20" Type="http://schemas.openxmlformats.org/officeDocument/2006/relationships/image" Target="../media/image61.png"/><Relationship Id="rId2" Type="http://schemas.openxmlformats.org/officeDocument/2006/relationships/image" Target="../media/image44.jpeg"/><Relationship Id="rId19" Type="http://schemas.openxmlformats.org/officeDocument/2006/relationships/image" Target="../media/image60.png"/><Relationship Id="rId18" Type="http://schemas.openxmlformats.org/officeDocument/2006/relationships/image" Target="../media/image59.png"/><Relationship Id="rId17" Type="http://schemas.openxmlformats.org/officeDocument/2006/relationships/image" Target="../media/image58.png"/><Relationship Id="rId16" Type="http://schemas.openxmlformats.org/officeDocument/2006/relationships/image" Target="../media/image57.png"/><Relationship Id="rId15" Type="http://schemas.openxmlformats.org/officeDocument/2006/relationships/image" Target="../media/image56.png"/><Relationship Id="rId14" Type="http://schemas.openxmlformats.org/officeDocument/2006/relationships/image" Target="../media/image55.png"/><Relationship Id="rId13" Type="http://schemas.openxmlformats.org/officeDocument/2006/relationships/image" Target="../media/image54.png"/><Relationship Id="rId12" Type="http://schemas.openxmlformats.org/officeDocument/2006/relationships/image" Target="../media/image53.jpeg"/><Relationship Id="rId11" Type="http://schemas.openxmlformats.org/officeDocument/2006/relationships/image" Target="../media/image52.jpeg"/><Relationship Id="rId10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jpeg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3" Type="http://schemas.openxmlformats.org/officeDocument/2006/relationships/image" Target="../media/image69.png"/><Relationship Id="rId2" Type="http://schemas.openxmlformats.org/officeDocument/2006/relationships/image" Target="../media/image6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80.png"/><Relationship Id="rId13" Type="http://schemas.openxmlformats.org/officeDocument/2006/relationships/image" Target="../media/image79.png"/><Relationship Id="rId12" Type="http://schemas.openxmlformats.org/officeDocument/2006/relationships/image" Target="../media/image78.png"/><Relationship Id="rId11" Type="http://schemas.openxmlformats.org/officeDocument/2006/relationships/image" Target="../media/image77.jpeg"/><Relationship Id="rId10" Type="http://schemas.openxmlformats.org/officeDocument/2006/relationships/image" Target="../media/image76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1722564" y="1895645"/>
            <a:ext cx="9103359" cy="3089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4000"/>
              </a:lnSpc>
            </a:pPr>
            <a:r>
              <a:rPr sz="4400" b="1" kern="0" spc="-1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工业物联网产品解决方案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1000"/>
              </a:lnSpc>
              <a:spcBef>
                <a:spcPts val="300"/>
              </a:spcBef>
              <a:tabLst>
                <a:tab pos="9090025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BFBFBF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ctr" rtl="0" eaLnBrk="0">
              <a:lnSpc>
                <a:spcPct val="100000"/>
              </a:lnSpc>
            </a:pPr>
            <a:r>
              <a:rPr lang="zh-CN" sz="20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宁夏工业和信息化研究院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有限公司</a:t>
            </a:r>
            <a:endParaRPr sz="20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algn="l" rtl="0" eaLnBrk="0">
              <a:lnSpc>
                <a:spcPct val="118000"/>
              </a:lnSpc>
            </a:pPr>
            <a:endParaRPr sz="20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816084" y="202692"/>
            <a:ext cx="2165604" cy="829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530" name="table 530"/>
          <p:cNvGraphicFramePr>
            <a:graphicFrameLocks noGrp="1"/>
          </p:cNvGraphicFramePr>
          <p:nvPr/>
        </p:nvGraphicFramePr>
        <p:xfrm>
          <a:off x="5263311" y="2300503"/>
          <a:ext cx="6777355" cy="3964304"/>
        </p:xfrm>
        <a:graphic>
          <a:graphicData uri="http://schemas.openxmlformats.org/drawingml/2006/table">
            <a:tbl>
              <a:tblPr/>
              <a:tblGrid>
                <a:gridCol w="726440"/>
                <a:gridCol w="1191894"/>
                <a:gridCol w="4859020"/>
              </a:tblGrid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1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51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型号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274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33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西门子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828D、828DSL、840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DSL、802DSL、808DSL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4768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4485" algn="l" rtl="0" eaLnBrk="0">
                        <a:lnSpc>
                          <a:spcPts val="1815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910" algn="l" rtl="0" eaLnBrk="0">
                        <a:lnSpc>
                          <a:spcPct val="86000"/>
                        </a:lnSpc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三菱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M700/M700V、</a:t>
                      </a:r>
                      <a:r>
                        <a:rPr sz="14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M70/M70V、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E70、C70、</a:t>
                      </a:r>
                      <a:r>
                        <a:rPr sz="14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M800/M80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6390" algn="l" rtl="0" eaLnBrk="0">
                        <a:lnSpc>
                          <a:spcPts val="1815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ct val="86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发那科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265" indent="10160" algn="l" rtl="0" eaLnBrk="0">
                        <a:lnSpc>
                          <a:spcPct val="105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0i-A/B/C/D/F/PD/PF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15i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18 21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16i-A/B/P/W</a:t>
                      </a:r>
                      <a:r>
                        <a:rPr sz="14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18i/A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/B/P/W 21i-A /B/P/W  30(31/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32)i-A/B/P/L</a:t>
                      </a:r>
                      <a:r>
                        <a:rPr sz="14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PMi-H/D/A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（网口或者</a:t>
                      </a:r>
                      <a:r>
                        <a:rPr sz="14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PCMCIA</a:t>
                      </a:r>
                      <a:r>
                        <a:rPr sz="14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口全系列 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559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973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兄弟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85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B00、C00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893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449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Haas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448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97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新代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85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9100" algn="l" rtl="0" eaLnBrk="0">
                        <a:lnSpc>
                          <a:spcPct val="87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Gsk 988/GSK</a:t>
                      </a:r>
                      <a:r>
                        <a:rPr sz="14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25i/GSK 980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9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凯恩帝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274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马扎克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67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2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宝元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32" name="textbox 532"/>
          <p:cNvSpPr/>
          <p:nvPr/>
        </p:nvSpPr>
        <p:spPr>
          <a:xfrm>
            <a:off x="433514" y="1281366"/>
            <a:ext cx="10883900" cy="5283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机加行业：</a:t>
            </a:r>
            <a:r>
              <a:rPr sz="17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电子制造、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机械加工、</a:t>
            </a:r>
            <a:r>
              <a:rPr sz="1700" b="1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汽车零部件等离散行业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89000"/>
              </a:lnSpc>
              <a:spcBef>
                <a:spcPts val="345"/>
              </a:spcBef>
            </a:pP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设备数据采集的网关产品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即插即用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2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自动采集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r>
              <a:rPr sz="1700" kern="0" spc="-2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程序、</a:t>
            </a:r>
            <a:r>
              <a:rPr sz="1700" kern="0" spc="-3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参数、</a:t>
            </a:r>
            <a:r>
              <a:rPr sz="1700" kern="0" spc="-2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PMC</a:t>
            </a:r>
            <a:r>
              <a:rPr sz="17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备份传输。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4" name="textbox 534"/>
          <p:cNvSpPr/>
          <p:nvPr/>
        </p:nvSpPr>
        <p:spPr>
          <a:xfrm>
            <a:off x="115143" y="323812"/>
            <a:ext cx="852550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产品能力1：</a:t>
            </a:r>
            <a:r>
              <a:rPr sz="2300" b="1" kern="0" spc="-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覆盖超半数的机加行业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</a:t>
            </a:r>
            <a:r>
              <a:rPr sz="23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及协议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36" name="picture 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538" name="picture 5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441703" y="3768851"/>
            <a:ext cx="1789176" cy="902208"/>
          </a:xfrm>
          <a:prstGeom prst="rect">
            <a:avLst/>
          </a:prstGeom>
        </p:spPr>
      </p:pic>
      <p:pic>
        <p:nvPicPr>
          <p:cNvPr id="540" name="picture 5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03603" y="2075688"/>
            <a:ext cx="1656588" cy="903732"/>
          </a:xfrm>
          <a:prstGeom prst="rect">
            <a:avLst/>
          </a:prstGeom>
        </p:spPr>
      </p:pic>
      <p:pic>
        <p:nvPicPr>
          <p:cNvPr id="542" name="picture 5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441703" y="5260848"/>
            <a:ext cx="1549908" cy="888491"/>
          </a:xfrm>
          <a:prstGeom prst="rect">
            <a:avLst/>
          </a:prstGeom>
        </p:spPr>
      </p:pic>
      <p:pic>
        <p:nvPicPr>
          <p:cNvPr id="544" name="picture 5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605783" y="1865376"/>
            <a:ext cx="1289303" cy="1039367"/>
          </a:xfrm>
          <a:prstGeom prst="rect">
            <a:avLst/>
          </a:prstGeom>
        </p:spPr>
      </p:pic>
      <p:pic>
        <p:nvPicPr>
          <p:cNvPr id="546" name="picture 5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605783" y="3601211"/>
            <a:ext cx="1385316" cy="903732"/>
          </a:xfrm>
          <a:prstGeom prst="rect">
            <a:avLst/>
          </a:prstGeom>
        </p:spPr>
      </p:pic>
      <p:grpSp>
        <p:nvGrpSpPr>
          <p:cNvPr id="40" name="group 40"/>
          <p:cNvGrpSpPr/>
          <p:nvPr/>
        </p:nvGrpSpPr>
        <p:grpSpPr>
          <a:xfrm rot="21600000">
            <a:off x="3910583" y="4694079"/>
            <a:ext cx="830579" cy="1441544"/>
            <a:chOff x="0" y="0"/>
            <a:chExt cx="830579" cy="1441544"/>
          </a:xfrm>
        </p:grpSpPr>
        <p:pic>
          <p:nvPicPr>
            <p:cNvPr id="548" name="picture 5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359504"/>
              <a:ext cx="830579" cy="1082039"/>
            </a:xfrm>
            <a:prstGeom prst="rect">
              <a:avLst/>
            </a:prstGeom>
          </p:spPr>
        </p:pic>
        <p:sp>
          <p:nvSpPr>
            <p:cNvPr id="550" name="textbox 550"/>
            <p:cNvSpPr/>
            <p:nvPr/>
          </p:nvSpPr>
          <p:spPr>
            <a:xfrm>
              <a:off x="169536" y="-12700"/>
              <a:ext cx="381000" cy="2108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铣床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552" name="picture 5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76951" y="3328308"/>
            <a:ext cx="571295" cy="1355051"/>
          </a:xfrm>
          <a:prstGeom prst="rect">
            <a:avLst/>
          </a:prstGeom>
        </p:spPr>
      </p:pic>
      <p:sp>
        <p:nvSpPr>
          <p:cNvPr id="554" name="textbox 554"/>
          <p:cNvSpPr/>
          <p:nvPr/>
        </p:nvSpPr>
        <p:spPr>
          <a:xfrm>
            <a:off x="259626" y="4815535"/>
            <a:ext cx="902335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0970" algn="l" rtl="0" eaLnBrk="0">
              <a:lnSpc>
                <a:spcPts val="2285"/>
              </a:lnSpc>
            </a:pP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JJ</a:t>
            </a:r>
            <a:r>
              <a:rPr sz="1700" b="1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-01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7820" indent="-213995" algn="l" rtl="0" eaLnBrk="0">
              <a:lnSpc>
                <a:spcPct val="113000"/>
              </a:lnSpc>
              <a:spcBef>
                <a:spcPts val="40"/>
              </a:spcBef>
            </a:pPr>
            <a:r>
              <a:rPr sz="16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（机加版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6" name="textbox 556"/>
          <p:cNvSpPr/>
          <p:nvPr/>
        </p:nvSpPr>
        <p:spPr>
          <a:xfrm>
            <a:off x="5355869" y="1939627"/>
            <a:ext cx="1645920" cy="227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CNC品牌及协议：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0" name="textbox 560"/>
          <p:cNvSpPr/>
          <p:nvPr/>
        </p:nvSpPr>
        <p:spPr>
          <a:xfrm>
            <a:off x="4175197" y="6368180"/>
            <a:ext cx="379729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磨床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2" name="textbox 562"/>
          <p:cNvSpPr/>
          <p:nvPr/>
        </p:nvSpPr>
        <p:spPr>
          <a:xfrm>
            <a:off x="2034225" y="3217335"/>
            <a:ext cx="377190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车床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4" name="textbox 564"/>
          <p:cNvSpPr/>
          <p:nvPr/>
        </p:nvSpPr>
        <p:spPr>
          <a:xfrm>
            <a:off x="4153365" y="3154369"/>
            <a:ext cx="379729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钻床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6" name="textbox 566"/>
          <p:cNvSpPr/>
          <p:nvPr/>
        </p:nvSpPr>
        <p:spPr>
          <a:xfrm>
            <a:off x="1993209" y="4746631"/>
            <a:ext cx="379729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镗床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8" name="textbox 568"/>
          <p:cNvSpPr/>
          <p:nvPr/>
        </p:nvSpPr>
        <p:spPr>
          <a:xfrm>
            <a:off x="2050994" y="6386888"/>
            <a:ext cx="379729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刨床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572" name="table 572"/>
          <p:cNvGraphicFramePr>
            <a:graphicFrameLocks noGrp="1"/>
          </p:cNvGraphicFramePr>
          <p:nvPr/>
        </p:nvGraphicFramePr>
        <p:xfrm>
          <a:off x="392544" y="1704466"/>
          <a:ext cx="8444865" cy="4732655"/>
        </p:xfrm>
        <a:graphic>
          <a:graphicData uri="http://schemas.openxmlformats.org/drawingml/2006/table">
            <a:tbl>
              <a:tblPr/>
              <a:tblGrid>
                <a:gridCol w="516255"/>
                <a:gridCol w="1447800"/>
                <a:gridCol w="2025014"/>
                <a:gridCol w="1600200"/>
                <a:gridCol w="1475105"/>
                <a:gridCol w="1380489"/>
              </a:tblGrid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27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归属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54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指标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469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计算公式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227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设备数据采集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9740" algn="l" rtl="0" eaLnBrk="0">
                        <a:lnSpc>
                          <a:spcPct val="86000"/>
                        </a:lnSpc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企业场景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11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企业适用机台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94029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080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生产部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稼动率（设备OEE）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6685" algn="l" rtl="0" eaLnBrk="0">
                        <a:lnSpc>
                          <a:spcPts val="1375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主轴运行时间/设备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开机时间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00100" algn="l" rtl="0" eaLnBrk="0">
                        <a:lnSpc>
                          <a:spcPts val="1375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*100%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主轴运行信号、设备开机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1035" algn="l" rtl="0" eaLnBrk="0">
                        <a:lnSpc>
                          <a:spcPct val="86000"/>
                        </a:lnSpc>
                        <a:spcBef>
                          <a:spcPts val="18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用于加工车间班组绩效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98805" algn="l" rtl="0" eaLnBrk="0">
                        <a:lnSpc>
                          <a:spcPct val="87000"/>
                        </a:lnSpc>
                        <a:spcBef>
                          <a:spcPts val="17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考核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CNC、车床、铣床、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0545" algn="l" rtl="0" eaLnBrk="0">
                        <a:lnSpc>
                          <a:spcPct val="87000"/>
                        </a:lnSpc>
                        <a:spcBef>
                          <a:spcPts val="17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磨床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640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开机时间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5900" algn="l" rtl="0" eaLnBrk="0">
                        <a:lnSpc>
                          <a:spcPts val="1425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开/关机信号切换时间累计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35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设备开机、停机信号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用于查询各机台开机情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9290" algn="l" rtl="0" eaLnBrk="0">
                        <a:lnSpc>
                          <a:spcPct val="81000"/>
                        </a:lnSpc>
                        <a:spcBef>
                          <a:spcPts val="23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021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所有设备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625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开机率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0235" indent="-464185" algn="l" rtl="0" eaLnBrk="0">
                        <a:lnSpc>
                          <a:spcPct val="112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开机时间/设备理论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开机时间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（20H）*100%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355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设备开机、停机信号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87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用于生产部绩效考核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021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所有设备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386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563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主轴运行信号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用于设备是否加工判断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524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CNC、车床、铣床、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0545" algn="l" rtl="0" eaLnBrk="0">
                        <a:lnSpc>
                          <a:spcPct val="87000"/>
                        </a:lnSpc>
                        <a:spcBef>
                          <a:spcPts val="17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磨床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2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加工节拍（标准件）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700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加工时间*加工数量/1H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/0.75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主轴运行信号、产量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2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用于加工车间标品产线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00075" algn="l" rtl="0" eaLnBrk="0">
                        <a:lnSpc>
                          <a:spcPct val="88000"/>
                        </a:lnSpc>
                        <a:spcBef>
                          <a:spcPts val="16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969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加工车间（标品）机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24205" algn="l" rtl="0" eaLnBrk="0">
                        <a:lnSpc>
                          <a:spcPct val="87000"/>
                        </a:lnSpc>
                        <a:spcBef>
                          <a:spcPts val="10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5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5435"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产量（齿轮）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4030" algn="l" rtl="0" eaLnBrk="0">
                        <a:lnSpc>
                          <a:spcPts val="1425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加工时间*30/1H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83540" algn="l" rtl="0" eaLnBrk="0">
                        <a:lnSpc>
                          <a:spcPct val="87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主轴运行信号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855" indent="-68580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用于精密车间此轮产量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计数</a:t>
                      </a:r>
                      <a:r>
                        <a:rPr sz="11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，产量保留整数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32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精密加工车间滚齿机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551180" algn="l" rtl="0" eaLnBrk="0">
                        <a:lnSpc>
                          <a:spcPct val="88000"/>
                        </a:lnSpc>
                        <a:spcBef>
                          <a:spcPts val="16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0"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07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设备部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4577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479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（部分）报警信号切换时</a:t>
                      </a:r>
                      <a:r>
                        <a:rPr sz="11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2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报警信号、开机/停机信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31520" algn="l" rtl="0" eaLnBrk="0">
                        <a:lnSpc>
                          <a:spcPct val="81000"/>
                        </a:lnSpc>
                        <a:spcBef>
                          <a:spcPts val="16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用于设备部绩效考核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96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所有自动化加工设备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29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15620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故障率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10235" indent="-464820" algn="l" rtl="0" eaLnBrk="0">
                        <a:lnSpc>
                          <a:spcPct val="112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故障时间/设备理论开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机时间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（20H）*100%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25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报警信号、开机/停机信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31520" algn="l" rtl="0" eaLnBrk="0">
                        <a:lnSpc>
                          <a:spcPct val="81000"/>
                        </a:lnSpc>
                        <a:spcBef>
                          <a:spcPts val="16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号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88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用于设备部绩效考核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509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CNC、车床、铣床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300">
                <a:tc vMerge="1"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67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设备加工单耗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545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设备电度/加工时间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主轴运行信号、设备电度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7835" indent="-42735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用于分析单台CNC设备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加工单耗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8595" algn="l" rtl="0" eaLnBrk="0">
                        <a:lnSpc>
                          <a:spcPct val="87000"/>
                        </a:lnSpc>
                      </a:pP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加工二车间CNC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4" name="picture 5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929116" y="4896611"/>
            <a:ext cx="3086100" cy="1537716"/>
          </a:xfrm>
          <a:prstGeom prst="rect">
            <a:avLst/>
          </a:prstGeom>
        </p:spPr>
      </p:pic>
      <p:pic>
        <p:nvPicPr>
          <p:cNvPr id="576" name="picture 5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929116" y="1708404"/>
            <a:ext cx="3086100" cy="1537715"/>
          </a:xfrm>
          <a:prstGeom prst="rect">
            <a:avLst/>
          </a:prstGeom>
        </p:spPr>
      </p:pic>
      <p:pic>
        <p:nvPicPr>
          <p:cNvPr id="578" name="picture 5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929116" y="3358895"/>
            <a:ext cx="3086100" cy="1424940"/>
          </a:xfrm>
          <a:prstGeom prst="rect">
            <a:avLst/>
          </a:prstGeom>
        </p:spPr>
      </p:pic>
      <p:sp>
        <p:nvSpPr>
          <p:cNvPr id="580" name="textbox 580"/>
          <p:cNvSpPr/>
          <p:nvPr/>
        </p:nvSpPr>
        <p:spPr>
          <a:xfrm>
            <a:off x="115143" y="323812"/>
            <a:ext cx="6466204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产品能力1-机加数据采集及应用示例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82" name="picture 5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584" name="textbox 584"/>
          <p:cNvSpPr/>
          <p:nvPr/>
        </p:nvSpPr>
        <p:spPr>
          <a:xfrm>
            <a:off x="477592" y="1118745"/>
            <a:ext cx="11499215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指标数据计算：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通过采集设备信号数据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，系统定制指标计算规则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，生成各部门所需的指标结果数据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，实现数据价值应用。（因各企业对指标规则计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6" name="textbox 586"/>
          <p:cNvSpPr/>
          <p:nvPr/>
        </p:nvSpPr>
        <p:spPr>
          <a:xfrm>
            <a:off x="477592" y="1438785"/>
            <a:ext cx="4263390" cy="2559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815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算要求及公式可能不一致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，以实际客户需求调研为准）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picture 5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592" name="picture 5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89375" y="1662684"/>
            <a:ext cx="8543543" cy="3320795"/>
          </a:xfrm>
          <a:prstGeom prst="rect">
            <a:avLst/>
          </a:prstGeom>
        </p:spPr>
      </p:pic>
      <p:sp>
        <p:nvSpPr>
          <p:cNvPr id="594" name="textbox 594"/>
          <p:cNvSpPr/>
          <p:nvPr/>
        </p:nvSpPr>
        <p:spPr>
          <a:xfrm>
            <a:off x="3409042" y="5288819"/>
            <a:ext cx="8301990" cy="1186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采集数据类型：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060"/>
              </a:lnSpc>
              <a:spcBef>
                <a:spcPts val="450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运行/停机/故障状态、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运行/停机/故障时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周期、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稼动率、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良品率、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抛料率、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直通率、</a:t>
            </a:r>
            <a:r>
              <a:rPr sz="15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CT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ts val="288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温度、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MTTR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MTBF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故障代码、</a:t>
            </a:r>
            <a:r>
              <a:rPr sz="15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log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内数据等。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6" name="textbox 596"/>
          <p:cNvSpPr/>
          <p:nvPr/>
        </p:nvSpPr>
        <p:spPr>
          <a:xfrm>
            <a:off x="323615" y="1393299"/>
            <a:ext cx="2690495" cy="19754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9370" algn="l" rtl="0" eaLnBrk="0">
              <a:lnSpc>
                <a:spcPct val="87000"/>
              </a:lnSpc>
            </a:pPr>
            <a:r>
              <a:rPr sz="2000" b="1" kern="0" spc="-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电子行业SMT数采网关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460"/>
              </a:spcBef>
            </a:pP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产品内部可集成各类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SMT</a:t>
            </a:r>
            <a:r>
              <a:rPr sz="15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64000"/>
              </a:lnSpc>
              <a:spcBef>
                <a:spcPts val="5"/>
              </a:spcBef>
            </a:pP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可快速与设备通讯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，采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集设备数据。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98" name="textbox 598"/>
          <p:cNvSpPr/>
          <p:nvPr/>
        </p:nvSpPr>
        <p:spPr>
          <a:xfrm>
            <a:off x="115143" y="323812"/>
            <a:ext cx="641095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产品能力1：</a:t>
            </a:r>
            <a:r>
              <a:rPr sz="2300" b="1" kern="0" spc="-4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电子行业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SMT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数采网关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0" name="picture 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579387" y="3564194"/>
            <a:ext cx="571295" cy="1355718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3470177" y="1261014"/>
            <a:ext cx="2273935" cy="2260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支持采集SMT设备类型：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6" name="textbox 606"/>
          <p:cNvSpPr/>
          <p:nvPr/>
        </p:nvSpPr>
        <p:spPr>
          <a:xfrm>
            <a:off x="878649" y="5383352"/>
            <a:ext cx="1443989" cy="2514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SMT</a:t>
            </a:r>
            <a:r>
              <a:rPr sz="17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数采网关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picture 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612" name="table 612"/>
          <p:cNvGraphicFramePr>
            <a:graphicFrameLocks noGrp="1"/>
          </p:cNvGraphicFramePr>
          <p:nvPr/>
        </p:nvGraphicFramePr>
        <p:xfrm>
          <a:off x="4447323" y="1475790"/>
          <a:ext cx="7138669" cy="5072379"/>
        </p:xfrm>
        <a:graphic>
          <a:graphicData uri="http://schemas.openxmlformats.org/drawingml/2006/table">
            <a:tbl>
              <a:tblPr/>
              <a:tblGrid>
                <a:gridCol w="764540"/>
                <a:gridCol w="1245870"/>
                <a:gridCol w="5128259"/>
              </a:tblGrid>
              <a:tr h="3854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478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0040" algn="l" rtl="0" eaLnBrk="0">
                        <a:lnSpc>
                          <a:spcPct val="8700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6156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6710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西门子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indent="-6985" algn="l" rtl="0" eaLnBrk="0">
                        <a:lnSpc>
                          <a:spcPct val="119000"/>
                        </a:lnSpc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S7-200、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S7-300、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S7-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400、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S7-1200、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S7-1500、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PPI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545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三菱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461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计算机链接、</a:t>
                      </a:r>
                      <a:r>
                        <a:rPr sz="15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MC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编程口、</a:t>
                      </a:r>
                      <a:r>
                        <a:rPr sz="15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FX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5U编程口协议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97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08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欧姆龙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FINS</a:t>
                      </a:r>
                      <a:r>
                        <a:rPr sz="15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Hostlink</a:t>
                      </a:r>
                      <a:r>
                        <a:rPr sz="15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CompowayF</a:t>
                      </a:r>
                      <a:r>
                        <a:rPr sz="1500" kern="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70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164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松下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Mewtocol</a:t>
                      </a:r>
                      <a:r>
                        <a:rPr sz="15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2900" algn="l" rtl="0" eaLnBrk="0">
                        <a:lnSpc>
                          <a:spcPts val="206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1640" algn="l" rtl="0" eaLnBrk="0">
                        <a:lnSpc>
                          <a:spcPct val="88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永宏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Fatek</a:t>
                      </a: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94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施耐德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Modbus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RTU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协议、</a:t>
                      </a:r>
                      <a:r>
                        <a:rPr sz="15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Modbus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TCP</a:t>
                      </a:r>
                      <a:r>
                        <a:rPr sz="15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655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7990" algn="l" rtl="0" eaLnBrk="0">
                        <a:lnSpc>
                          <a:spcPct val="88000"/>
                        </a:lnSpc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台达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编程口协议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28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100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汇川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编程口协议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528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22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信捷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33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编程口协议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02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292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电力仪表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DL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/T645规约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390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02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9585" algn="l" rtl="0" eaLnBrk="0">
                        <a:lnSpc>
                          <a:spcPct val="78000"/>
                        </a:lnSpc>
                        <a:spcBef>
                          <a:spcPts val="5"/>
                        </a:spcBef>
                      </a:pP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AB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Ethernet/IP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02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066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自由通讯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557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自由通讯协议、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非标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7020" algn="l" rtl="0" eaLnBrk="0">
                        <a:lnSpc>
                          <a:spcPts val="2060"/>
                        </a:lnSpc>
                        <a:spcBef>
                          <a:spcPts val="0"/>
                        </a:spcBef>
                      </a:pPr>
                      <a:r>
                        <a:rPr sz="15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10210" algn="l" rtl="0" eaLnBrk="0">
                        <a:lnSpc>
                          <a:spcPct val="79000"/>
                        </a:lnSpc>
                      </a:pPr>
                      <a:r>
                        <a:rPr sz="15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CAN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CAN</a:t>
                      </a:r>
                      <a:r>
                        <a:rPr sz="15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协议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  <p:sp>
        <p:nvSpPr>
          <p:cNvPr id="614" name="textbox 614"/>
          <p:cNvSpPr/>
          <p:nvPr/>
        </p:nvSpPr>
        <p:spPr>
          <a:xfrm>
            <a:off x="655344" y="1661293"/>
            <a:ext cx="2512060" cy="17037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支持通用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PLC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ct val="98000"/>
              </a:lnSpc>
              <a:spcBef>
                <a:spcPts val="1220"/>
              </a:spcBef>
              <a:tabLst>
                <a:tab pos="1689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任意协议支持相互转换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ts val="2060"/>
              </a:lnSpc>
              <a:spcBef>
                <a:spcPts val="895"/>
              </a:spcBef>
              <a:tabLst>
                <a:tab pos="1689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远程调试/编程/故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障报警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4765" algn="l" rtl="0" eaLnBrk="0">
              <a:lnSpc>
                <a:spcPts val="2060"/>
              </a:lnSpc>
              <a:spcBef>
                <a:spcPts val="820"/>
              </a:spcBef>
              <a:tabLst>
                <a:tab pos="1689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支持串口/网口监听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765" algn="l" rtl="0" eaLnBrk="0">
              <a:lnSpc>
                <a:spcPct val="98000"/>
              </a:lnSpc>
              <a:tabLst>
                <a:tab pos="168910" algn="l"/>
              </a:tabLst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支持各类仪器仪表采集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6" name="picture 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603" y="3127310"/>
            <a:ext cx="143821" cy="224441"/>
          </a:xfrm>
          <a:prstGeom prst="rect">
            <a:avLst/>
          </a:prstGeom>
        </p:spPr>
      </p:pic>
      <p:pic>
        <p:nvPicPr>
          <p:cNvPr id="618" name="picture 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0603" y="2761550"/>
            <a:ext cx="143821" cy="224441"/>
          </a:xfrm>
          <a:prstGeom prst="rect">
            <a:avLst/>
          </a:prstGeom>
        </p:spPr>
      </p:pic>
      <p:pic>
        <p:nvPicPr>
          <p:cNvPr id="620" name="picture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80603" y="2395790"/>
            <a:ext cx="143821" cy="224441"/>
          </a:xfrm>
          <a:prstGeom prst="rect">
            <a:avLst/>
          </a:prstGeom>
        </p:spPr>
      </p:pic>
      <p:pic>
        <p:nvPicPr>
          <p:cNvPr id="622" name="picture 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80603" y="2030030"/>
            <a:ext cx="143821" cy="224441"/>
          </a:xfrm>
          <a:prstGeom prst="rect">
            <a:avLst/>
          </a:prstGeom>
        </p:spPr>
      </p:pic>
      <p:sp>
        <p:nvSpPr>
          <p:cNvPr id="624" name="textbox 624"/>
          <p:cNvSpPr/>
          <p:nvPr/>
        </p:nvSpPr>
        <p:spPr>
          <a:xfrm>
            <a:off x="115143" y="323812"/>
            <a:ext cx="933450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产品能力1：</a:t>
            </a:r>
            <a:r>
              <a:rPr sz="2300" b="1" kern="0" spc="-5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提供通用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PLC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</a:t>
            </a:r>
            <a:r>
              <a:rPr sz="2300" b="1" kern="0" spc="-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大部分控制设备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26" name="picture 6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628" name="picture 6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94816" y="4162043"/>
            <a:ext cx="1636776" cy="719327"/>
          </a:xfrm>
          <a:prstGeom prst="rect">
            <a:avLst/>
          </a:prstGeom>
        </p:spPr>
      </p:pic>
      <p:sp>
        <p:nvSpPr>
          <p:cNvPr id="630" name="textbox 630"/>
          <p:cNvSpPr/>
          <p:nvPr/>
        </p:nvSpPr>
        <p:spPr>
          <a:xfrm>
            <a:off x="4495043" y="1145081"/>
            <a:ext cx="3037204" cy="2927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105"/>
              </a:lnSpc>
            </a:pP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兼容98%以上的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PLC</a:t>
            </a: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品牌及协议：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2" name="textbox 632"/>
          <p:cNvSpPr/>
          <p:nvPr/>
        </p:nvSpPr>
        <p:spPr>
          <a:xfrm>
            <a:off x="1412151" y="5113489"/>
            <a:ext cx="1092835" cy="600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1455" algn="l" rtl="0" eaLnBrk="0">
              <a:lnSpc>
                <a:spcPts val="2285"/>
              </a:lnSpc>
            </a:pPr>
            <a:r>
              <a:rPr sz="1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TY</a:t>
            </a: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-01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235"/>
              </a:lnSpc>
            </a:pP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（通用版）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icture 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42" name="group 42"/>
          <p:cNvGrpSpPr/>
          <p:nvPr/>
        </p:nvGrpSpPr>
        <p:grpSpPr>
          <a:xfrm rot="21600000">
            <a:off x="338454" y="1275003"/>
            <a:ext cx="4173220" cy="2657576"/>
            <a:chOff x="0" y="0"/>
            <a:chExt cx="4173220" cy="2657576"/>
          </a:xfrm>
        </p:grpSpPr>
        <p:pic>
          <p:nvPicPr>
            <p:cNvPr id="638" name="picture 6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173220" cy="2657576"/>
            </a:xfrm>
            <a:prstGeom prst="rect">
              <a:avLst/>
            </a:prstGeom>
          </p:spPr>
        </p:pic>
        <p:pic>
          <p:nvPicPr>
            <p:cNvPr id="640" name="picture 6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2413889" y="643712"/>
              <a:ext cx="1507235" cy="1520951"/>
            </a:xfrm>
            <a:prstGeom prst="rect">
              <a:avLst/>
            </a:prstGeom>
          </p:spPr>
        </p:pic>
        <p:pic>
          <p:nvPicPr>
            <p:cNvPr id="642" name="picture 6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282412" y="598912"/>
              <a:ext cx="947615" cy="1863139"/>
            </a:xfrm>
            <a:prstGeom prst="rect">
              <a:avLst/>
            </a:prstGeom>
          </p:spPr>
        </p:pic>
        <p:pic>
          <p:nvPicPr>
            <p:cNvPr id="644" name="picture 6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1342516" y="1496822"/>
              <a:ext cx="1147952" cy="861390"/>
            </a:xfrm>
            <a:prstGeom prst="rect">
              <a:avLst/>
            </a:prstGeom>
          </p:spPr>
        </p:pic>
        <p:sp>
          <p:nvSpPr>
            <p:cNvPr id="646" name="textbox 646"/>
            <p:cNvSpPr/>
            <p:nvPr/>
          </p:nvSpPr>
          <p:spPr>
            <a:xfrm>
              <a:off x="1605541" y="44290"/>
              <a:ext cx="1039494" cy="2921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产品形态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338454" y="4206633"/>
            <a:ext cx="4173220" cy="2428773"/>
            <a:chOff x="0" y="0"/>
            <a:chExt cx="4173220" cy="2428773"/>
          </a:xfrm>
        </p:grpSpPr>
        <p:pic>
          <p:nvPicPr>
            <p:cNvPr id="648" name="picture 6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173220" cy="2428773"/>
            </a:xfrm>
            <a:prstGeom prst="rect">
              <a:avLst/>
            </a:prstGeom>
          </p:spPr>
        </p:pic>
        <p:sp>
          <p:nvSpPr>
            <p:cNvPr id="650" name="textbox 650"/>
            <p:cNvSpPr/>
            <p:nvPr/>
          </p:nvSpPr>
          <p:spPr>
            <a:xfrm>
              <a:off x="-12700" y="-12700"/>
              <a:ext cx="4199254" cy="24726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3385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适用场景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35585" algn="l" rtl="0" eaLnBrk="0">
                <a:lnSpc>
                  <a:spcPts val="1815"/>
                </a:lnSpc>
                <a:spcBef>
                  <a:spcPts val="156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1、设备应用于5G全连接工厂的建设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9710" indent="6985" algn="l" rtl="0" eaLnBrk="0">
                <a:lnSpc>
                  <a:spcPct val="147000"/>
                </a:lnSpc>
                <a:spcBef>
                  <a:spcPts val="80"/>
                </a:spcBef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2、数据采集：可覆盖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70%金属制品、80%注塑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行业协议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，低的功耗、远程配置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远程升级等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27965" indent="1270" algn="l" rtl="0" eaLnBrk="0">
                <a:lnSpc>
                  <a:spcPct val="145000"/>
                </a:lnSpc>
                <a:spcBef>
                  <a:spcPts val="335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3、北向协议支持：</a:t>
              </a:r>
              <a:r>
                <a:rPr sz="1400" kern="0" spc="-2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MQTT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1400" kern="0" spc="-2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hlinkClick r:id="rId7">
                    <a:extLst>
                      <a:ext uri="{DAF060AB-1E55-43B9-8AAB-6FB025537F2F}">
                        <wpsdc:hlinkClr xmlns:wpsdc="http://www.wps.cn/officeDocument/2017/drawingmlCustomData" val="000000"/>
                        <wpsdc:folHlinkClr xmlns:wpsdc="http://www.wps.cn/officeDocument/2017/drawingmlCustomData" val="000000"/>
                        <wpsdc:hlinkUnderline xmlns:wpsdc="http://www.wps.cn/officeDocument/2017/drawingmlCustomData" val="0"/>
                      </a:ext>
                    </a:extLst>
                  </a:hlinkClick>
                </a:rPr>
                <a:t>HTTP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、OPC</a:t>
              </a:r>
              <a:r>
                <a:rPr sz="14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UA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1400" kern="0" spc="-2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Modbus TCP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，南向协议支持Mod</a:t>
              </a:r>
              <a:r>
                <a:rPr sz="1400" kern="0" spc="-2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Bus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652" name="table 652"/>
          <p:cNvGraphicFramePr>
            <a:graphicFrameLocks noGrp="1"/>
          </p:cNvGraphicFramePr>
          <p:nvPr/>
        </p:nvGraphicFramePr>
        <p:xfrm>
          <a:off x="4664100" y="3977678"/>
          <a:ext cx="3653790" cy="2603500"/>
        </p:xfrm>
        <a:graphic>
          <a:graphicData uri="http://schemas.openxmlformats.org/drawingml/2006/table">
            <a:tbl>
              <a:tblPr/>
              <a:tblGrid>
                <a:gridCol w="723900"/>
                <a:gridCol w="2929889"/>
              </a:tblGrid>
              <a:tr h="234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31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控制器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49375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型号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21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西门子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0" algn="l" rtl="0" eaLnBrk="0">
                        <a:lnSpc>
                          <a:spcPts val="895"/>
                        </a:lnSpc>
                        <a:spcBef>
                          <a:spcPts val="0"/>
                        </a:spcBef>
                      </a:pPr>
                      <a:r>
                        <a:rPr sz="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828D、</a:t>
                      </a:r>
                      <a:r>
                        <a:rPr sz="6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828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DSL</a:t>
                      </a:r>
                      <a:r>
                        <a:rPr sz="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6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84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DSL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802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DSL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808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DSL</a:t>
                      </a:r>
                      <a:endParaRPr sz="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400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三菱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ts val="895"/>
                        </a:lnSpc>
                        <a:spcBef>
                          <a:spcPts val="0"/>
                        </a:spcBef>
                      </a:pP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M700/M700V、</a:t>
                      </a:r>
                      <a:r>
                        <a:rPr sz="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M70/M70V、</a:t>
                      </a:r>
                      <a:r>
                        <a:rPr sz="6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E70、</a:t>
                      </a:r>
                      <a:r>
                        <a:rPr sz="6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C70、 M800/</a:t>
                      </a: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M80</a:t>
                      </a:r>
                      <a:endParaRPr sz="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494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发那科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885" indent="-635" algn="l" rtl="0" eaLnBrk="0">
                        <a:lnSpc>
                          <a:spcPct val="123000"/>
                        </a:lnSpc>
                        <a:spcBef>
                          <a:spcPts val="0"/>
                        </a:spcBef>
                      </a:pP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0i-A/B/C/D/F/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PD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PF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15i</a:t>
                      </a:r>
                      <a:r>
                        <a:rPr sz="6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</a:t>
                      </a:r>
                      <a:r>
                        <a:rPr sz="6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18 21</a:t>
                      </a:r>
                      <a:r>
                        <a:rPr sz="6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16i-A/B/P/W</a:t>
                      </a:r>
                      <a:r>
                        <a:rPr sz="6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8i/A /B/P/W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</a:t>
                      </a: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21i-A /B/P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/W  30(31/32)i-A/B/P/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</a:t>
                      </a:r>
                      <a:r>
                        <a:rPr sz="6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PMi</a:t>
                      </a: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-H/D/A</a:t>
                      </a:r>
                      <a:endParaRPr sz="6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兄弟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235" algn="l" rtl="0" eaLnBrk="0">
                        <a:lnSpc>
                          <a:spcPts val="116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B00、C00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257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Haas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3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209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新代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146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广数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6520" algn="l" rtl="0" eaLnBrk="0">
                        <a:lnSpc>
                          <a:spcPts val="116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Gsk 988/GSK</a:t>
                      </a:r>
                      <a:r>
                        <a:rPr sz="9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25i/GSK 980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812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凯恩帝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621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马扎克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3365" algn="l" rtl="0" eaLnBrk="0">
                        <a:lnSpc>
                          <a:spcPct val="86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宝元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2710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全系列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4" name="table 654"/>
          <p:cNvGraphicFramePr>
            <a:graphicFrameLocks noGrp="1"/>
          </p:cNvGraphicFramePr>
          <p:nvPr/>
        </p:nvGraphicFramePr>
        <p:xfrm>
          <a:off x="4745354" y="2320010"/>
          <a:ext cx="3503929" cy="1610995"/>
        </p:xfrm>
        <a:graphic>
          <a:graphicData uri="http://schemas.openxmlformats.org/drawingml/2006/table">
            <a:tbl>
              <a:tblPr/>
              <a:tblGrid>
                <a:gridCol w="1088389"/>
                <a:gridCol w="2415539"/>
              </a:tblGrid>
              <a:tr h="2597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215" algn="l" rtl="0" eaLnBrk="0">
                        <a:lnSpc>
                          <a:spcPts val="1280"/>
                        </a:lnSpc>
                      </a:pP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CTWing</a:t>
                      </a:r>
                      <a:r>
                        <a:rPr sz="1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IBOX</a:t>
                      </a:r>
                      <a:r>
                        <a:rPr sz="1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-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Redcap</a:t>
                      </a:r>
                      <a:r>
                        <a:rPr sz="10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数采网关硬件参数</a:t>
                      </a:r>
                      <a:endParaRPr sz="10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8800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传输速率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  <a:tc>
                  <a:txBody>
                    <a:bodyPr/>
                    <a:lstStyle/>
                    <a:p>
                      <a:pPr marL="71120" algn="l" rtl="0" eaLnBrk="0">
                        <a:lnSpc>
                          <a:spcPts val="129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下行226Mbps/ 上行120Mbps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88000"/>
                        </a:lnSpc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串口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" algn="l" rtl="0" eaLnBrk="0">
                        <a:lnSpc>
                          <a:spcPct val="8800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2路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RS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485、1路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RS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232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3820" algn="l" rtl="0" eaLnBrk="0">
                        <a:lnSpc>
                          <a:spcPct val="88000"/>
                        </a:lnSpc>
                      </a:pPr>
                      <a:r>
                        <a:rPr sz="10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网口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" algn="l" rtl="0" eaLnBrk="0">
                        <a:lnSpc>
                          <a:spcPct val="8800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1路120/226M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以太网接口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3025" algn="l" rtl="0" eaLnBrk="0">
                        <a:lnSpc>
                          <a:spcPct val="88000"/>
                        </a:lnSpc>
                      </a:pPr>
                      <a:r>
                        <a:rPr sz="10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采/控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2390" algn="l" rtl="0" eaLnBrk="0">
                        <a:lnSpc>
                          <a:spcPct val="8800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采/控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9535" algn="l" rtl="0" eaLnBrk="0">
                        <a:lnSpc>
                          <a:spcPct val="88000"/>
                        </a:lnSpc>
                      </a:pPr>
                      <a:r>
                        <a:rPr sz="10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内存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81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5725" algn="l" rtl="0" eaLnBrk="0">
                        <a:lnSpc>
                          <a:spcPct val="8800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≥1024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KB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Flash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+96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KB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RAM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B"/>
                    </a:solidFill>
                  </a:tcPr>
                </a:tc>
              </a:tr>
              <a:tr h="2298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4295" algn="l" rtl="0" eaLnBrk="0">
                        <a:lnSpc>
                          <a:spcPct val="88000"/>
                        </a:lnSpc>
                      </a:pPr>
                      <a:r>
                        <a:rPr sz="10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支持网络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5565" algn="l" rtl="0" eaLnBrk="0">
                        <a:lnSpc>
                          <a:spcPct val="8800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RedCap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LTE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（可自动回落）</a:t>
                      </a: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6" name="textbox 656"/>
          <p:cNvSpPr/>
          <p:nvPr/>
        </p:nvSpPr>
        <p:spPr>
          <a:xfrm>
            <a:off x="4745735" y="1280159"/>
            <a:ext cx="7181215" cy="492759"/>
          </a:xfrm>
          <a:prstGeom prst="rect">
            <a:avLst/>
          </a:prstGeom>
          <a:solidFill>
            <a:srgbClr val="EDF5F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5420" algn="l" rtl="0" eaLnBrk="0">
              <a:lnSpc>
                <a:spcPct val="89000"/>
              </a:lnSpc>
              <a:spcBef>
                <a:spcPts val="5"/>
              </a:spcBef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适用行业：5G智慧工业、5G能源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电力、5G车联网等行业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58" name="textbox 658"/>
          <p:cNvSpPr/>
          <p:nvPr/>
        </p:nvSpPr>
        <p:spPr>
          <a:xfrm>
            <a:off x="115143" y="323812"/>
            <a:ext cx="7110094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产品能力1：</a:t>
            </a:r>
            <a:r>
              <a:rPr sz="2300" b="1" kern="0" spc="-4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降本技术创新--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Redcap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0" name="picture 6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662" name="textbox 662"/>
          <p:cNvSpPr/>
          <p:nvPr/>
        </p:nvSpPr>
        <p:spPr>
          <a:xfrm>
            <a:off x="8374380" y="2343911"/>
            <a:ext cx="1697989" cy="124968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8940" algn="l" rtl="0" eaLnBrk="0">
              <a:lnSpc>
                <a:spcPct val="8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行业协议丰富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7185" indent="-162560" algn="l" rtl="0" eaLnBrk="0">
              <a:lnSpc>
                <a:spcPct val="114000"/>
              </a:lnSpc>
              <a:spcBef>
                <a:spcPts val="595"/>
              </a:spcBef>
            </a:pPr>
            <a:r>
              <a:rPr sz="900" kern="0" spc="15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-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支持70%以上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CNC</a:t>
            </a:r>
            <a:r>
              <a:rPr sz="900" kern="0" spc="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床协议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7185" indent="-162560" algn="l" rtl="0" eaLnBrk="0">
              <a:lnSpc>
                <a:spcPct val="114000"/>
              </a:lnSpc>
            </a:pP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-1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支持80%以上注塑机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4" name="textbox 664"/>
          <p:cNvSpPr/>
          <p:nvPr/>
        </p:nvSpPr>
        <p:spPr>
          <a:xfrm>
            <a:off x="8374380" y="3770375"/>
            <a:ext cx="1697989" cy="124841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62610" algn="l" rtl="0" eaLnBrk="0">
              <a:lnSpc>
                <a:spcPct val="86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远程管控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0" algn="l" rtl="0" eaLnBrk="0">
              <a:lnSpc>
                <a:spcPct val="165000"/>
              </a:lnSpc>
            </a:pPr>
            <a:r>
              <a:rPr sz="900" kern="0" spc="2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集成天翼物联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</a:t>
            </a:r>
            <a:r>
              <a:rPr sz="900" kern="0" spc="21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sz="900" kern="0" spc="19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CPE</a:t>
            </a: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物模型</a:t>
            </a:r>
            <a:r>
              <a:rPr sz="900" kern="0" spc="-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2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上电即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上平台</a:t>
            </a:r>
            <a:r>
              <a:rPr sz="900" kern="0" spc="-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，设备状态监控、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远程配置、</a:t>
            </a:r>
            <a:r>
              <a:rPr sz="900" kern="0" spc="-1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远程升级等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6" name="textbox 666"/>
          <p:cNvSpPr/>
          <p:nvPr/>
        </p:nvSpPr>
        <p:spPr>
          <a:xfrm>
            <a:off x="10229088" y="2350007"/>
            <a:ext cx="1697989" cy="124396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1630" algn="l" rtl="0" eaLnBrk="0">
              <a:lnSpc>
                <a:spcPct val="87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边缘计算高可用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3990" algn="l" rtl="0" eaLnBrk="0">
              <a:lnSpc>
                <a:spcPct val="91000"/>
              </a:lnSpc>
              <a:spcBef>
                <a:spcPts val="97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数据计算、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数据汇聚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3990" algn="l" rtl="0" eaLnBrk="0">
              <a:lnSpc>
                <a:spcPct val="91000"/>
              </a:lnSpc>
              <a:spcBef>
                <a:spcPts val="81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数据挖掘、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数据清洗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3990" algn="l" rtl="0" eaLnBrk="0">
              <a:lnSpc>
                <a:spcPct val="91000"/>
              </a:lnSpc>
              <a:spcBef>
                <a:spcPts val="5"/>
              </a:spcBef>
            </a:pP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逻辑判断、</a:t>
            </a:r>
            <a:r>
              <a:rPr sz="9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自动控制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8" name="textbox 668"/>
          <p:cNvSpPr/>
          <p:nvPr/>
        </p:nvSpPr>
        <p:spPr>
          <a:xfrm>
            <a:off x="10268711" y="5190744"/>
            <a:ext cx="1697989" cy="124396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5465" algn="l" rtl="0" eaLnBrk="0">
              <a:lnSpc>
                <a:spcPct val="87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核心数据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4625" algn="l" rtl="0" eaLnBrk="0">
              <a:lnSpc>
                <a:spcPct val="91000"/>
              </a:lnSpc>
              <a:spcBef>
                <a:spcPts val="970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-2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状态数据、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生产数据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4625" algn="l" rtl="0" eaLnBrk="0">
              <a:lnSpc>
                <a:spcPct val="91000"/>
              </a:lnSpc>
              <a:spcBef>
                <a:spcPts val="81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2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实时数据、</a:t>
            </a:r>
            <a:r>
              <a:rPr sz="900" kern="0" spc="-1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品质数据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4625" algn="l" rtl="0" eaLnBrk="0">
              <a:lnSpc>
                <a:spcPct val="92000"/>
              </a:lnSpc>
              <a:spcBef>
                <a:spcPts val="80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告警数据、</a:t>
            </a:r>
            <a:r>
              <a:rPr sz="900" kern="0" spc="-15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能耗数据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4625" algn="l" rtl="0" eaLnBrk="0">
              <a:lnSpc>
                <a:spcPct val="91000"/>
              </a:lnSpc>
              <a:spcBef>
                <a:spcPts val="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-4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刀具数据、</a:t>
            </a:r>
            <a:r>
              <a:rPr sz="900" kern="0" spc="-1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工艺数据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0" name="textbox 670"/>
          <p:cNvSpPr/>
          <p:nvPr/>
        </p:nvSpPr>
        <p:spPr>
          <a:xfrm>
            <a:off x="10229088" y="3776471"/>
            <a:ext cx="1697989" cy="124206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4830" algn="l" rtl="0" eaLnBrk="0">
              <a:lnSpc>
                <a:spcPct val="87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数据对接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3990" algn="l" rtl="0" eaLnBrk="0">
              <a:lnSpc>
                <a:spcPct val="91000"/>
              </a:lnSpc>
              <a:spcBef>
                <a:spcPts val="970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-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分频传输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3990" algn="l" rtl="0" eaLnBrk="0">
              <a:lnSpc>
                <a:spcPct val="91000"/>
              </a:lnSpc>
              <a:spcBef>
                <a:spcPts val="815"/>
              </a:spcBef>
            </a:pP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9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断点续传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3990" algn="l" rtl="0" eaLnBrk="0">
              <a:lnSpc>
                <a:spcPct val="91000"/>
              </a:lnSpc>
              <a:spcBef>
                <a:spcPts val="5"/>
              </a:spcBef>
            </a:pP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4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7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增量传输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72" name="textbox 672"/>
          <p:cNvSpPr/>
          <p:nvPr/>
        </p:nvSpPr>
        <p:spPr>
          <a:xfrm>
            <a:off x="8374380" y="5198363"/>
            <a:ext cx="1697989" cy="1144905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8940" algn="l" rtl="0" eaLnBrk="0">
              <a:lnSpc>
                <a:spcPct val="87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全量数据采集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4625" algn="l" rtl="0" eaLnBrk="0">
              <a:lnSpc>
                <a:spcPct val="90000"/>
              </a:lnSpc>
              <a:spcBef>
                <a:spcPts val="830"/>
              </a:spcBef>
            </a:pP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26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通讯监听、</a:t>
            </a:r>
            <a:r>
              <a:rPr sz="900" kern="0" spc="-4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自由协议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4625" algn="l" rtl="0" eaLnBrk="0">
              <a:lnSpc>
                <a:spcPts val="1285"/>
              </a:lnSpc>
              <a:spcBef>
                <a:spcPts val="5"/>
              </a:spcBef>
            </a:pP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sz="900" kern="0" spc="340" dirty="0">
                <a:solidFill>
                  <a:srgbClr val="80808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900" kern="0" spc="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</a:t>
            </a:r>
            <a:r>
              <a:rPr sz="900" kern="0" spc="8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老旧设备采集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6" name="group 46"/>
          <p:cNvGrpSpPr/>
          <p:nvPr/>
        </p:nvGrpSpPr>
        <p:grpSpPr>
          <a:xfrm rot="21600000">
            <a:off x="8365490" y="1900046"/>
            <a:ext cx="3570604" cy="307340"/>
            <a:chOff x="0" y="0"/>
            <a:chExt cx="3570604" cy="307340"/>
          </a:xfrm>
        </p:grpSpPr>
        <p:pic>
          <p:nvPicPr>
            <p:cNvPr id="674" name="picture 67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3570604" cy="307340"/>
            </a:xfrm>
            <a:prstGeom prst="rect">
              <a:avLst/>
            </a:prstGeom>
          </p:spPr>
        </p:pic>
        <p:sp>
          <p:nvSpPr>
            <p:cNvPr id="676" name="textbox 676"/>
            <p:cNvSpPr/>
            <p:nvPr/>
          </p:nvSpPr>
          <p:spPr>
            <a:xfrm>
              <a:off x="-12700" y="-12700"/>
              <a:ext cx="3596004" cy="34226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9479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产品功能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4738370" y="1900046"/>
            <a:ext cx="3522345" cy="307340"/>
            <a:chOff x="0" y="0"/>
            <a:chExt cx="3522345" cy="307340"/>
          </a:xfrm>
        </p:grpSpPr>
        <p:pic>
          <p:nvPicPr>
            <p:cNvPr id="678" name="picture 67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3522345" cy="307340"/>
            </a:xfrm>
            <a:prstGeom prst="rect">
              <a:avLst/>
            </a:prstGeom>
          </p:spPr>
        </p:pic>
        <p:sp>
          <p:nvSpPr>
            <p:cNvPr id="680" name="textbox 680"/>
            <p:cNvSpPr/>
            <p:nvPr/>
          </p:nvSpPr>
          <p:spPr>
            <a:xfrm>
              <a:off x="-12700" y="-12700"/>
              <a:ext cx="3548379" cy="3416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6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7066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1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规格参数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picture 6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686" name="textbox 686"/>
          <p:cNvSpPr/>
          <p:nvPr/>
        </p:nvSpPr>
        <p:spPr>
          <a:xfrm>
            <a:off x="310578" y="2083396"/>
            <a:ext cx="5509259" cy="43637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4135" algn="l" rtl="0" eaLnBrk="0">
              <a:lnSpc>
                <a:spcPct val="98000"/>
              </a:lnSpc>
            </a:pPr>
            <a:r>
              <a:rPr sz="1700" kern="0" spc="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700" kern="0" spc="-7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场景痛点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4620" algn="l" rtl="0" eaLnBrk="0">
              <a:lnSpc>
                <a:spcPts val="1935"/>
              </a:lnSpc>
              <a:spcBef>
                <a:spcPts val="620"/>
              </a:spcBef>
            </a:pP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（1）工厂大量数据无法有效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整合和展示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，浪费了宝贵资源；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121920" algn="l" rtl="0" eaLnBrk="0">
              <a:lnSpc>
                <a:spcPct val="147000"/>
              </a:lnSpc>
              <a:spcBef>
                <a:spcPts val="85"/>
              </a:spcBef>
            </a:pP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（2）某个生产环节出现异常时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，缺乏可视化故障挖掘手段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，故障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症结点不易全面定位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，解决问题时常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捉襟见肘；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4620" algn="l" rtl="0" eaLnBrk="0">
              <a:lnSpc>
                <a:spcPts val="1935"/>
              </a:lnSpc>
              <a:spcBef>
                <a:spcPts val="790"/>
              </a:spcBef>
            </a:pP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（3）数字化项目验收环节缺乏直观效果验证；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4620" algn="l" rtl="0" eaLnBrk="0">
              <a:lnSpc>
                <a:spcPts val="1935"/>
              </a:lnSpc>
              <a:spcBef>
                <a:spcPts val="765"/>
              </a:spcBef>
            </a:pPr>
            <a:r>
              <a:rPr sz="15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（4）企业数字化建设提升成果缺乏展示平台。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200" algn="l" rtl="0" eaLnBrk="0">
              <a:lnSpc>
                <a:spcPct val="98000"/>
              </a:lnSpc>
              <a:spcBef>
                <a:spcPts val="705"/>
              </a:spcBef>
            </a:pPr>
            <a:r>
              <a:rPr sz="1700" kern="0" spc="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700" kern="0" spc="-7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业务需求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3660" indent="12700" algn="l" rtl="0" eaLnBrk="0">
              <a:lnSpc>
                <a:spcPct val="113000"/>
              </a:lnSpc>
              <a:spcBef>
                <a:spcPts val="0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sz="1500" b="1" kern="0" spc="-1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更加直观清晰的展示数据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：高度融合工厂现有数据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，基于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企业指标体系</a:t>
            </a:r>
            <a:r>
              <a:rPr sz="15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，采用图片和形状给使用者进行直观呈现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，更好进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行数据分析；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" indent="12700" algn="l" rtl="0" eaLnBrk="0">
              <a:lnSpc>
                <a:spcPct val="111000"/>
              </a:lnSpc>
              <a:spcBef>
                <a:spcPts val="5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sz="1500" b="1" kern="0" spc="-1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更加交互联动的分析数据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：通过钻取、联动、过滤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，从表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层的数据指标出发</a:t>
            </a:r>
            <a:r>
              <a:rPr sz="15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，沿着数据脉络探寻原因</a:t>
            </a:r>
            <a:r>
              <a:rPr sz="15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，如：故障症结点、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5565" algn="l" rtl="0" eaLnBrk="0">
              <a:lnSpc>
                <a:spcPct val="87000"/>
              </a:lnSpc>
              <a:spcBef>
                <a:spcPts val="360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生产瓶颈；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200" indent="10795" algn="l" rtl="0" eaLnBrk="0">
              <a:lnSpc>
                <a:spcPct val="113000"/>
              </a:lnSpc>
              <a:spcBef>
                <a:spcPts val="5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sz="1500" b="1" kern="0" spc="-1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更加实时准确的远程管理</a:t>
            </a:r>
            <a:r>
              <a:rPr sz="1500" kern="0" spc="-10" dirty="0">
                <a:solidFill>
                  <a:srgbClr val="222222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：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能够实时准确的监控工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厂情况</a:t>
            </a:r>
            <a:r>
              <a:rPr sz="15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，辅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助人员对阈值报警、生产原料不足进行实时准确的远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程管理。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88" name="textbox 688"/>
          <p:cNvSpPr/>
          <p:nvPr/>
        </p:nvSpPr>
        <p:spPr>
          <a:xfrm>
            <a:off x="6195036" y="3858485"/>
            <a:ext cx="5579745" cy="2501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9190" algn="l" rtl="0" eaLnBrk="0">
              <a:lnSpc>
                <a:spcPct val="87000"/>
              </a:lnSpc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可视化驾驶舱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305" algn="l" rtl="0" eaLnBrk="0">
              <a:lnSpc>
                <a:spcPct val="98000"/>
              </a:lnSpc>
              <a:spcBef>
                <a:spcPts val="805"/>
              </a:spcBef>
            </a:pPr>
            <a:r>
              <a:rPr sz="1700" kern="0" spc="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n</a:t>
            </a:r>
            <a:r>
              <a:rPr sz="1700" kern="0" spc="-750" dirty="0">
                <a:solidFill>
                  <a:srgbClr val="004DA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7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价值体现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ts val="1815"/>
              </a:lnSpc>
              <a:spcBef>
                <a:spcPts val="144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(1)通过一个平台统筹人、机、料、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法、环等5大生产要素数据；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ts val="1815"/>
              </a:lnSpc>
              <a:spcBef>
                <a:spcPts val="118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(2)实时呈现各生产环节数据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，实现透明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化的全局监管；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ts val="1815"/>
              </a:lnSpc>
              <a:spcBef>
                <a:spcPts val="118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(3)各生产环节的异常现象一目了然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，迅速挖掘可优化的关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键点；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8890" algn="l" rtl="0" eaLnBrk="0">
              <a:lnSpc>
                <a:spcPct val="172000"/>
              </a:lnSpc>
              <a:spcBef>
                <a:spcPts val="20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(4)交互式提供精益数据分析结果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，为车间排产规划、生产工艺优化、人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员绩效考核等环节提供决策辅助判据和远程管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理能力。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90" name="picture 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17792" y="2250947"/>
            <a:ext cx="4885944" cy="1449323"/>
          </a:xfrm>
          <a:prstGeom prst="rect">
            <a:avLst/>
          </a:prstGeom>
        </p:spPr>
      </p:pic>
      <p:sp>
        <p:nvSpPr>
          <p:cNvPr id="692" name="textbox 692"/>
          <p:cNvSpPr/>
          <p:nvPr/>
        </p:nvSpPr>
        <p:spPr>
          <a:xfrm>
            <a:off x="309683" y="1267927"/>
            <a:ext cx="11574144" cy="574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22000"/>
              </a:lnSpc>
            </a:pP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智能工厂时代</a:t>
            </a:r>
            <a:r>
              <a:rPr sz="1500" kern="0" spc="-19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3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如何让海量数据创造真正的价值？</a:t>
            </a:r>
            <a:r>
              <a:rPr sz="1500" kern="0" spc="-27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可视化驾驶舱能够使数据更人性化</a:t>
            </a:r>
            <a:r>
              <a:rPr sz="1500" kern="0" spc="-18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2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更接近人的认知规律</a:t>
            </a:r>
            <a:r>
              <a:rPr sz="1500" kern="0" spc="-18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3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10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可探索和</a:t>
            </a:r>
            <a:r>
              <a:rPr sz="1500" kern="0" spc="9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激发人的</a:t>
            </a:r>
            <a:r>
              <a:rPr sz="1500" kern="0" spc="9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想象力</a:t>
            </a:r>
            <a:r>
              <a:rPr sz="1500" kern="0" spc="-21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9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，成为人们掌握工厂整体状况、</a:t>
            </a:r>
            <a:r>
              <a:rPr sz="1500" kern="0" spc="-33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80" dirty="0">
                <a:solidFill>
                  <a:srgbClr val="004DA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分析复杂问题并做出决策的有力工具。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94" name="textbox 694"/>
          <p:cNvSpPr/>
          <p:nvPr/>
        </p:nvSpPr>
        <p:spPr>
          <a:xfrm>
            <a:off x="115143" y="323812"/>
            <a:ext cx="569975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产品能力2-工业数据看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板(1/2)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96" name="picture 6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picture 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702" name="picture 7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70276" y="2318004"/>
            <a:ext cx="6089904" cy="3427475"/>
          </a:xfrm>
          <a:prstGeom prst="rect">
            <a:avLst/>
          </a:prstGeom>
        </p:spPr>
      </p:pic>
      <p:sp>
        <p:nvSpPr>
          <p:cNvPr id="704" name="textbox 704"/>
          <p:cNvSpPr/>
          <p:nvPr/>
        </p:nvSpPr>
        <p:spPr>
          <a:xfrm>
            <a:off x="115143" y="323812"/>
            <a:ext cx="6076950" cy="3346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产品能力2-工业数据看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板(2/2)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1385" indent="-1905" algn="l" rtl="0" eaLnBrk="0">
              <a:lnSpc>
                <a:spcPct val="144000"/>
              </a:lnSpc>
              <a:spcBef>
                <a:spcPts val="450"/>
              </a:spcBef>
            </a:pPr>
            <a:r>
              <a:rPr sz="15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领导驾驶舱：</a:t>
            </a:r>
            <a:r>
              <a:rPr sz="15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关键数据（如产量、稼动率、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良品率、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OEE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、故障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告警等）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展示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，生产运营数据清晰透明；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实时展示设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备运行情况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异常情况及时上报。支持跨部门数据协同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，提高协同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algn="l" rtl="0" eaLnBrk="0">
              <a:lnSpc>
                <a:spcPct val="89000"/>
              </a:lnSpc>
              <a:spcBef>
                <a:spcPts val="455"/>
              </a:spcBef>
            </a:pP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设备监控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停机原因分析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935" algn="l" rtl="0" eaLnBrk="0">
              <a:lnSpc>
                <a:spcPts val="2565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MTBF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MTTR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数据统计分析，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6870" algn="l" rtl="0" eaLnBrk="0">
              <a:lnSpc>
                <a:spcPct val="83000"/>
              </a:lnSpc>
              <a:spcBef>
                <a:spcPts val="11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预测性运维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，减少异常停机时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5125" algn="l" rtl="0" eaLnBrk="0">
              <a:lnSpc>
                <a:spcPts val="252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，延迟设备寿命。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06" name="picture 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7534227" y="1254023"/>
            <a:ext cx="4325620" cy="1954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75" algn="l" rtl="0" eaLnBrk="0">
              <a:lnSpc>
                <a:spcPct val="8600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计划排单</a:t>
            </a:r>
            <a:r>
              <a:rPr sz="17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700" b="1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实时查看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工单加工进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61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，科学排单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，提高设备利用率。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  <a:spcBef>
                <a:spcPts val="455"/>
              </a:spcBef>
            </a:pPr>
            <a:r>
              <a:rPr sz="15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能耗管理：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设备能耗与生产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91995" indent="635" algn="l" rtl="0" eaLnBrk="0">
              <a:lnSpc>
                <a:spcPct val="155000"/>
              </a:lnSpc>
              <a:spcBef>
                <a:spcPts val="2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关联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，监控单品能耗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，精准能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耗管理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，降低成本。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0" name="textbox 710"/>
          <p:cNvSpPr/>
          <p:nvPr/>
        </p:nvSpPr>
        <p:spPr>
          <a:xfrm>
            <a:off x="426622" y="4070318"/>
            <a:ext cx="2244089" cy="12090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7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产线数字工位</a:t>
            </a:r>
            <a:r>
              <a:rPr sz="15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加工情</a:t>
            </a:r>
            <a:r>
              <a:rPr sz="14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153000"/>
              </a:lnSpc>
              <a:spcBef>
                <a:spcPts val="35"/>
              </a:spcBef>
            </a:pP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汇总</a:t>
            </a:r>
            <a:r>
              <a:rPr sz="14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，工单切换、工单首检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、支持录入设备停机原因、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不良品数量及原因等；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2" name="textbox 712"/>
          <p:cNvSpPr/>
          <p:nvPr/>
        </p:nvSpPr>
        <p:spPr>
          <a:xfrm>
            <a:off x="9514788" y="4086533"/>
            <a:ext cx="2345054" cy="887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7000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品质管理：</a:t>
            </a:r>
            <a:r>
              <a:rPr sz="1500" b="1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关键品质参数实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0" algn="l" rtl="0" eaLnBrk="0">
              <a:lnSpc>
                <a:spcPct val="155000"/>
              </a:lnSpc>
              <a:spcBef>
                <a:spcPts val="2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时监控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，减少不良品的产出，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实现品质追溯。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4" name="picture 7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344018" y="5295302"/>
            <a:ext cx="906247" cy="814299"/>
          </a:xfrm>
          <a:prstGeom prst="rect">
            <a:avLst/>
          </a:prstGeom>
        </p:spPr>
      </p:pic>
      <p:sp>
        <p:nvSpPr>
          <p:cNvPr id="716" name="textbox 716"/>
          <p:cNvSpPr/>
          <p:nvPr/>
        </p:nvSpPr>
        <p:spPr>
          <a:xfrm>
            <a:off x="6246041" y="6027210"/>
            <a:ext cx="2980689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7000"/>
              </a:lnSpc>
            </a:pPr>
            <a:r>
              <a:rPr sz="15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安全生产：</a:t>
            </a:r>
            <a:r>
              <a:rPr sz="15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随时查看生产环境监控，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6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确保生产安全。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18" name="picture 7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376432" y="4746320"/>
            <a:ext cx="1081290" cy="1259052"/>
          </a:xfrm>
          <a:prstGeom prst="rect">
            <a:avLst/>
          </a:prstGeom>
        </p:spPr>
      </p:pic>
      <p:pic>
        <p:nvPicPr>
          <p:cNvPr id="720" name="picture 7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535597" y="1870164"/>
            <a:ext cx="1120545" cy="1212418"/>
          </a:xfrm>
          <a:prstGeom prst="rect">
            <a:avLst/>
          </a:prstGeom>
        </p:spPr>
      </p:pic>
      <p:sp>
        <p:nvSpPr>
          <p:cNvPr id="722" name="textbox 722"/>
          <p:cNvSpPr/>
          <p:nvPr/>
        </p:nvSpPr>
        <p:spPr>
          <a:xfrm>
            <a:off x="2830166" y="6027615"/>
            <a:ext cx="2613025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7000"/>
              </a:lnSpc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报表管理</a:t>
            </a:r>
            <a:r>
              <a:rPr sz="15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b="1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提供多维度分析报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56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表查询和导出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，支持报表定制。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24" name="picture 7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337461" y="2601188"/>
            <a:ext cx="1142174" cy="418947"/>
          </a:xfrm>
          <a:prstGeom prst="rect">
            <a:avLst/>
          </a:prstGeom>
        </p:spPr>
      </p:pic>
      <p:pic>
        <p:nvPicPr>
          <p:cNvPr id="728" name="picture 7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697232" y="1813280"/>
            <a:ext cx="451053" cy="580999"/>
          </a:xfrm>
          <a:prstGeom prst="rect">
            <a:avLst/>
          </a:prstGeom>
        </p:spPr>
      </p:pic>
      <p:pic>
        <p:nvPicPr>
          <p:cNvPr id="730" name="picture 7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684526" y="3263645"/>
            <a:ext cx="642238" cy="283997"/>
          </a:xfrm>
          <a:prstGeom prst="rect">
            <a:avLst/>
          </a:prstGeom>
        </p:spPr>
      </p:pic>
      <p:pic>
        <p:nvPicPr>
          <p:cNvPr id="732" name="picture 7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410257" y="4039120"/>
            <a:ext cx="1069378" cy="167817"/>
          </a:xfrm>
          <a:prstGeom prst="rect">
            <a:avLst/>
          </a:prstGeom>
        </p:spPr>
      </p:pic>
      <p:pic>
        <p:nvPicPr>
          <p:cNvPr id="734" name="picture 7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2749562" y="4544021"/>
            <a:ext cx="975055" cy="1127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picture 7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21600000">
            <a:off x="401370" y="1904313"/>
            <a:ext cx="11389258" cy="1783905"/>
            <a:chOff x="0" y="0"/>
            <a:chExt cx="11389258" cy="1783905"/>
          </a:xfrm>
        </p:grpSpPr>
        <p:pic>
          <p:nvPicPr>
            <p:cNvPr id="738" name="picture 7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1389258" cy="1783905"/>
            </a:xfrm>
            <a:prstGeom prst="rect">
              <a:avLst/>
            </a:prstGeom>
          </p:spPr>
        </p:pic>
        <p:sp>
          <p:nvSpPr>
            <p:cNvPr id="740" name="textbox 740"/>
            <p:cNvSpPr/>
            <p:nvPr/>
          </p:nvSpPr>
          <p:spPr>
            <a:xfrm>
              <a:off x="3681411" y="1424268"/>
              <a:ext cx="4716145" cy="2609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855"/>
                </a:lnSpc>
              </a:pPr>
              <a:r>
                <a:rPr sz="14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图像采集           </a:t>
              </a: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自动化工装                   AI算法及软件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2" name="textbox 742"/>
            <p:cNvSpPr/>
            <p:nvPr/>
          </p:nvSpPr>
          <p:spPr>
            <a:xfrm>
              <a:off x="5326726" y="289248"/>
              <a:ext cx="1356360" cy="7943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7630" indent="-75565" algn="l" rtl="0" eaLnBrk="0">
                <a:lnSpc>
                  <a:spcPct val="96000"/>
                </a:lnSpc>
              </a:pPr>
              <a:r>
                <a:rPr sz="1500" b="1" kern="0" spc="20" baseline="35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进料</a:t>
              </a:r>
              <a:r>
                <a:rPr sz="9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9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3000" b="1" kern="0" spc="10" baseline="-30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品形态</a:t>
              </a: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踢废工装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3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04495" algn="l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收料工装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744" name="picture 7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5595950" y="301948"/>
              <a:ext cx="313502" cy="251324"/>
            </a:xfrm>
            <a:prstGeom prst="rect">
              <a:avLst/>
            </a:prstGeom>
          </p:spPr>
        </p:pic>
        <p:sp>
          <p:nvSpPr>
            <p:cNvPr id="746" name="textbox 746"/>
            <p:cNvSpPr/>
            <p:nvPr/>
          </p:nvSpPr>
          <p:spPr>
            <a:xfrm>
              <a:off x="530618" y="741286"/>
              <a:ext cx="1569085" cy="4279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3165"/>
                </a:lnSpc>
              </a:pPr>
              <a:r>
                <a:rPr sz="23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</a:t>
              </a:r>
              <a:r>
                <a:rPr sz="23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AI</a:t>
              </a:r>
              <a:r>
                <a:rPr sz="23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质检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48" name="textbox 748"/>
            <p:cNvSpPr/>
            <p:nvPr/>
          </p:nvSpPr>
          <p:spPr>
            <a:xfrm>
              <a:off x="3531346" y="422049"/>
              <a:ext cx="636905" cy="779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0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工业相机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90000"/>
                </a:lnSpc>
                <a:spcBef>
                  <a:spcPts val="0"/>
                </a:spcBef>
              </a:pPr>
              <a:r>
                <a:rPr sz="9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光源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50" name="textbox 750"/>
            <p:cNvSpPr/>
            <p:nvPr/>
          </p:nvSpPr>
          <p:spPr>
            <a:xfrm>
              <a:off x="9302003" y="1454056"/>
              <a:ext cx="911225" cy="2101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可视化展现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52" name="textbox 752"/>
            <p:cNvSpPr/>
            <p:nvPr/>
          </p:nvSpPr>
          <p:spPr>
            <a:xfrm>
              <a:off x="2904464" y="853592"/>
              <a:ext cx="558800" cy="3098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5000"/>
                </a:lnSpc>
              </a:pPr>
              <a:r>
                <a:rPr sz="2200" b="1" kern="0" spc="25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=</a:t>
              </a:r>
              <a:endParaRPr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2" name="group 52"/>
          <p:cNvGrpSpPr/>
          <p:nvPr/>
        </p:nvGrpSpPr>
        <p:grpSpPr>
          <a:xfrm rot="21600000">
            <a:off x="401370" y="3988333"/>
            <a:ext cx="5520702" cy="2559925"/>
            <a:chOff x="0" y="0"/>
            <a:chExt cx="5520702" cy="2559925"/>
          </a:xfrm>
        </p:grpSpPr>
        <p:pic>
          <p:nvPicPr>
            <p:cNvPr id="754" name="picture 7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5520702" cy="2559925"/>
            </a:xfrm>
            <a:prstGeom prst="rect">
              <a:avLst/>
            </a:prstGeom>
          </p:spPr>
        </p:pic>
        <p:sp>
          <p:nvSpPr>
            <p:cNvPr id="756" name="textbox 756"/>
            <p:cNvSpPr/>
            <p:nvPr/>
          </p:nvSpPr>
          <p:spPr>
            <a:xfrm>
              <a:off x="503423" y="89312"/>
              <a:ext cx="4542154" cy="2189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916430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基本功能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1500" b="1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外观检测                尺寸测量                 </a:t>
              </a:r>
              <a:r>
                <a:rPr sz="15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识别定位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4" name="group 54"/>
          <p:cNvGrpSpPr/>
          <p:nvPr/>
        </p:nvGrpSpPr>
        <p:grpSpPr>
          <a:xfrm rot="21600000">
            <a:off x="6373837" y="3925557"/>
            <a:ext cx="5343753" cy="2559926"/>
            <a:chOff x="0" y="0"/>
            <a:chExt cx="5343753" cy="2559926"/>
          </a:xfrm>
        </p:grpSpPr>
        <p:pic>
          <p:nvPicPr>
            <p:cNvPr id="758" name="picture 7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5343753" cy="2559926"/>
            </a:xfrm>
            <a:prstGeom prst="rect">
              <a:avLst/>
            </a:prstGeom>
          </p:spPr>
        </p:pic>
        <p:sp>
          <p:nvSpPr>
            <p:cNvPr id="760" name="textbox 760"/>
            <p:cNvSpPr/>
            <p:nvPr/>
          </p:nvSpPr>
          <p:spPr>
            <a:xfrm>
              <a:off x="-12700" y="-12700"/>
              <a:ext cx="5369559" cy="25857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42235" algn="l" rtl="0" eaLnBrk="0">
                <a:lnSpc>
                  <a:spcPct val="86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优势特点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49275" algn="l" rtl="0" eaLnBrk="0">
                <a:lnSpc>
                  <a:spcPct val="88000"/>
                </a:lnSpc>
                <a:spcBef>
                  <a:spcPts val="515"/>
                </a:spcBef>
              </a:pP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精度和准确性的提升</a:t>
              </a:r>
              <a:r>
                <a:rPr sz="1700" kern="0" spc="9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</a:t>
              </a:r>
              <a:r>
                <a:rPr sz="1700" b="1" kern="0" spc="8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多模态质</a:t>
              </a:r>
              <a:r>
                <a:rPr sz="1700" b="1" kern="0" spc="7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检</a:t>
              </a:r>
              <a:endParaRPr sz="17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99745" algn="l" rtl="0" eaLnBrk="0">
                <a:lnSpc>
                  <a:spcPts val="2205"/>
                </a:lnSpc>
                <a:spcBef>
                  <a:spcPts val="5"/>
                </a:spcBef>
              </a:pPr>
              <a:r>
                <a:rPr sz="2700" b="1" kern="0" spc="20" baseline="-600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个性化和定制化</a:t>
              </a:r>
              <a:r>
                <a:rPr sz="1700" kern="0" spc="2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      </a:t>
              </a:r>
              <a:r>
                <a:rPr sz="2700" b="1" kern="0" spc="20" baseline="800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自主学习和自适应</a:t>
              </a:r>
              <a:r>
                <a:rPr sz="2700" b="1" kern="0" spc="10" baseline="8000" dirty="0">
                  <a:solidFill>
                    <a:srgbClr val="000000">
                      <a:alpha val="10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能力</a:t>
              </a:r>
              <a:endParaRPr sz="2700" baseline="8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762" name="textbox 762"/>
          <p:cNvSpPr/>
          <p:nvPr/>
        </p:nvSpPr>
        <p:spPr>
          <a:xfrm>
            <a:off x="408431" y="1213103"/>
            <a:ext cx="11526519" cy="378459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打造拥有自主学习能力和自适应能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力的新型质检产线</a:t>
            </a:r>
            <a:r>
              <a:rPr sz="14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，助力中小企业数字化转型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64" name="textbox 764"/>
          <p:cNvSpPr/>
          <p:nvPr/>
        </p:nvSpPr>
        <p:spPr>
          <a:xfrm>
            <a:off x="115143" y="323812"/>
            <a:ext cx="757809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产品能力3-工业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质检产品方案构成（1/4）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66" name="picture 7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 rot="21600000">
            <a:off x="4478172" y="1676590"/>
            <a:ext cx="3257105" cy="383108"/>
            <a:chOff x="0" y="0"/>
            <a:chExt cx="3257105" cy="383108"/>
          </a:xfrm>
        </p:grpSpPr>
        <p:pic>
          <p:nvPicPr>
            <p:cNvPr id="768" name="picture 7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3257105" cy="383108"/>
            </a:xfrm>
            <a:prstGeom prst="rect">
              <a:avLst/>
            </a:prstGeom>
          </p:spPr>
        </p:pic>
        <p:sp>
          <p:nvSpPr>
            <p:cNvPr id="770" name="textbox 770"/>
            <p:cNvSpPr/>
            <p:nvPr/>
          </p:nvSpPr>
          <p:spPr>
            <a:xfrm>
              <a:off x="-12700" y="-12700"/>
              <a:ext cx="3282950" cy="4089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4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0230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工业自动化视觉AI质检系统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7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7116" y="2075688"/>
            <a:ext cx="2711195" cy="437388"/>
          </a:xfrm>
          <a:prstGeom prst="rect">
            <a:avLst/>
          </a:prstGeom>
        </p:spPr>
      </p:pic>
      <p:graphicFrame>
        <p:nvGraphicFramePr>
          <p:cNvPr id="778" name="table 778"/>
          <p:cNvGraphicFramePr>
            <a:graphicFrameLocks noGrp="1"/>
          </p:cNvGraphicFramePr>
          <p:nvPr/>
        </p:nvGraphicFramePr>
        <p:xfrm>
          <a:off x="7837423" y="1954847"/>
          <a:ext cx="3495675" cy="4373879"/>
        </p:xfrm>
        <a:graphic>
          <a:graphicData uri="http://schemas.openxmlformats.org/drawingml/2006/table">
            <a:tbl>
              <a:tblPr/>
              <a:tblGrid>
                <a:gridCol w="3495675"/>
              </a:tblGrid>
              <a:tr h="6388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809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7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常见功能</a:t>
                      </a:r>
                      <a:endParaRPr sz="17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35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288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外观检测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112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80" name="textbox 780"/>
          <p:cNvSpPr/>
          <p:nvPr/>
        </p:nvSpPr>
        <p:spPr>
          <a:xfrm>
            <a:off x="716280" y="1239011"/>
            <a:ext cx="10655934" cy="459105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7830" algn="l" rtl="0" eaLnBrk="0">
              <a:lnSpc>
                <a:spcPct val="88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工业视觉质检系统为中小企业产线提供基于机器视觉的自动化品检、</a:t>
            </a:r>
            <a:r>
              <a:rPr sz="1700" b="1" kern="0" spc="-3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分拣服务</a:t>
            </a:r>
            <a:r>
              <a:rPr sz="1700" b="1" kern="0" spc="-2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，助力产线效率提升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82" name="textbox 782"/>
          <p:cNvSpPr/>
          <p:nvPr/>
        </p:nvSpPr>
        <p:spPr>
          <a:xfrm>
            <a:off x="115143" y="323812"/>
            <a:ext cx="816101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产品能力3-工业自动化视觉</a:t>
            </a:r>
            <a:r>
              <a:rPr sz="23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质检系统简介（2/4）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84" name="picture 7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786" name="picture 7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44127" y="2674620"/>
            <a:ext cx="2232659" cy="1106423"/>
          </a:xfrm>
          <a:prstGeom prst="rect">
            <a:avLst/>
          </a:prstGeom>
        </p:spPr>
      </p:pic>
      <p:pic>
        <p:nvPicPr>
          <p:cNvPr id="788" name="picture 7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647176" y="5055107"/>
            <a:ext cx="2229611" cy="1095755"/>
          </a:xfrm>
          <a:prstGeom prst="rect">
            <a:avLst/>
          </a:prstGeom>
        </p:spPr>
      </p:pic>
      <p:pic>
        <p:nvPicPr>
          <p:cNvPr id="790" name="picture 79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670035" y="3878580"/>
            <a:ext cx="2211323" cy="1069847"/>
          </a:xfrm>
          <a:prstGeom prst="rect">
            <a:avLst/>
          </a:prstGeom>
        </p:spPr>
      </p:pic>
      <p:pic>
        <p:nvPicPr>
          <p:cNvPr id="792" name="picture 7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255008" y="1975103"/>
            <a:ext cx="1609344" cy="777240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287011" y="5233415"/>
            <a:ext cx="1601723" cy="758952"/>
          </a:xfrm>
          <a:prstGeom prst="rect">
            <a:avLst/>
          </a:prstGeom>
        </p:spPr>
      </p:pic>
      <p:pic>
        <p:nvPicPr>
          <p:cNvPr id="796" name="picture 7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26948" y="3499103"/>
            <a:ext cx="1185672" cy="1021079"/>
          </a:xfrm>
          <a:prstGeom prst="rect">
            <a:avLst/>
          </a:prstGeom>
        </p:spPr>
      </p:pic>
      <p:pic>
        <p:nvPicPr>
          <p:cNvPr id="798" name="picture 7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312548" y="3514344"/>
            <a:ext cx="1185671" cy="1021079"/>
          </a:xfrm>
          <a:prstGeom prst="rect">
            <a:avLst/>
          </a:prstGeom>
        </p:spPr>
      </p:pic>
      <p:pic>
        <p:nvPicPr>
          <p:cNvPr id="800" name="picture 8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667000" y="3499104"/>
            <a:ext cx="1100328" cy="1062227"/>
          </a:xfrm>
          <a:prstGeom prst="rect">
            <a:avLst/>
          </a:prstGeom>
        </p:spPr>
      </p:pic>
      <p:sp>
        <p:nvSpPr>
          <p:cNvPr id="802" name="textbox 802"/>
          <p:cNvSpPr/>
          <p:nvPr/>
        </p:nvSpPr>
        <p:spPr>
          <a:xfrm>
            <a:off x="2537345" y="4684305"/>
            <a:ext cx="1394460" cy="6635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0" algn="l" rtl="0" eaLnBrk="0">
              <a:lnSpc>
                <a:spcPct val="87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质检机构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  <a:spcBef>
                <a:spcPts val="46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实现打光、图像采集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1305" algn="l" rtl="0" eaLnBrk="0">
              <a:lnSpc>
                <a:spcPts val="1550"/>
              </a:lnSpc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（生态+电信）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04" name="picture 8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591811" y="3720083"/>
            <a:ext cx="1091183" cy="591311"/>
          </a:xfrm>
          <a:prstGeom prst="rect">
            <a:avLst/>
          </a:prstGeom>
        </p:spPr>
      </p:pic>
      <p:sp>
        <p:nvSpPr>
          <p:cNvPr id="806" name="textbox 806"/>
          <p:cNvSpPr/>
          <p:nvPr/>
        </p:nvSpPr>
        <p:spPr>
          <a:xfrm>
            <a:off x="6478333" y="4664950"/>
            <a:ext cx="958850" cy="6788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出料机构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2575" indent="-248920" algn="l" rtl="0" eaLnBrk="0">
              <a:lnSpc>
                <a:spcPct val="103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实现规范分拣</a:t>
            </a:r>
            <a:r>
              <a:rPr sz="11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（生态）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08" name="textbox 808"/>
          <p:cNvSpPr/>
          <p:nvPr/>
        </p:nvSpPr>
        <p:spPr>
          <a:xfrm>
            <a:off x="893584" y="4684305"/>
            <a:ext cx="938530" cy="6629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进料机构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2255" indent="-248920" algn="l" rtl="0" eaLnBrk="0">
              <a:lnSpc>
                <a:spcPct val="103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实现规范投料</a:t>
            </a:r>
            <a:r>
              <a:rPr sz="11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（生态）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10" name="picture 8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596295" y="3258222"/>
            <a:ext cx="558507" cy="383870"/>
          </a:xfrm>
          <a:prstGeom prst="rect">
            <a:avLst/>
          </a:prstGeom>
        </p:spPr>
      </p:pic>
      <p:sp>
        <p:nvSpPr>
          <p:cNvPr id="812" name="textbox 812"/>
          <p:cNvSpPr/>
          <p:nvPr/>
        </p:nvSpPr>
        <p:spPr>
          <a:xfrm>
            <a:off x="4588408" y="2838272"/>
            <a:ext cx="1000125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720" algn="l" rtl="0" eaLnBrk="0">
              <a:lnSpc>
                <a:spcPct val="88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质检软件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550"/>
              </a:lnSpc>
              <a:spcBef>
                <a:spcPts val="70"/>
              </a:spcBef>
            </a:pP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（电信+生态）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4" name="textbox 814"/>
          <p:cNvSpPr/>
          <p:nvPr/>
        </p:nvSpPr>
        <p:spPr>
          <a:xfrm>
            <a:off x="4591837" y="6081306"/>
            <a:ext cx="938530" cy="4591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数采统计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2255" algn="l" rtl="0" eaLnBrk="0">
              <a:lnSpc>
                <a:spcPts val="1550"/>
              </a:lnSpc>
              <a:spcBef>
                <a:spcPts val="75"/>
              </a:spcBef>
            </a:pPr>
            <a:r>
              <a:rPr sz="11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（电信）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8" name="textbox 818"/>
          <p:cNvSpPr/>
          <p:nvPr/>
        </p:nvSpPr>
        <p:spPr>
          <a:xfrm>
            <a:off x="4562449" y="4348149"/>
            <a:ext cx="1165860" cy="2520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质检工控机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0" name="picture 8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4792865" y="4808702"/>
            <a:ext cx="558494" cy="383869"/>
          </a:xfrm>
          <a:prstGeom prst="rect">
            <a:avLst/>
          </a:prstGeom>
        </p:spPr>
      </p:pic>
      <p:grpSp>
        <p:nvGrpSpPr>
          <p:cNvPr id="58" name="group 58"/>
          <p:cNvGrpSpPr/>
          <p:nvPr/>
        </p:nvGrpSpPr>
        <p:grpSpPr>
          <a:xfrm rot="21600000">
            <a:off x="3894963" y="3803878"/>
            <a:ext cx="428040" cy="497585"/>
            <a:chOff x="0" y="0"/>
            <a:chExt cx="428040" cy="497585"/>
          </a:xfrm>
        </p:grpSpPr>
        <p:pic>
          <p:nvPicPr>
            <p:cNvPr id="822" name="picture 82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428040" cy="497585"/>
            </a:xfrm>
            <a:prstGeom prst="rect">
              <a:avLst/>
            </a:prstGeom>
          </p:spPr>
        </p:pic>
        <p:sp>
          <p:nvSpPr>
            <p:cNvPr id="824" name="textbox 824"/>
            <p:cNvSpPr/>
            <p:nvPr/>
          </p:nvSpPr>
          <p:spPr>
            <a:xfrm>
              <a:off x="-12700" y="-12700"/>
              <a:ext cx="454025" cy="5232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9380" algn="l" rtl="0" eaLnBrk="0">
                <a:lnSpc>
                  <a:spcPts val="2325"/>
                </a:lnSpc>
                <a:spcBef>
                  <a:spcPts val="0"/>
                </a:spcBef>
              </a:pP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0" name="group 60"/>
          <p:cNvGrpSpPr/>
          <p:nvPr/>
        </p:nvGrpSpPr>
        <p:grpSpPr>
          <a:xfrm rot="21600000">
            <a:off x="5797270" y="3795356"/>
            <a:ext cx="428028" cy="497585"/>
            <a:chOff x="0" y="0"/>
            <a:chExt cx="428028" cy="497585"/>
          </a:xfrm>
        </p:grpSpPr>
        <p:pic>
          <p:nvPicPr>
            <p:cNvPr id="826" name="picture 82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0" y="0"/>
              <a:ext cx="428028" cy="497585"/>
            </a:xfrm>
            <a:prstGeom prst="rect">
              <a:avLst/>
            </a:prstGeom>
          </p:spPr>
        </p:pic>
        <p:sp>
          <p:nvSpPr>
            <p:cNvPr id="828" name="textbox 828"/>
            <p:cNvSpPr/>
            <p:nvPr/>
          </p:nvSpPr>
          <p:spPr>
            <a:xfrm>
              <a:off x="-12700" y="-12700"/>
              <a:ext cx="454025" cy="5232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950" algn="l" rtl="0" eaLnBrk="0">
                <a:lnSpc>
                  <a:spcPts val="2325"/>
                </a:lnSpc>
                <a:spcBef>
                  <a:spcPts val="0"/>
                </a:spcBef>
              </a:pPr>
              <a:r>
                <a:rPr sz="1700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 rot="21600000">
            <a:off x="2119541" y="3803878"/>
            <a:ext cx="428027" cy="497585"/>
            <a:chOff x="0" y="0"/>
            <a:chExt cx="428027" cy="497585"/>
          </a:xfrm>
        </p:grpSpPr>
        <p:pic>
          <p:nvPicPr>
            <p:cNvPr id="830" name="picture 830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428027" cy="497585"/>
            </a:xfrm>
            <a:prstGeom prst="rect">
              <a:avLst/>
            </a:prstGeom>
          </p:spPr>
        </p:pic>
        <p:sp>
          <p:nvSpPr>
            <p:cNvPr id="832" name="textbox 832"/>
            <p:cNvSpPr/>
            <p:nvPr/>
          </p:nvSpPr>
          <p:spPr>
            <a:xfrm>
              <a:off x="-12700" y="-12700"/>
              <a:ext cx="454025" cy="5232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0175" algn="l" rtl="0" eaLnBrk="0">
                <a:lnSpc>
                  <a:spcPts val="2325"/>
                </a:lnSpc>
                <a:spcBef>
                  <a:spcPts val="0"/>
                </a:spcBef>
              </a:pPr>
              <a:r>
                <a:rPr sz="1700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834" name="picture 8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5058384" y="3304298"/>
            <a:ext cx="559244" cy="375437"/>
          </a:xfrm>
          <a:prstGeom prst="rect">
            <a:avLst/>
          </a:prstGeom>
        </p:spPr>
      </p:pic>
      <p:sp>
        <p:nvSpPr>
          <p:cNvPr id="836" name="textbox 836"/>
          <p:cNvSpPr/>
          <p:nvPr/>
        </p:nvSpPr>
        <p:spPr>
          <a:xfrm>
            <a:off x="4643602" y="4583455"/>
            <a:ext cx="1000125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550"/>
              </a:lnSpc>
            </a:pP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（电信+生态）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38" name="textbox 838"/>
          <p:cNvSpPr/>
          <p:nvPr/>
        </p:nvSpPr>
        <p:spPr>
          <a:xfrm>
            <a:off x="8279478" y="5223473"/>
            <a:ext cx="212090" cy="8394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065" algn="l" rtl="0" eaLnBrk="0">
              <a:lnSpc>
                <a:spcPct val="86000"/>
              </a:lnSpc>
            </a:pPr>
            <a:r>
              <a:rPr sz="1400" b="1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识别定位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0" name="textbox 840"/>
          <p:cNvSpPr/>
          <p:nvPr/>
        </p:nvSpPr>
        <p:spPr>
          <a:xfrm>
            <a:off x="8306810" y="4082266"/>
            <a:ext cx="210184" cy="825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eaVert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5000"/>
              </a:lnSpc>
            </a:pPr>
            <a:r>
              <a:rPr sz="14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尺寸测量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2" name="textbox 842"/>
          <p:cNvSpPr/>
          <p:nvPr/>
        </p:nvSpPr>
        <p:spPr>
          <a:xfrm>
            <a:off x="5863792" y="4398454"/>
            <a:ext cx="326390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4" name="textbox 844"/>
          <p:cNvSpPr/>
          <p:nvPr/>
        </p:nvSpPr>
        <p:spPr>
          <a:xfrm>
            <a:off x="3924553" y="4419600"/>
            <a:ext cx="326390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6" name="textbox 846"/>
          <p:cNvSpPr/>
          <p:nvPr/>
        </p:nvSpPr>
        <p:spPr>
          <a:xfrm>
            <a:off x="2145207" y="4397502"/>
            <a:ext cx="326390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8" name="textbox 848"/>
          <p:cNvSpPr/>
          <p:nvPr/>
        </p:nvSpPr>
        <p:spPr>
          <a:xfrm rot="16200000">
            <a:off x="5254370" y="3278480"/>
            <a:ext cx="1435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0" name="textbox 850"/>
          <p:cNvSpPr/>
          <p:nvPr/>
        </p:nvSpPr>
        <p:spPr>
          <a:xfrm rot="16200000">
            <a:off x="4791912" y="3329381"/>
            <a:ext cx="143510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2" name="textbox 852"/>
          <p:cNvSpPr/>
          <p:nvPr/>
        </p:nvSpPr>
        <p:spPr>
          <a:xfrm rot="5400000">
            <a:off x="5014112" y="4802606"/>
            <a:ext cx="140335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2325"/>
              </a:lnSpc>
            </a:pPr>
            <a:r>
              <a:rPr sz="17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picture 8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856" name="textbox 856"/>
          <p:cNvSpPr/>
          <p:nvPr/>
        </p:nvSpPr>
        <p:spPr>
          <a:xfrm>
            <a:off x="5728182" y="2032520"/>
            <a:ext cx="6229984" cy="45707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80"/>
              </a:lnSpc>
            </a:pP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工业视觉品检方案由机械（进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出料机构、运动控制）、光学（光源/镜头/相机、图像采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8610" algn="l" rtl="0" eaLnBrk="0">
              <a:lnSpc>
                <a:spcPts val="2445"/>
              </a:lnSpc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集控制）、软件（质检软件、算法）等3部分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80"/>
              </a:lnSpc>
              <a:spcBef>
                <a:spcPts val="860"/>
              </a:spcBef>
            </a:pPr>
            <a:r>
              <a:rPr sz="1200" kern="0" spc="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6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Q1：单靠软件算法能否保障</a:t>
            </a:r>
            <a:r>
              <a:rPr sz="12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工业视觉质检系统的落地质量？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0" algn="l" rtl="0" eaLnBrk="0">
              <a:lnSpc>
                <a:spcPct val="87000"/>
              </a:lnSpc>
              <a:spcBef>
                <a:spcPts val="1115"/>
              </a:spcBef>
            </a:pPr>
            <a:r>
              <a:rPr sz="1200" kern="0" spc="1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不能。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视觉质检系统的最终检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测效果由硬件与软件共同决定。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稳定的光照环境、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5175" algn="l" rtl="0" eaLnBrk="0">
              <a:lnSpc>
                <a:spcPct val="87000"/>
              </a:lnSpc>
              <a:spcBef>
                <a:spcPts val="118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精准的相机采集与可靠的自控协同等硬件环节同样是效果的核心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保障。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80"/>
              </a:lnSpc>
              <a:spcBef>
                <a:spcPts val="945"/>
              </a:spcBef>
            </a:pPr>
            <a:r>
              <a:rPr sz="1200" kern="0" spc="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Q2：软件方面</a:t>
            </a:r>
            <a:r>
              <a:rPr sz="1200" b="1" kern="0" spc="-1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，AI算法是不是工业质检系统最核心的唯一技术手段？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0" algn="l" rtl="0" eaLnBrk="0">
              <a:lnSpc>
                <a:spcPts val="1580"/>
              </a:lnSpc>
              <a:spcBef>
                <a:spcPts val="860"/>
              </a:spcBef>
            </a:pPr>
            <a:r>
              <a:rPr sz="1200" kern="0" spc="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不是。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机器视觉（工业图像分析）与AI图像分析同为质检关键技术</a:t>
            </a:r>
            <a:r>
              <a:rPr sz="12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，两者不可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4540" indent="635" algn="l" rtl="0" eaLnBrk="0">
              <a:lnSpc>
                <a:spcPct val="168000"/>
              </a:lnSpc>
              <a:spcBef>
                <a:spcPts val="2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相互替代。</a:t>
            </a:r>
            <a:r>
              <a:rPr sz="12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</a:t>
            </a:r>
            <a:r>
              <a:rPr sz="12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，依托于稳定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的光学图像采集环境的机器视觉技术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，在性价比、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落地效率、普及程度方面仍然比后者较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80"/>
              </a:lnSpc>
              <a:spcBef>
                <a:spcPts val="890"/>
              </a:spcBef>
            </a:pPr>
            <a:r>
              <a:rPr sz="1200" kern="0" spc="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Q3：既然用了AI</a:t>
            </a:r>
            <a:r>
              <a:rPr sz="1200" b="1" kern="0" spc="-1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，硬件工装是不是就不重要了？比方说加装个普通摄像头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550"/>
              </a:lnSpc>
              <a:spcBef>
                <a:spcPts val="890"/>
              </a:spcBef>
            </a:pPr>
            <a:r>
              <a:rPr sz="1200" kern="0" spc="-2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 </a:t>
            </a:r>
            <a:r>
              <a:rPr sz="1200" b="1" kern="0" spc="-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不是。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除技术性价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比、迭代成本之外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，AI质检仍面临着不可解释性、系统分析难、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5810" algn="l" rtl="0" eaLnBrk="0">
              <a:lnSpc>
                <a:spcPct val="169000"/>
              </a:lnSpc>
              <a:spcBef>
                <a:spcPts val="2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优化效率低等难题。且质检的最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终客户价值不在算法结果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，在于自动化分拣。因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稳定专业的光学、</a:t>
            </a:r>
            <a:r>
              <a:rPr sz="12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自控等工装硬件是质检算法应用的前提条件</a:t>
            </a:r>
            <a:r>
              <a:rPr sz="1200" b="1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，是分担系统风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险、提升落地效率的关键保障</a:t>
            </a:r>
            <a:r>
              <a:rPr sz="1200" b="1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，同时也是客户的核心诉求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；如无工装配套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则无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论何种质检算法均难以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落地。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4" name="group 64"/>
          <p:cNvGrpSpPr/>
          <p:nvPr/>
        </p:nvGrpSpPr>
        <p:grpSpPr>
          <a:xfrm rot="21600000">
            <a:off x="494004" y="1992045"/>
            <a:ext cx="5124703" cy="4476698"/>
            <a:chOff x="0" y="0"/>
            <a:chExt cx="5124703" cy="4476698"/>
          </a:xfrm>
        </p:grpSpPr>
        <p:pic>
          <p:nvPicPr>
            <p:cNvPr id="858" name="picture 8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5124703" cy="4476698"/>
            </a:xfrm>
            <a:prstGeom prst="rect">
              <a:avLst/>
            </a:prstGeom>
          </p:spPr>
        </p:pic>
        <p:sp>
          <p:nvSpPr>
            <p:cNvPr id="860" name="textbox 860"/>
            <p:cNvSpPr/>
            <p:nvPr/>
          </p:nvSpPr>
          <p:spPr>
            <a:xfrm>
              <a:off x="959507" y="338283"/>
              <a:ext cx="3068320" cy="5010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5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工业自动化视觉质检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系统方案示例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37515" algn="l" rtl="0" eaLnBrk="0">
                <a:lnSpc>
                  <a:spcPct val="82000"/>
                </a:lnSpc>
                <a:spcBef>
                  <a:spcPts val="5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*</a:t>
              </a:r>
              <a:r>
                <a:rPr sz="1200" kern="0" spc="16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 </a:t>
              </a: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以PCB电路板质</a:t>
              </a: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量检测系统为例</a:t>
              </a:r>
              <a:endParaRPr sz="12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sp>
        <p:nvSpPr>
          <p:cNvPr id="862" name="textbox 862"/>
          <p:cNvSpPr/>
          <p:nvPr/>
        </p:nvSpPr>
        <p:spPr>
          <a:xfrm>
            <a:off x="589830" y="1230624"/>
            <a:ext cx="9664065" cy="641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工业自动化视觉质检系统是</a:t>
            </a:r>
            <a:r>
              <a:rPr sz="1500" b="1" kern="0" spc="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一种由硬件和软件联合保障</a:t>
            </a:r>
            <a:r>
              <a:rPr sz="1500" b="1" kern="0" spc="8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质检效果的自动控制集成系统</a:t>
            </a:r>
            <a:r>
              <a:rPr sz="1500" b="1" kern="0" spc="-25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，软、</a:t>
            </a:r>
            <a:r>
              <a:rPr sz="15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硬件缺一不可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  <a:spcBef>
                <a:spcPts val="5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因质检对象、</a:t>
            </a:r>
            <a:r>
              <a:rPr sz="15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质检内容极其多样化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，在当前工业实践中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其本质是</a:t>
            </a:r>
            <a:r>
              <a:rPr sz="1500" b="1" kern="0" spc="8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一种软硬紧耦合的准定</a:t>
            </a:r>
            <a:r>
              <a:rPr sz="1500" b="1" kern="0" spc="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制化服务形态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4" name="textbox 864"/>
          <p:cNvSpPr/>
          <p:nvPr/>
        </p:nvSpPr>
        <p:spPr>
          <a:xfrm>
            <a:off x="115143" y="323812"/>
            <a:ext cx="816101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产品能力3-工业自动化视觉</a:t>
            </a:r>
            <a:r>
              <a:rPr sz="2300" b="1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质检系统简介（3/4）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66" name="picture 8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763523" y="1287779"/>
            <a:ext cx="4558284" cy="4802123"/>
            <a:chOff x="0" y="0"/>
            <a:chExt cx="4558284" cy="4802123"/>
          </a:xfrm>
        </p:grpSpPr>
        <p:grpSp>
          <p:nvGrpSpPr>
            <p:cNvPr id="4" name="group 4"/>
            <p:cNvGrpSpPr/>
            <p:nvPr/>
          </p:nvGrpSpPr>
          <p:grpSpPr>
            <a:xfrm rot="21600000">
              <a:off x="0" y="0"/>
              <a:ext cx="4558284" cy="4802123"/>
              <a:chOff x="0" y="0"/>
              <a:chExt cx="4558284" cy="4802123"/>
            </a:xfrm>
          </p:grpSpPr>
          <p:sp>
            <p:nvSpPr>
              <p:cNvPr id="10" name="path 10"/>
              <p:cNvSpPr/>
              <p:nvPr/>
            </p:nvSpPr>
            <p:spPr>
              <a:xfrm>
                <a:off x="228599" y="0"/>
                <a:ext cx="2427732" cy="2436876"/>
              </a:xfrm>
              <a:custGeom>
                <a:avLst/>
                <a:gdLst/>
                <a:ahLst/>
                <a:cxnLst/>
                <a:rect l="0" t="0" r="0" b="0"/>
                <a:pathLst>
                  <a:path w="3823" h="3837">
                    <a:moveTo>
                      <a:pt x="0" y="3837"/>
                    </a:moveTo>
                    <a:lnTo>
                      <a:pt x="3823" y="2200"/>
                    </a:lnTo>
                    <a:lnTo>
                      <a:pt x="297" y="0"/>
                    </a:lnTo>
                    <a:lnTo>
                      <a:pt x="0" y="3837"/>
                    </a:lnTo>
                  </a:path>
                </a:pathLst>
              </a:custGeom>
              <a:solidFill>
                <a:srgbClr val="43BB8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path 12"/>
              <p:cNvSpPr/>
              <p:nvPr/>
            </p:nvSpPr>
            <p:spPr>
              <a:xfrm>
                <a:off x="0" y="2473452"/>
                <a:ext cx="2228088" cy="2313431"/>
              </a:xfrm>
              <a:custGeom>
                <a:avLst/>
                <a:gdLst/>
                <a:ahLst/>
                <a:cxnLst/>
                <a:rect l="0" t="0" r="0" b="0"/>
                <a:pathLst>
                  <a:path w="3508" h="3643">
                    <a:moveTo>
                      <a:pt x="0" y="3643"/>
                    </a:moveTo>
                    <a:lnTo>
                      <a:pt x="1754" y="0"/>
                    </a:lnTo>
                    <a:lnTo>
                      <a:pt x="3508" y="3643"/>
                    </a:lnTo>
                    <a:lnTo>
                      <a:pt x="0" y="3643"/>
                    </a:lnTo>
                  </a:path>
                </a:pathLst>
              </a:custGeom>
              <a:solidFill>
                <a:srgbClr val="2ED5F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path 14"/>
              <p:cNvSpPr/>
              <p:nvPr/>
            </p:nvSpPr>
            <p:spPr>
              <a:xfrm>
                <a:off x="986027" y="1807121"/>
                <a:ext cx="1200378" cy="1187640"/>
              </a:xfrm>
              <a:custGeom>
                <a:avLst/>
                <a:gdLst/>
                <a:ahLst/>
                <a:cxnLst/>
                <a:rect l="0" t="0" r="0" b="0"/>
                <a:pathLst>
                  <a:path w="1890" h="1870">
                    <a:moveTo>
                      <a:pt x="0" y="934"/>
                    </a:moveTo>
                    <a:cubicBezTo>
                      <a:pt x="0" y="418"/>
                      <a:pt x="423" y="0"/>
                      <a:pt x="945" y="0"/>
                    </a:cubicBezTo>
                    <a:cubicBezTo>
                      <a:pt x="1467" y="0"/>
                      <a:pt x="1890" y="418"/>
                      <a:pt x="1890" y="935"/>
                    </a:cubicBezTo>
                    <a:cubicBezTo>
                      <a:pt x="1890" y="1451"/>
                      <a:pt x="1467" y="1870"/>
                      <a:pt x="945" y="1870"/>
                    </a:cubicBezTo>
                    <a:cubicBezTo>
                      <a:pt x="423" y="1870"/>
                      <a:pt x="0" y="1451"/>
                      <a:pt x="0" y="934"/>
                    </a:cubicBezTo>
                  </a:path>
                </a:pathLst>
              </a:custGeom>
              <a:solidFill>
                <a:srgbClr val="7165E5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path 16"/>
              <p:cNvSpPr/>
              <p:nvPr/>
            </p:nvSpPr>
            <p:spPr>
              <a:xfrm>
                <a:off x="1815083" y="0"/>
                <a:ext cx="2743200" cy="4802123"/>
              </a:xfrm>
              <a:custGeom>
                <a:avLst/>
                <a:gdLst/>
                <a:ahLst/>
                <a:cxnLst/>
                <a:rect l="0" t="0" r="0" b="0"/>
                <a:pathLst>
                  <a:path w="4320" h="7562">
                    <a:moveTo>
                      <a:pt x="0" y="7562"/>
                    </a:moveTo>
                    <a:lnTo>
                      <a:pt x="1080" y="0"/>
                    </a:lnTo>
                    <a:lnTo>
                      <a:pt x="4320" y="0"/>
                    </a:lnTo>
                    <a:lnTo>
                      <a:pt x="3240" y="7562"/>
                    </a:lnTo>
                    <a:lnTo>
                      <a:pt x="0" y="7562"/>
                    </a:lnTo>
                  </a:path>
                </a:pathLst>
              </a:custGeom>
              <a:solidFill>
                <a:srgbClr val="1B12D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textbox 18"/>
            <p:cNvSpPr/>
            <p:nvPr/>
          </p:nvSpPr>
          <p:spPr>
            <a:xfrm>
              <a:off x="-12700" y="-12700"/>
              <a:ext cx="4584065" cy="48869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2290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5600" b="1" i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endParaRPr sz="5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88260" algn="l" rtl="0" eaLnBrk="0">
                <a:lnSpc>
                  <a:spcPct val="82000"/>
                </a:lnSpc>
                <a:spcBef>
                  <a:spcPts val="5"/>
                </a:spcBef>
              </a:pPr>
              <a:r>
                <a:rPr sz="5600" b="1" i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5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0" name="textbox 20"/>
          <p:cNvSpPr/>
          <p:nvPr/>
        </p:nvSpPr>
        <p:spPr>
          <a:xfrm>
            <a:off x="7019925" y="3029585"/>
            <a:ext cx="2962910" cy="530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275" algn="l" rtl="0" eaLnBrk="0">
              <a:lnSpc>
                <a:spcPct val="87000"/>
              </a:lnSpc>
              <a:spcBef>
                <a:spcPts val="0"/>
              </a:spcBef>
              <a:tabLst>
                <a:tab pos="375920" algn="l"/>
              </a:tabLst>
            </a:pPr>
            <a:r>
              <a:rPr sz="2900" b="1" kern="0" spc="0" dirty="0">
                <a:solidFill>
                  <a:srgbClr val="11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900" b="1" kern="0" spc="-10" dirty="0">
                <a:solidFill>
                  <a:srgbClr val="11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场景化解决方案</a:t>
            </a:r>
            <a:endParaRPr sz="2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275" algn="l" rtl="0" eaLnBrk="0">
              <a:lnSpc>
                <a:spcPts val="6025"/>
              </a:lnSpc>
              <a:spcBef>
                <a:spcPts val="5"/>
              </a:spcBef>
              <a:tabLst>
                <a:tab pos="375920" algn="l"/>
              </a:tabLst>
            </a:pPr>
            <a:endParaRPr sz="2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32625" y="3042462"/>
            <a:ext cx="28575" cy="517525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6122035" y="1979295"/>
            <a:ext cx="608330" cy="16891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5220"/>
              </a:lnSpc>
            </a:pPr>
            <a:r>
              <a:rPr sz="4200" b="1" kern="0" spc="-50" dirty="0">
                <a:solidFill>
                  <a:srgbClr val="0146D1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01</a:t>
            </a: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12700" algn="l" rtl="0" eaLnBrk="0">
              <a:lnSpc>
                <a:spcPts val="5220"/>
              </a:lnSpc>
              <a:spcBef>
                <a:spcPts val="2000"/>
              </a:spcBef>
            </a:pPr>
            <a:r>
              <a:rPr sz="4200" b="1" kern="0" spc="-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02</a:t>
            </a: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7032625" y="2106167"/>
            <a:ext cx="3118739" cy="566927"/>
            <a:chOff x="0" y="0"/>
            <a:chExt cx="3118739" cy="566927"/>
          </a:xfrm>
        </p:grpSpPr>
        <p:sp>
          <p:nvSpPr>
            <p:cNvPr id="28" name="rect 28"/>
            <p:cNvSpPr/>
            <p:nvPr/>
          </p:nvSpPr>
          <p:spPr>
            <a:xfrm>
              <a:off x="177419" y="0"/>
              <a:ext cx="2941320" cy="566927"/>
            </a:xfrm>
            <a:prstGeom prst="rect">
              <a:avLst/>
            </a:prstGeom>
            <a:solidFill>
              <a:srgbClr val="00035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" name="textbox 30"/>
            <p:cNvSpPr/>
            <p:nvPr/>
          </p:nvSpPr>
          <p:spPr>
            <a:xfrm>
              <a:off x="-12700" y="-12700"/>
              <a:ext cx="3144520" cy="6115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1275" algn="l" rtl="0" eaLnBrk="0">
                <a:lnSpc>
                  <a:spcPct val="87000"/>
                </a:lnSpc>
                <a:spcBef>
                  <a:spcPts val="0"/>
                </a:spcBef>
                <a:tabLst>
                  <a:tab pos="562610" algn="l"/>
                </a:tabLst>
              </a:pPr>
              <a:r>
                <a:rPr sz="2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29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主要产品介绍</a:t>
              </a:r>
              <a:endParaRPr sz="2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18719"/>
              <a:ext cx="28575" cy="517525"/>
            </a:xfrm>
            <a:prstGeom prst="rect">
              <a:avLst/>
            </a:prstGeom>
          </p:spPr>
        </p:pic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picture 8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09439" y="1976722"/>
            <a:ext cx="4577643" cy="4482276"/>
          </a:xfrm>
          <a:prstGeom prst="rect">
            <a:avLst/>
          </a:prstGeom>
        </p:spPr>
      </p:pic>
      <p:sp>
        <p:nvSpPr>
          <p:cNvPr id="874" name="textbox 874"/>
          <p:cNvSpPr/>
          <p:nvPr/>
        </p:nvSpPr>
        <p:spPr>
          <a:xfrm>
            <a:off x="8711143" y="2512023"/>
            <a:ext cx="2400935" cy="39573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3655" algn="l" rtl="0" eaLnBrk="0">
              <a:lnSpc>
                <a:spcPts val="1855"/>
              </a:lnSpc>
            </a:pPr>
            <a:r>
              <a:rPr sz="14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2、便于推广的行业标机方案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3370" algn="l" rtl="0" eaLnBrk="0">
              <a:lnSpc>
                <a:spcPct val="93000"/>
              </a:lnSpc>
              <a:spcBef>
                <a:spcPts val="88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纺织质检标机方案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3370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6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印刷质检标机方案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815"/>
              </a:lnSpc>
              <a:spcBef>
                <a:spcPts val="770"/>
              </a:spcBef>
            </a:pP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3C零部件质检标机方案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  <a:spcBef>
                <a:spcPts val="425"/>
              </a:spcBef>
            </a:pPr>
            <a:r>
              <a:rPr sz="14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4、质检相关AI公共</a:t>
            </a:r>
            <a:r>
              <a:rPr sz="14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基础能力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algn="l" rtl="0" eaLnBrk="0">
              <a:lnSpc>
                <a:spcPct val="93000"/>
              </a:lnSpc>
              <a:spcBef>
                <a:spcPts val="88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工业级条码识别服务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1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工业级数据码识别服务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工业级OCR文本识别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工业级图像异常检测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765" algn="l" rtl="0" eaLnBrk="0">
              <a:lnSpc>
                <a:spcPct val="93000"/>
              </a:lnSpc>
            </a:pP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1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etc.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6" name="textbox 876"/>
          <p:cNvSpPr/>
          <p:nvPr/>
        </p:nvSpPr>
        <p:spPr>
          <a:xfrm>
            <a:off x="1491562" y="2497278"/>
            <a:ext cx="2272029" cy="3942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0480" algn="l" rtl="0" eaLnBrk="0">
              <a:lnSpc>
                <a:spcPts val="1855"/>
              </a:lnSpc>
            </a:pPr>
            <a:r>
              <a:rPr sz="1400" b="1" kern="0" spc="-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1、一体化整机方案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93000"/>
              </a:lnSpc>
              <a:spcBef>
                <a:spcPts val="88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生态整机合作引入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软硬一体交付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自动化产线集成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3210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生态售后服务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  <a:spcBef>
                <a:spcPts val="420"/>
              </a:spcBef>
            </a:pPr>
            <a:r>
              <a:rPr sz="14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3、软硬解耦的场景化AI能力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7335" algn="l" rtl="0" eaLnBrk="0">
              <a:lnSpc>
                <a:spcPct val="93000"/>
              </a:lnSpc>
              <a:spcBef>
                <a:spcPts val="88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标签印刷质量检测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7335" algn="l" rtl="0" eaLnBrk="0">
              <a:lnSpc>
                <a:spcPts val="1815"/>
              </a:lnSpc>
              <a:spcBef>
                <a:spcPts val="770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蚊香断/裂片检测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7335" algn="l" rtl="0" eaLnBrk="0">
              <a:lnSpc>
                <a:spcPct val="93000"/>
              </a:lnSpc>
              <a:spcBef>
                <a:spcPts val="895"/>
              </a:spcBef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3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注塑件外观缺陷检测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7335" algn="l" rtl="0" eaLnBrk="0">
              <a:lnSpc>
                <a:spcPct val="93000"/>
              </a:lnSpc>
              <a:spcBef>
                <a:spcPts val="960"/>
              </a:spcBef>
            </a:pP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 </a:t>
            </a:r>
            <a:r>
              <a:rPr sz="14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电机焊点线序检测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7335" algn="l" rtl="0" eaLnBrk="0">
              <a:lnSpc>
                <a:spcPct val="93000"/>
              </a:lnSpc>
            </a:pP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l</a:t>
            </a:r>
            <a:r>
              <a:rPr sz="1400" kern="0" spc="-110" dirty="0">
                <a:solidFill>
                  <a:srgbClr val="40404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etc.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8" name="textbox 878"/>
          <p:cNvSpPr/>
          <p:nvPr/>
        </p:nvSpPr>
        <p:spPr>
          <a:xfrm>
            <a:off x="425149" y="1205808"/>
            <a:ext cx="11273155" cy="6165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根据规上中小园区客户需求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基于公司集成能力基础现状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，按照方案集成、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软硬解耦的程度</a:t>
            </a:r>
            <a:r>
              <a:rPr sz="15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，将现阶段工业质检产品能力体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0195" algn="l" rtl="0" eaLnBrk="0">
              <a:lnSpc>
                <a:spcPts val="3070"/>
              </a:lnSpc>
            </a:pPr>
            <a:r>
              <a:rPr sz="15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系具体区分为4个层次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5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一体化整机引入、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行业标机推广方案、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软硬解耦的场景化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定制能力、</a:t>
            </a:r>
            <a:r>
              <a:rPr sz="15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工业级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公共基础质检能力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80" name="table 880"/>
          <p:cNvGraphicFramePr>
            <a:graphicFrameLocks noGrp="1"/>
          </p:cNvGraphicFramePr>
          <p:nvPr/>
        </p:nvGraphicFramePr>
        <p:xfrm>
          <a:off x="4213856" y="4627524"/>
          <a:ext cx="3877310" cy="1224280"/>
        </p:xfrm>
        <a:graphic>
          <a:graphicData uri="http://schemas.openxmlformats.org/drawingml/2006/table">
            <a:tbl>
              <a:tblPr/>
              <a:tblGrid>
                <a:gridCol w="2040254"/>
                <a:gridCol w="1837054"/>
              </a:tblGrid>
              <a:tr h="12242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5125" algn="l" rtl="0" eaLnBrk="0">
                        <a:lnSpc>
                          <a:spcPts val="4645"/>
                        </a:lnSpc>
                        <a:spcBef>
                          <a:spcPts val="5"/>
                        </a:spcBef>
                      </a:pPr>
                      <a:r>
                        <a:rPr sz="3500" kern="0" spc="-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03</a:t>
                      </a:r>
                      <a:endParaRPr sz="3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19100" algn="l" rtl="0" eaLnBrk="0">
                        <a:lnSpc>
                          <a:spcPct val="87000"/>
                        </a:lnSpc>
                        <a:spcBef>
                          <a:spcPts val="705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工业质检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ts val="2105"/>
                        </a:lnSpc>
                        <a:spcBef>
                          <a:spcPts val="5"/>
                        </a:spcBef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5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场景化定制能力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29895" algn="l" rtl="0" eaLnBrk="0">
                        <a:lnSpc>
                          <a:spcPts val="4645"/>
                        </a:lnSpc>
                      </a:pPr>
                      <a:r>
                        <a:rPr sz="3500" kern="0" spc="-3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04</a:t>
                      </a:r>
                      <a:r>
                        <a:rPr sz="3500" kern="0" spc="0" dirty="0">
                          <a:solidFill>
                            <a:srgbClr val="80808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endParaRPr sz="3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16280" algn="l" rtl="0" eaLnBrk="0">
                        <a:lnSpc>
                          <a:spcPct val="87000"/>
                        </a:lnSpc>
                        <a:spcBef>
                          <a:spcPts val="1205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工业质检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r" rtl="0" eaLnBrk="0">
                        <a:lnSpc>
                          <a:spcPts val="2050"/>
                        </a:lnSpc>
                        <a:spcBef>
                          <a:spcPts val="5"/>
                        </a:spcBef>
                      </a:pPr>
                      <a:r>
                        <a:rPr sz="15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500" b="1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公共基础能力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2" name="path 882"/>
          <p:cNvSpPr/>
          <p:nvPr/>
        </p:nvSpPr>
        <p:spPr>
          <a:xfrm>
            <a:off x="7607033" y="4627524"/>
            <a:ext cx="341630" cy="542632"/>
          </a:xfrm>
          <a:custGeom>
            <a:avLst/>
            <a:gdLst/>
            <a:ahLst/>
            <a:cxnLst/>
            <a:rect l="0" t="0" r="0" b="0"/>
            <a:pathLst>
              <a:path w="538" h="854">
                <a:moveTo>
                  <a:pt x="155" y="695"/>
                </a:moveTo>
                <a:cubicBezTo>
                  <a:pt x="231" y="695"/>
                  <a:pt x="307" y="695"/>
                  <a:pt x="382" y="695"/>
                </a:cubicBezTo>
                <a:cubicBezTo>
                  <a:pt x="390" y="695"/>
                  <a:pt x="397" y="701"/>
                  <a:pt x="397" y="706"/>
                </a:cubicBezTo>
                <a:cubicBezTo>
                  <a:pt x="397" y="729"/>
                  <a:pt x="397" y="729"/>
                  <a:pt x="397" y="729"/>
                </a:cubicBezTo>
                <a:cubicBezTo>
                  <a:pt x="397" y="734"/>
                  <a:pt x="390" y="740"/>
                  <a:pt x="382" y="740"/>
                </a:cubicBezTo>
                <a:cubicBezTo>
                  <a:pt x="307" y="740"/>
                  <a:pt x="231" y="740"/>
                  <a:pt x="155" y="740"/>
                </a:cubicBezTo>
                <a:cubicBezTo>
                  <a:pt x="147" y="740"/>
                  <a:pt x="140" y="734"/>
                  <a:pt x="140" y="729"/>
                </a:cubicBezTo>
                <a:cubicBezTo>
                  <a:pt x="140" y="721"/>
                  <a:pt x="140" y="714"/>
                  <a:pt x="140" y="706"/>
                </a:cubicBezTo>
                <a:cubicBezTo>
                  <a:pt x="140" y="701"/>
                  <a:pt x="147" y="695"/>
                  <a:pt x="155" y="695"/>
                </a:cubicBezTo>
                <a:moveTo>
                  <a:pt x="308" y="222"/>
                </a:moveTo>
                <a:cubicBezTo>
                  <a:pt x="321" y="226"/>
                  <a:pt x="333" y="231"/>
                  <a:pt x="343" y="236"/>
                </a:cubicBezTo>
                <a:cubicBezTo>
                  <a:pt x="345" y="238"/>
                  <a:pt x="347" y="236"/>
                  <a:pt x="349" y="236"/>
                </a:cubicBezTo>
                <a:cubicBezTo>
                  <a:pt x="356" y="230"/>
                  <a:pt x="364" y="223"/>
                  <a:pt x="372" y="217"/>
                </a:cubicBezTo>
                <a:cubicBezTo>
                  <a:pt x="377" y="213"/>
                  <a:pt x="385" y="212"/>
                  <a:pt x="389" y="217"/>
                </a:cubicBezTo>
                <a:cubicBezTo>
                  <a:pt x="399" y="227"/>
                  <a:pt x="410" y="236"/>
                  <a:pt x="420" y="248"/>
                </a:cubicBezTo>
                <a:cubicBezTo>
                  <a:pt x="425" y="252"/>
                  <a:pt x="424" y="260"/>
                  <a:pt x="420" y="265"/>
                </a:cubicBezTo>
                <a:cubicBezTo>
                  <a:pt x="414" y="273"/>
                  <a:pt x="407" y="280"/>
                  <a:pt x="401" y="288"/>
                </a:cubicBezTo>
                <a:cubicBezTo>
                  <a:pt x="399" y="290"/>
                  <a:pt x="399" y="292"/>
                  <a:pt x="401" y="293"/>
                </a:cubicBezTo>
                <a:cubicBezTo>
                  <a:pt x="406" y="304"/>
                  <a:pt x="411" y="316"/>
                  <a:pt x="415" y="329"/>
                </a:cubicBezTo>
                <a:cubicBezTo>
                  <a:pt x="415" y="330"/>
                  <a:pt x="416" y="330"/>
                  <a:pt x="419" y="331"/>
                </a:cubicBezTo>
                <a:cubicBezTo>
                  <a:pt x="428" y="331"/>
                  <a:pt x="438" y="332"/>
                  <a:pt x="449" y="334"/>
                </a:cubicBezTo>
                <a:cubicBezTo>
                  <a:pt x="455" y="335"/>
                  <a:pt x="462" y="339"/>
                  <a:pt x="462" y="345"/>
                </a:cubicBezTo>
                <a:cubicBezTo>
                  <a:pt x="462" y="361"/>
                  <a:pt x="462" y="375"/>
                  <a:pt x="462" y="390"/>
                </a:cubicBezTo>
                <a:cubicBezTo>
                  <a:pt x="462" y="396"/>
                  <a:pt x="455" y="400"/>
                  <a:pt x="449" y="401"/>
                </a:cubicBezTo>
                <a:cubicBezTo>
                  <a:pt x="438" y="403"/>
                  <a:pt x="428" y="404"/>
                  <a:pt x="419" y="405"/>
                </a:cubicBezTo>
                <a:cubicBezTo>
                  <a:pt x="416" y="405"/>
                  <a:pt x="415" y="407"/>
                  <a:pt x="415" y="408"/>
                </a:cubicBezTo>
                <a:cubicBezTo>
                  <a:pt x="411" y="420"/>
                  <a:pt x="406" y="433"/>
                  <a:pt x="401" y="443"/>
                </a:cubicBezTo>
                <a:cubicBezTo>
                  <a:pt x="399" y="444"/>
                  <a:pt x="399" y="446"/>
                  <a:pt x="401" y="447"/>
                </a:cubicBezTo>
                <a:cubicBezTo>
                  <a:pt x="407" y="455"/>
                  <a:pt x="414" y="463"/>
                  <a:pt x="420" y="472"/>
                </a:cubicBezTo>
                <a:cubicBezTo>
                  <a:pt x="424" y="477"/>
                  <a:pt x="425" y="483"/>
                  <a:pt x="420" y="489"/>
                </a:cubicBezTo>
                <a:cubicBezTo>
                  <a:pt x="410" y="499"/>
                  <a:pt x="399" y="509"/>
                  <a:pt x="389" y="520"/>
                </a:cubicBezTo>
                <a:cubicBezTo>
                  <a:pt x="385" y="524"/>
                  <a:pt x="377" y="524"/>
                  <a:pt x="372" y="518"/>
                </a:cubicBezTo>
                <a:cubicBezTo>
                  <a:pt x="364" y="513"/>
                  <a:pt x="356" y="507"/>
                  <a:pt x="349" y="500"/>
                </a:cubicBezTo>
                <a:cubicBezTo>
                  <a:pt x="347" y="499"/>
                  <a:pt x="345" y="499"/>
                  <a:pt x="343" y="499"/>
                </a:cubicBezTo>
                <a:cubicBezTo>
                  <a:pt x="333" y="505"/>
                  <a:pt x="321" y="511"/>
                  <a:pt x="308" y="513"/>
                </a:cubicBezTo>
                <a:cubicBezTo>
                  <a:pt x="307" y="515"/>
                  <a:pt x="307" y="516"/>
                  <a:pt x="306" y="517"/>
                </a:cubicBezTo>
                <a:cubicBezTo>
                  <a:pt x="306" y="528"/>
                  <a:pt x="303" y="538"/>
                  <a:pt x="303" y="547"/>
                </a:cubicBezTo>
                <a:cubicBezTo>
                  <a:pt x="302" y="555"/>
                  <a:pt x="297" y="560"/>
                  <a:pt x="291" y="560"/>
                </a:cubicBezTo>
                <a:cubicBezTo>
                  <a:pt x="276" y="560"/>
                  <a:pt x="261" y="560"/>
                  <a:pt x="247" y="560"/>
                </a:cubicBezTo>
                <a:cubicBezTo>
                  <a:pt x="240" y="560"/>
                  <a:pt x="235" y="555"/>
                  <a:pt x="235" y="547"/>
                </a:cubicBezTo>
                <a:cubicBezTo>
                  <a:pt x="234" y="538"/>
                  <a:pt x="233" y="528"/>
                  <a:pt x="231" y="517"/>
                </a:cubicBezTo>
                <a:cubicBezTo>
                  <a:pt x="231" y="516"/>
                  <a:pt x="230" y="515"/>
                  <a:pt x="229" y="513"/>
                </a:cubicBezTo>
                <a:cubicBezTo>
                  <a:pt x="217" y="511"/>
                  <a:pt x="204" y="505"/>
                  <a:pt x="194" y="499"/>
                </a:cubicBezTo>
                <a:cubicBezTo>
                  <a:pt x="192" y="499"/>
                  <a:pt x="191" y="499"/>
                  <a:pt x="190" y="500"/>
                </a:cubicBezTo>
                <a:cubicBezTo>
                  <a:pt x="182" y="507"/>
                  <a:pt x="174" y="513"/>
                  <a:pt x="165" y="518"/>
                </a:cubicBezTo>
                <a:cubicBezTo>
                  <a:pt x="160" y="524"/>
                  <a:pt x="153" y="524"/>
                  <a:pt x="148" y="520"/>
                </a:cubicBezTo>
                <a:cubicBezTo>
                  <a:pt x="138" y="509"/>
                  <a:pt x="127" y="499"/>
                  <a:pt x="117" y="489"/>
                </a:cubicBezTo>
                <a:cubicBezTo>
                  <a:pt x="113" y="483"/>
                  <a:pt x="113" y="477"/>
                  <a:pt x="117" y="472"/>
                </a:cubicBezTo>
                <a:cubicBezTo>
                  <a:pt x="123" y="463"/>
                  <a:pt x="130" y="455"/>
                  <a:pt x="136" y="447"/>
                </a:cubicBezTo>
                <a:cubicBezTo>
                  <a:pt x="138" y="446"/>
                  <a:pt x="138" y="444"/>
                  <a:pt x="138" y="443"/>
                </a:cubicBezTo>
                <a:cubicBezTo>
                  <a:pt x="131" y="433"/>
                  <a:pt x="126" y="420"/>
                  <a:pt x="122" y="408"/>
                </a:cubicBezTo>
                <a:cubicBezTo>
                  <a:pt x="122" y="407"/>
                  <a:pt x="121" y="405"/>
                  <a:pt x="119" y="405"/>
                </a:cubicBezTo>
                <a:cubicBezTo>
                  <a:pt x="109" y="404"/>
                  <a:pt x="98" y="403"/>
                  <a:pt x="89" y="401"/>
                </a:cubicBezTo>
                <a:cubicBezTo>
                  <a:pt x="82" y="400"/>
                  <a:pt x="76" y="396"/>
                  <a:pt x="76" y="390"/>
                </a:cubicBezTo>
                <a:cubicBezTo>
                  <a:pt x="76" y="375"/>
                  <a:pt x="76" y="361"/>
                  <a:pt x="76" y="345"/>
                </a:cubicBezTo>
                <a:cubicBezTo>
                  <a:pt x="76" y="339"/>
                  <a:pt x="82" y="335"/>
                  <a:pt x="89" y="334"/>
                </a:cubicBezTo>
                <a:cubicBezTo>
                  <a:pt x="98" y="332"/>
                  <a:pt x="109" y="331"/>
                  <a:pt x="119" y="331"/>
                </a:cubicBezTo>
                <a:cubicBezTo>
                  <a:pt x="121" y="330"/>
                  <a:pt x="122" y="330"/>
                  <a:pt x="122" y="329"/>
                </a:cubicBezTo>
                <a:cubicBezTo>
                  <a:pt x="126" y="316"/>
                  <a:pt x="131" y="304"/>
                  <a:pt x="138" y="293"/>
                </a:cubicBezTo>
                <a:cubicBezTo>
                  <a:pt x="138" y="292"/>
                  <a:pt x="138" y="290"/>
                  <a:pt x="136" y="288"/>
                </a:cubicBezTo>
                <a:cubicBezTo>
                  <a:pt x="130" y="280"/>
                  <a:pt x="123" y="273"/>
                  <a:pt x="117" y="265"/>
                </a:cubicBezTo>
                <a:cubicBezTo>
                  <a:pt x="113" y="260"/>
                  <a:pt x="113" y="252"/>
                  <a:pt x="117" y="248"/>
                </a:cubicBezTo>
                <a:cubicBezTo>
                  <a:pt x="127" y="236"/>
                  <a:pt x="138" y="227"/>
                  <a:pt x="148" y="217"/>
                </a:cubicBezTo>
                <a:cubicBezTo>
                  <a:pt x="153" y="212"/>
                  <a:pt x="160" y="213"/>
                  <a:pt x="165" y="217"/>
                </a:cubicBezTo>
                <a:cubicBezTo>
                  <a:pt x="174" y="223"/>
                  <a:pt x="182" y="230"/>
                  <a:pt x="190" y="236"/>
                </a:cubicBezTo>
                <a:cubicBezTo>
                  <a:pt x="191" y="236"/>
                  <a:pt x="192" y="238"/>
                  <a:pt x="194" y="236"/>
                </a:cubicBezTo>
                <a:cubicBezTo>
                  <a:pt x="204" y="231"/>
                  <a:pt x="217" y="226"/>
                  <a:pt x="229" y="222"/>
                </a:cubicBezTo>
                <a:cubicBezTo>
                  <a:pt x="230" y="222"/>
                  <a:pt x="231" y="221"/>
                  <a:pt x="231" y="218"/>
                </a:cubicBezTo>
                <a:cubicBezTo>
                  <a:pt x="233" y="209"/>
                  <a:pt x="234" y="198"/>
                  <a:pt x="235" y="188"/>
                </a:cubicBezTo>
                <a:cubicBezTo>
                  <a:pt x="235" y="182"/>
                  <a:pt x="240" y="175"/>
                  <a:pt x="247" y="175"/>
                </a:cubicBezTo>
                <a:cubicBezTo>
                  <a:pt x="261" y="175"/>
                  <a:pt x="276" y="175"/>
                  <a:pt x="291" y="175"/>
                </a:cubicBezTo>
                <a:cubicBezTo>
                  <a:pt x="297" y="175"/>
                  <a:pt x="302" y="182"/>
                  <a:pt x="303" y="188"/>
                </a:cubicBezTo>
                <a:cubicBezTo>
                  <a:pt x="303" y="198"/>
                  <a:pt x="306" y="209"/>
                  <a:pt x="306" y="218"/>
                </a:cubicBezTo>
                <a:cubicBezTo>
                  <a:pt x="307" y="221"/>
                  <a:pt x="307" y="222"/>
                  <a:pt x="308" y="222"/>
                </a:cubicBezTo>
                <a:moveTo>
                  <a:pt x="269" y="275"/>
                </a:moveTo>
                <a:cubicBezTo>
                  <a:pt x="320" y="275"/>
                  <a:pt x="362" y="317"/>
                  <a:pt x="362" y="368"/>
                </a:cubicBezTo>
                <a:cubicBezTo>
                  <a:pt x="362" y="420"/>
                  <a:pt x="320" y="461"/>
                  <a:pt x="269" y="461"/>
                </a:cubicBezTo>
                <a:cubicBezTo>
                  <a:pt x="217" y="461"/>
                  <a:pt x="175" y="420"/>
                  <a:pt x="175" y="368"/>
                </a:cubicBezTo>
                <a:cubicBezTo>
                  <a:pt x="175" y="317"/>
                  <a:pt x="217" y="275"/>
                  <a:pt x="269" y="275"/>
                </a:cubicBezTo>
                <a:moveTo>
                  <a:pt x="389" y="664"/>
                </a:moveTo>
                <a:cubicBezTo>
                  <a:pt x="389" y="673"/>
                  <a:pt x="382" y="681"/>
                  <a:pt x="373" y="681"/>
                </a:cubicBezTo>
                <a:cubicBezTo>
                  <a:pt x="303" y="681"/>
                  <a:pt x="234" y="681"/>
                  <a:pt x="165" y="681"/>
                </a:cubicBezTo>
                <a:cubicBezTo>
                  <a:pt x="156" y="681"/>
                  <a:pt x="148" y="673"/>
                  <a:pt x="148" y="664"/>
                </a:cubicBezTo>
                <a:cubicBezTo>
                  <a:pt x="148" y="557"/>
                  <a:pt x="0" y="474"/>
                  <a:pt x="0" y="331"/>
                </a:cubicBezTo>
                <a:cubicBezTo>
                  <a:pt x="0" y="0"/>
                  <a:pt x="538" y="0"/>
                  <a:pt x="538" y="331"/>
                </a:cubicBezTo>
                <a:cubicBezTo>
                  <a:pt x="538" y="476"/>
                  <a:pt x="389" y="544"/>
                  <a:pt x="389" y="664"/>
                </a:cubicBezTo>
                <a:moveTo>
                  <a:pt x="177" y="809"/>
                </a:moveTo>
                <a:cubicBezTo>
                  <a:pt x="238" y="809"/>
                  <a:pt x="299" y="809"/>
                  <a:pt x="360" y="809"/>
                </a:cubicBezTo>
                <a:cubicBezTo>
                  <a:pt x="368" y="809"/>
                  <a:pt x="375" y="814"/>
                  <a:pt x="375" y="820"/>
                </a:cubicBezTo>
                <a:cubicBezTo>
                  <a:pt x="375" y="828"/>
                  <a:pt x="375" y="836"/>
                  <a:pt x="375" y="842"/>
                </a:cubicBezTo>
                <a:cubicBezTo>
                  <a:pt x="375" y="849"/>
                  <a:pt x="368" y="854"/>
                  <a:pt x="360" y="854"/>
                </a:cubicBezTo>
                <a:cubicBezTo>
                  <a:pt x="299" y="854"/>
                  <a:pt x="238" y="854"/>
                  <a:pt x="177" y="854"/>
                </a:cubicBezTo>
                <a:cubicBezTo>
                  <a:pt x="169" y="854"/>
                  <a:pt x="162" y="849"/>
                  <a:pt x="162" y="842"/>
                </a:cubicBezTo>
                <a:cubicBezTo>
                  <a:pt x="162" y="836"/>
                  <a:pt x="162" y="828"/>
                  <a:pt x="162" y="820"/>
                </a:cubicBezTo>
                <a:cubicBezTo>
                  <a:pt x="162" y="814"/>
                  <a:pt x="169" y="809"/>
                  <a:pt x="177" y="809"/>
                </a:cubicBezTo>
                <a:moveTo>
                  <a:pt x="162" y="751"/>
                </a:moveTo>
                <a:cubicBezTo>
                  <a:pt x="234" y="751"/>
                  <a:pt x="304" y="751"/>
                  <a:pt x="375" y="751"/>
                </a:cubicBezTo>
                <a:cubicBezTo>
                  <a:pt x="382" y="751"/>
                  <a:pt x="389" y="756"/>
                  <a:pt x="389" y="762"/>
                </a:cubicBezTo>
                <a:cubicBezTo>
                  <a:pt x="389" y="770"/>
                  <a:pt x="389" y="777"/>
                  <a:pt x="389" y="785"/>
                </a:cubicBezTo>
                <a:cubicBezTo>
                  <a:pt x="389" y="792"/>
                  <a:pt x="382" y="797"/>
                  <a:pt x="375" y="797"/>
                </a:cubicBezTo>
                <a:cubicBezTo>
                  <a:pt x="304" y="797"/>
                  <a:pt x="234" y="797"/>
                  <a:pt x="162" y="797"/>
                </a:cubicBezTo>
                <a:cubicBezTo>
                  <a:pt x="155" y="797"/>
                  <a:pt x="149" y="792"/>
                  <a:pt x="149" y="785"/>
                </a:cubicBezTo>
                <a:cubicBezTo>
                  <a:pt x="149" y="777"/>
                  <a:pt x="149" y="770"/>
                  <a:pt x="149" y="762"/>
                </a:cubicBezTo>
                <a:cubicBezTo>
                  <a:pt x="149" y="756"/>
                  <a:pt x="155" y="751"/>
                  <a:pt x="162" y="751"/>
                </a:cubicBezTo>
              </a:path>
            </a:pathLst>
          </a:cu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84" name="textbox 884"/>
          <p:cNvSpPr/>
          <p:nvPr/>
        </p:nvSpPr>
        <p:spPr>
          <a:xfrm>
            <a:off x="115143" y="323812"/>
            <a:ext cx="938403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产品能力3-四位一体的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工业视觉质检产品能力体系(4/4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6" name="picture 8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888" name="textbox 888"/>
          <p:cNvSpPr/>
          <p:nvPr/>
        </p:nvSpPr>
        <p:spPr>
          <a:xfrm>
            <a:off x="6735927" y="2519807"/>
            <a:ext cx="1257300" cy="1072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645"/>
              </a:lnSpc>
            </a:pPr>
            <a:r>
              <a:rPr sz="5500" kern="0" spc="50" baseline="100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r>
              <a:rPr sz="3500" kern="0" spc="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600" kern="0" spc="50" dirty="0">
                <a:solidFill>
                  <a:srgbClr val="011294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·</a:t>
            </a:r>
            <a:endParaRPr sz="2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88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行业标机方案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0" name="textbox 890"/>
          <p:cNvSpPr/>
          <p:nvPr/>
        </p:nvSpPr>
        <p:spPr>
          <a:xfrm>
            <a:off x="4448759" y="2575039"/>
            <a:ext cx="1282700" cy="10172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645"/>
              </a:lnSpc>
            </a:pPr>
            <a:r>
              <a:rPr sz="3500" kern="0" spc="-30" dirty="0">
                <a:solidFill>
                  <a:srgbClr val="808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7150" algn="l" rtl="0" eaLnBrk="0">
              <a:lnSpc>
                <a:spcPct val="88000"/>
              </a:lnSpc>
              <a:spcBef>
                <a:spcPts val="0"/>
              </a:spcBef>
            </a:pPr>
            <a:r>
              <a:rPr sz="15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一体化机方案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picture 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896" name="rect 896"/>
          <p:cNvSpPr/>
          <p:nvPr/>
        </p:nvSpPr>
        <p:spPr>
          <a:xfrm>
            <a:off x="822007" y="4422140"/>
            <a:ext cx="1359535" cy="445896"/>
          </a:xfrm>
          <a:prstGeom prst="rect">
            <a:avLst/>
          </a:prstGeom>
          <a:solidFill>
            <a:srgbClr val="1A7AD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98" name="rect 898"/>
          <p:cNvSpPr/>
          <p:nvPr/>
        </p:nvSpPr>
        <p:spPr>
          <a:xfrm>
            <a:off x="2132647" y="4422140"/>
            <a:ext cx="1359535" cy="445896"/>
          </a:xfrm>
          <a:prstGeom prst="rect">
            <a:avLst/>
          </a:prstGeom>
          <a:solidFill>
            <a:srgbClr val="F0B7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0" name="rect 900"/>
          <p:cNvSpPr/>
          <p:nvPr/>
        </p:nvSpPr>
        <p:spPr>
          <a:xfrm>
            <a:off x="3443287" y="4422140"/>
            <a:ext cx="1359535" cy="445896"/>
          </a:xfrm>
          <a:prstGeom prst="rect">
            <a:avLst/>
          </a:prstGeom>
          <a:solidFill>
            <a:srgbClr val="1A7AD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2" name="rect 902"/>
          <p:cNvSpPr/>
          <p:nvPr/>
        </p:nvSpPr>
        <p:spPr>
          <a:xfrm>
            <a:off x="4753927" y="4420234"/>
            <a:ext cx="1359535" cy="445884"/>
          </a:xfrm>
          <a:prstGeom prst="rect">
            <a:avLst/>
          </a:prstGeom>
          <a:solidFill>
            <a:srgbClr val="F0B7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4" name="path 904"/>
          <p:cNvSpPr/>
          <p:nvPr/>
        </p:nvSpPr>
        <p:spPr>
          <a:xfrm>
            <a:off x="6063932" y="4420234"/>
            <a:ext cx="4002404" cy="445884"/>
          </a:xfrm>
          <a:custGeom>
            <a:avLst/>
            <a:gdLst/>
            <a:ahLst/>
            <a:cxnLst/>
            <a:rect l="0" t="0" r="0" b="0"/>
            <a:pathLst>
              <a:path w="6302" h="702">
                <a:moveTo>
                  <a:pt x="1763" y="0"/>
                </a:moveTo>
                <a:lnTo>
                  <a:pt x="0" y="0"/>
                </a:lnTo>
                <a:lnTo>
                  <a:pt x="377" y="351"/>
                </a:lnTo>
                <a:lnTo>
                  <a:pt x="0" y="702"/>
                </a:lnTo>
                <a:lnTo>
                  <a:pt x="1763" y="702"/>
                </a:lnTo>
                <a:lnTo>
                  <a:pt x="2141" y="351"/>
                </a:lnTo>
                <a:lnTo>
                  <a:pt x="1763" y="0"/>
                </a:lnTo>
              </a:path>
              <a:path w="6302" h="702">
                <a:moveTo>
                  <a:pt x="5925" y="0"/>
                </a:moveTo>
                <a:lnTo>
                  <a:pt x="4162" y="0"/>
                </a:lnTo>
                <a:lnTo>
                  <a:pt x="4539" y="351"/>
                </a:lnTo>
                <a:lnTo>
                  <a:pt x="4162" y="702"/>
                </a:lnTo>
                <a:lnTo>
                  <a:pt x="5925" y="702"/>
                </a:lnTo>
                <a:lnTo>
                  <a:pt x="6302" y="351"/>
                </a:lnTo>
                <a:lnTo>
                  <a:pt x="5925" y="0"/>
                </a:lnTo>
              </a:path>
            </a:pathLst>
          </a:custGeom>
          <a:solidFill>
            <a:srgbClr val="1A7AD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6" name="rect 906"/>
          <p:cNvSpPr/>
          <p:nvPr/>
        </p:nvSpPr>
        <p:spPr>
          <a:xfrm>
            <a:off x="7396162" y="4420234"/>
            <a:ext cx="1359535" cy="445884"/>
          </a:xfrm>
          <a:prstGeom prst="rect">
            <a:avLst/>
          </a:prstGeom>
          <a:solidFill>
            <a:srgbClr val="F0B7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8" name="rect 908"/>
          <p:cNvSpPr/>
          <p:nvPr/>
        </p:nvSpPr>
        <p:spPr>
          <a:xfrm>
            <a:off x="10010457" y="4420234"/>
            <a:ext cx="1359534" cy="445884"/>
          </a:xfrm>
          <a:prstGeom prst="rect">
            <a:avLst/>
          </a:prstGeom>
          <a:solidFill>
            <a:srgbClr val="F0B70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10" name="textbox 910"/>
          <p:cNvSpPr/>
          <p:nvPr/>
        </p:nvSpPr>
        <p:spPr>
          <a:xfrm>
            <a:off x="777354" y="4028897"/>
            <a:ext cx="10605769" cy="8502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合作方式：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" algn="l" rtl="0" eaLnBrk="0">
              <a:lnSpc>
                <a:spcPts val="3510"/>
              </a:lnSpc>
              <a:tabLst>
                <a:tab pos="350520" algn="l"/>
              </a:tabLst>
            </a:pPr>
            <a:r>
              <a:rPr sz="1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100" b="1" kern="0" spc="90" baseline="30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商机跟进</a:t>
            </a:r>
            <a:r>
              <a:rPr sz="1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100" b="1" kern="0" spc="90" baseline="3000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项目推动</a:t>
            </a:r>
            <a:r>
              <a:rPr sz="1300" b="1" kern="0" spc="9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8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2100" b="1" kern="0" spc="80" baseline="30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推动立项</a:t>
            </a:r>
            <a:r>
              <a:rPr sz="1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100" b="1" kern="0" spc="80" baseline="3000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标书编写</a:t>
            </a:r>
            <a:r>
              <a:rPr sz="1300" b="1" kern="0" spc="8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2100" b="1" kern="0" spc="80" baseline="30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合同签约</a:t>
            </a:r>
            <a:r>
              <a:rPr sz="2800" kern="0" spc="80" dirty="0">
                <a:solidFill>
                  <a:srgbClr val="1A7AD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2800" kern="0" spc="80" dirty="0">
                <a:solidFill>
                  <a:srgbClr val="1A7AD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100" b="1" kern="0" spc="80" baseline="3000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关键开发</a:t>
            </a:r>
            <a:r>
              <a:rPr sz="1300" b="1" kern="0" spc="8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2100" b="1" kern="0" spc="80" baseline="30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生态集成</a:t>
            </a:r>
            <a:r>
              <a:rPr sz="2800" kern="0" spc="80" dirty="0">
                <a:solidFill>
                  <a:srgbClr val="1A7AD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&gt;</a:t>
            </a:r>
            <a:r>
              <a:rPr sz="2800" kern="0" spc="80" dirty="0">
                <a:solidFill>
                  <a:srgbClr val="1A7ADB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2100" b="1" kern="0" spc="80" baseline="3000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交付验收</a:t>
            </a:r>
            <a:r>
              <a:rPr sz="1300" b="1" kern="0" spc="8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6" name="group 66"/>
          <p:cNvGrpSpPr/>
          <p:nvPr/>
        </p:nvGrpSpPr>
        <p:grpSpPr>
          <a:xfrm rot="21600000">
            <a:off x="8983027" y="5326379"/>
            <a:ext cx="2748724" cy="1191578"/>
            <a:chOff x="0" y="0"/>
            <a:chExt cx="2748724" cy="1191578"/>
          </a:xfrm>
        </p:grpSpPr>
        <p:pic>
          <p:nvPicPr>
            <p:cNvPr id="912" name="picture 9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748724" cy="1191578"/>
            </a:xfrm>
            <a:prstGeom prst="rect">
              <a:avLst/>
            </a:prstGeom>
          </p:spPr>
        </p:pic>
        <p:sp>
          <p:nvSpPr>
            <p:cNvPr id="914" name="textbox 914"/>
            <p:cNvSpPr/>
            <p:nvPr/>
          </p:nvSpPr>
          <p:spPr>
            <a:xfrm>
              <a:off x="-12700" y="-12700"/>
              <a:ext cx="2774314" cy="122681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3568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实施阶段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590" algn="l" rtl="0" eaLnBrk="0">
                <a:lnSpc>
                  <a:spcPts val="1815"/>
                </a:lnSpc>
                <a:spcBef>
                  <a:spcPts val="655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  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自主&amp;生态协同项目交付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590" algn="l" rtl="0" eaLnBrk="0">
                <a:lnSpc>
                  <a:spcPct val="87000"/>
                </a:lnSpc>
                <a:spcBef>
                  <a:spcPts val="265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7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常态化运维机制建立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590" algn="l" rtl="0" eaLnBrk="0">
                <a:lnSpc>
                  <a:spcPct val="87000"/>
                </a:lnSpc>
                <a:spcBef>
                  <a:spcPts val="21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生态能力深度集成、知识沉淀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8" name="group 68"/>
          <p:cNvGrpSpPr/>
          <p:nvPr/>
        </p:nvGrpSpPr>
        <p:grpSpPr>
          <a:xfrm rot="21600000">
            <a:off x="4800600" y="5326379"/>
            <a:ext cx="2748597" cy="1191578"/>
            <a:chOff x="0" y="0"/>
            <a:chExt cx="2748597" cy="1191578"/>
          </a:xfrm>
        </p:grpSpPr>
        <p:pic>
          <p:nvPicPr>
            <p:cNvPr id="916" name="picture 9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748597" cy="1191578"/>
            </a:xfrm>
            <a:prstGeom prst="rect">
              <a:avLst/>
            </a:prstGeom>
          </p:spPr>
        </p:pic>
        <p:sp>
          <p:nvSpPr>
            <p:cNvPr id="918" name="textbox 918"/>
            <p:cNvSpPr/>
            <p:nvPr/>
          </p:nvSpPr>
          <p:spPr>
            <a:xfrm>
              <a:off x="-12700" y="-12700"/>
              <a:ext cx="2774314" cy="12172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36955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商务阶段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590" algn="l" rtl="0" eaLnBrk="0">
                <a:lnSpc>
                  <a:spcPct val="87000"/>
                </a:lnSpc>
                <a:spcBef>
                  <a:spcPts val="920"/>
                </a:spcBef>
              </a:pP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常态化生态招募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00355" indent="-278765" algn="l" rtl="0" eaLnBrk="0">
                <a:lnSpc>
                  <a:spcPct val="93000"/>
                </a:lnSpc>
                <a:spcBef>
                  <a:spcPts val="29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重点客户商机协同跟进、定制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化方案输出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 rot="21600000">
            <a:off x="858011" y="5326379"/>
            <a:ext cx="2747771" cy="1191578"/>
            <a:chOff x="0" y="0"/>
            <a:chExt cx="2747771" cy="1191578"/>
          </a:xfrm>
        </p:grpSpPr>
        <p:pic>
          <p:nvPicPr>
            <p:cNvPr id="920" name="picture 9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2747771" cy="1191578"/>
            </a:xfrm>
            <a:prstGeom prst="rect">
              <a:avLst/>
            </a:prstGeom>
          </p:spPr>
        </p:pic>
        <p:sp>
          <p:nvSpPr>
            <p:cNvPr id="922" name="textbox 922"/>
            <p:cNvSpPr/>
            <p:nvPr/>
          </p:nvSpPr>
          <p:spPr>
            <a:xfrm>
              <a:off x="-12700" y="-12700"/>
              <a:ext cx="2773679" cy="12172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9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3251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售前阶段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1590" algn="l" rtl="0" eaLnBrk="0">
                <a:lnSpc>
                  <a:spcPct val="88000"/>
                </a:lnSpc>
                <a:spcBef>
                  <a:spcPts val="910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生态资源分行业、分场景储备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00355" indent="-278765" algn="l" rtl="0" eaLnBrk="0">
                <a:lnSpc>
                  <a:spcPct val="93000"/>
                </a:lnSpc>
                <a:spcBef>
                  <a:spcPts val="29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400" kern="0" spc="6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重点客户商机协同跟进、定制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化方案输出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24" name="textbox 924"/>
          <p:cNvSpPr/>
          <p:nvPr/>
        </p:nvSpPr>
        <p:spPr>
          <a:xfrm>
            <a:off x="777582" y="1203985"/>
            <a:ext cx="8634094" cy="320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325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天翼物联产业联盟生态合作伙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伴超1500+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，合作终端产品4000+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，涉及行业场景150+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" name="textbox 926"/>
          <p:cNvSpPr/>
          <p:nvPr/>
        </p:nvSpPr>
        <p:spPr>
          <a:xfrm>
            <a:off x="115143" y="323812"/>
            <a:ext cx="5551804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产品能力4-生态能力集成整合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8" name="picture 9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930" name="picture 9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747504" y="2700527"/>
            <a:ext cx="1533143" cy="1208532"/>
          </a:xfrm>
          <a:prstGeom prst="rect">
            <a:avLst/>
          </a:prstGeom>
        </p:spPr>
      </p:pic>
      <p:pic>
        <p:nvPicPr>
          <p:cNvPr id="932" name="picture 9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95971" y="2983991"/>
            <a:ext cx="2037588" cy="870203"/>
          </a:xfrm>
          <a:prstGeom prst="rect">
            <a:avLst/>
          </a:prstGeom>
        </p:spPr>
      </p:pic>
      <p:pic>
        <p:nvPicPr>
          <p:cNvPr id="934" name="picture 9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078479" y="2849880"/>
            <a:ext cx="1632203" cy="911351"/>
          </a:xfrm>
          <a:prstGeom prst="rect">
            <a:avLst/>
          </a:prstGeom>
        </p:spPr>
      </p:pic>
      <p:pic>
        <p:nvPicPr>
          <p:cNvPr id="936" name="picture 9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344667" y="2849880"/>
            <a:ext cx="1574291" cy="911351"/>
          </a:xfrm>
          <a:prstGeom prst="rect">
            <a:avLst/>
          </a:prstGeom>
        </p:spPr>
      </p:pic>
      <p:pic>
        <p:nvPicPr>
          <p:cNvPr id="938" name="picture 9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69496" y="2831734"/>
            <a:ext cx="1427316" cy="726471"/>
          </a:xfrm>
          <a:prstGeom prst="rect">
            <a:avLst/>
          </a:prstGeom>
        </p:spPr>
      </p:pic>
      <p:sp>
        <p:nvSpPr>
          <p:cNvPr id="940" name="textbox 940"/>
          <p:cNvSpPr/>
          <p:nvPr/>
        </p:nvSpPr>
        <p:spPr>
          <a:xfrm>
            <a:off x="7595889" y="2303576"/>
            <a:ext cx="1657350" cy="625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数采看板、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indent="-1905" algn="l" rtl="0" eaLnBrk="0">
              <a:lnSpc>
                <a:spcPct val="90000"/>
              </a:lnSpc>
              <a:spcBef>
                <a:spcPts val="25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QMS、WMS、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、能源管理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2" name="group 72"/>
          <p:cNvGrpSpPr/>
          <p:nvPr/>
        </p:nvGrpSpPr>
        <p:grpSpPr>
          <a:xfrm rot="21600000">
            <a:off x="820102" y="1686559"/>
            <a:ext cx="1493507" cy="470522"/>
            <a:chOff x="0" y="0"/>
            <a:chExt cx="1493507" cy="470522"/>
          </a:xfrm>
        </p:grpSpPr>
        <p:pic>
          <p:nvPicPr>
            <p:cNvPr id="942" name="picture 94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600000">
              <a:off x="0" y="0"/>
              <a:ext cx="1493507" cy="470522"/>
            </a:xfrm>
            <a:prstGeom prst="rect">
              <a:avLst/>
            </a:prstGeom>
          </p:spPr>
        </p:pic>
        <p:sp>
          <p:nvSpPr>
            <p:cNvPr id="944" name="textbox 944"/>
            <p:cNvSpPr/>
            <p:nvPr/>
          </p:nvSpPr>
          <p:spPr>
            <a:xfrm>
              <a:off x="333917" y="80600"/>
              <a:ext cx="742950" cy="2120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4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传感终端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4" name="group 74"/>
          <p:cNvGrpSpPr/>
          <p:nvPr/>
        </p:nvGrpSpPr>
        <p:grpSpPr>
          <a:xfrm rot="21600000">
            <a:off x="5258117" y="1686559"/>
            <a:ext cx="1492872" cy="470649"/>
            <a:chOff x="0" y="0"/>
            <a:chExt cx="1492872" cy="470649"/>
          </a:xfrm>
        </p:grpSpPr>
        <p:pic>
          <p:nvPicPr>
            <p:cNvPr id="946" name="picture 9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1492872" cy="470649"/>
            </a:xfrm>
            <a:prstGeom prst="rect">
              <a:avLst/>
            </a:prstGeom>
          </p:spPr>
        </p:pic>
        <p:sp>
          <p:nvSpPr>
            <p:cNvPr id="948" name="textbox 948"/>
            <p:cNvSpPr/>
            <p:nvPr/>
          </p:nvSpPr>
          <p:spPr>
            <a:xfrm>
              <a:off x="333381" y="79898"/>
              <a:ext cx="743584" cy="2114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4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数采服务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 rot="21600000">
            <a:off x="9695498" y="1686559"/>
            <a:ext cx="1492872" cy="470649"/>
            <a:chOff x="0" y="0"/>
            <a:chExt cx="1492872" cy="470649"/>
          </a:xfrm>
        </p:grpSpPr>
        <p:pic>
          <p:nvPicPr>
            <p:cNvPr id="950" name="picture 9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1600000">
              <a:off x="0" y="0"/>
              <a:ext cx="1492872" cy="470649"/>
            </a:xfrm>
            <a:prstGeom prst="rect">
              <a:avLst/>
            </a:prstGeom>
          </p:spPr>
        </p:pic>
        <p:sp>
          <p:nvSpPr>
            <p:cNvPr id="952" name="textbox 952"/>
            <p:cNvSpPr/>
            <p:nvPr/>
          </p:nvSpPr>
          <p:spPr>
            <a:xfrm>
              <a:off x="-12700" y="-12700"/>
              <a:ext cx="1518285" cy="4965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9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58775" algn="l" rtl="0" eaLnBrk="0">
                <a:lnSpc>
                  <a:spcPts val="1815"/>
                </a:lnSpc>
                <a:spcBef>
                  <a:spcPts val="5"/>
                </a:spcBef>
              </a:pPr>
              <a:r>
                <a:rPr sz="14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AI</a:t>
              </a:r>
              <a:r>
                <a:rPr sz="14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算法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78" name="group 78"/>
          <p:cNvGrpSpPr/>
          <p:nvPr/>
        </p:nvGrpSpPr>
        <p:grpSpPr>
          <a:xfrm rot="21600000">
            <a:off x="7476807" y="1686559"/>
            <a:ext cx="1492872" cy="470649"/>
            <a:chOff x="0" y="0"/>
            <a:chExt cx="1492872" cy="470649"/>
          </a:xfrm>
        </p:grpSpPr>
        <p:pic>
          <p:nvPicPr>
            <p:cNvPr id="954" name="picture 95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1600000">
              <a:off x="0" y="0"/>
              <a:ext cx="1492872" cy="470649"/>
            </a:xfrm>
            <a:prstGeom prst="rect">
              <a:avLst/>
            </a:prstGeom>
          </p:spPr>
        </p:pic>
        <p:sp>
          <p:nvSpPr>
            <p:cNvPr id="956" name="textbox 956"/>
            <p:cNvSpPr/>
            <p:nvPr/>
          </p:nvSpPr>
          <p:spPr>
            <a:xfrm>
              <a:off x="333379" y="80077"/>
              <a:ext cx="923925" cy="2127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400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数字化应用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0" name="group 80"/>
          <p:cNvGrpSpPr/>
          <p:nvPr/>
        </p:nvGrpSpPr>
        <p:grpSpPr>
          <a:xfrm rot="21600000">
            <a:off x="3039427" y="1686559"/>
            <a:ext cx="1492872" cy="470649"/>
            <a:chOff x="0" y="0"/>
            <a:chExt cx="1492872" cy="470649"/>
          </a:xfrm>
        </p:grpSpPr>
        <p:pic>
          <p:nvPicPr>
            <p:cNvPr id="958" name="picture 95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1492872" cy="470649"/>
            </a:xfrm>
            <a:prstGeom prst="rect">
              <a:avLst/>
            </a:prstGeom>
          </p:spPr>
        </p:pic>
        <p:sp>
          <p:nvSpPr>
            <p:cNvPr id="960" name="textbox 960"/>
            <p:cNvSpPr/>
            <p:nvPr/>
          </p:nvSpPr>
          <p:spPr>
            <a:xfrm>
              <a:off x="334094" y="80612"/>
              <a:ext cx="742950" cy="2120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4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采集终端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62" name="textbox 962"/>
          <p:cNvSpPr/>
          <p:nvPr/>
        </p:nvSpPr>
        <p:spPr>
          <a:xfrm>
            <a:off x="3167965" y="2268781"/>
            <a:ext cx="1576705" cy="481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350" algn="l" rtl="0" eaLnBrk="0">
              <a:lnSpc>
                <a:spcPct val="107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DPU、采集网关(4G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5G)、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PLC采集</a:t>
            </a:r>
            <a:r>
              <a:rPr sz="14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4" name="textbox 964"/>
          <p:cNvSpPr/>
          <p:nvPr/>
        </p:nvSpPr>
        <p:spPr>
          <a:xfrm>
            <a:off x="5379339" y="2300721"/>
            <a:ext cx="1623060" cy="417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93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设备点表梳理、</a:t>
            </a:r>
            <a:r>
              <a:rPr sz="14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配置、设备数采</a:t>
            </a:r>
            <a:r>
              <a:rPr sz="14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6" name="textbox 966"/>
          <p:cNvSpPr/>
          <p:nvPr/>
        </p:nvSpPr>
        <p:spPr>
          <a:xfrm>
            <a:off x="9816719" y="2302862"/>
            <a:ext cx="1623060" cy="4140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7620" algn="l" rtl="0" eaLnBrk="0">
              <a:lnSpc>
                <a:spcPct val="93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图像识别、质量大模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型、深度学习</a:t>
            </a:r>
            <a:r>
              <a:rPr sz="14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68" name="textbox 968"/>
          <p:cNvSpPr/>
          <p:nvPr/>
        </p:nvSpPr>
        <p:spPr>
          <a:xfrm>
            <a:off x="939718" y="2300185"/>
            <a:ext cx="1591310" cy="4165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4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震动、压力、流量、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温度、气密、红外</a:t>
            </a:r>
            <a:r>
              <a:rPr sz="14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72" name="picture 97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5980175" y="5013959"/>
            <a:ext cx="201167" cy="195071"/>
          </a:xfrm>
          <a:prstGeom prst="rect">
            <a:avLst/>
          </a:prstGeom>
        </p:spPr>
      </p:pic>
      <p:pic>
        <p:nvPicPr>
          <p:cNvPr id="974" name="picture 9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986771" y="5013959"/>
            <a:ext cx="200850" cy="195071"/>
          </a:xfrm>
          <a:prstGeom prst="rect">
            <a:avLst/>
          </a:prstGeom>
        </p:spPr>
      </p:pic>
      <p:pic>
        <p:nvPicPr>
          <p:cNvPr id="976" name="picture 9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1951037" y="5013959"/>
            <a:ext cx="200850" cy="1950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picture 9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82" name="group 82"/>
          <p:cNvGrpSpPr/>
          <p:nvPr/>
        </p:nvGrpSpPr>
        <p:grpSpPr>
          <a:xfrm rot="21600000">
            <a:off x="763523" y="1287779"/>
            <a:ext cx="4558284" cy="4802123"/>
            <a:chOff x="0" y="0"/>
            <a:chExt cx="4558284" cy="4802123"/>
          </a:xfrm>
        </p:grpSpPr>
        <p:grpSp>
          <p:nvGrpSpPr>
            <p:cNvPr id="84" name="group 84"/>
            <p:cNvGrpSpPr/>
            <p:nvPr/>
          </p:nvGrpSpPr>
          <p:grpSpPr>
            <a:xfrm rot="21600000">
              <a:off x="0" y="0"/>
              <a:ext cx="4558284" cy="4802123"/>
              <a:chOff x="0" y="0"/>
              <a:chExt cx="4558284" cy="4802123"/>
            </a:xfrm>
          </p:grpSpPr>
          <p:sp>
            <p:nvSpPr>
              <p:cNvPr id="980" name="path 980"/>
              <p:cNvSpPr/>
              <p:nvPr/>
            </p:nvSpPr>
            <p:spPr>
              <a:xfrm>
                <a:off x="228599" y="0"/>
                <a:ext cx="2427732" cy="2436876"/>
              </a:xfrm>
              <a:custGeom>
                <a:avLst/>
                <a:gdLst/>
                <a:ahLst/>
                <a:cxnLst/>
                <a:rect l="0" t="0" r="0" b="0"/>
                <a:pathLst>
                  <a:path w="3823" h="3837">
                    <a:moveTo>
                      <a:pt x="0" y="3837"/>
                    </a:moveTo>
                    <a:lnTo>
                      <a:pt x="3823" y="2200"/>
                    </a:lnTo>
                    <a:lnTo>
                      <a:pt x="297" y="0"/>
                    </a:lnTo>
                    <a:lnTo>
                      <a:pt x="0" y="3837"/>
                    </a:lnTo>
                  </a:path>
                </a:pathLst>
              </a:custGeom>
              <a:solidFill>
                <a:srgbClr val="43BB8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2" name="path 982"/>
              <p:cNvSpPr/>
              <p:nvPr/>
            </p:nvSpPr>
            <p:spPr>
              <a:xfrm>
                <a:off x="0" y="2473452"/>
                <a:ext cx="2228088" cy="2313431"/>
              </a:xfrm>
              <a:custGeom>
                <a:avLst/>
                <a:gdLst/>
                <a:ahLst/>
                <a:cxnLst/>
                <a:rect l="0" t="0" r="0" b="0"/>
                <a:pathLst>
                  <a:path w="3508" h="3643">
                    <a:moveTo>
                      <a:pt x="0" y="3643"/>
                    </a:moveTo>
                    <a:lnTo>
                      <a:pt x="1754" y="0"/>
                    </a:lnTo>
                    <a:lnTo>
                      <a:pt x="3508" y="3643"/>
                    </a:lnTo>
                    <a:lnTo>
                      <a:pt x="0" y="3643"/>
                    </a:lnTo>
                  </a:path>
                </a:pathLst>
              </a:custGeom>
              <a:solidFill>
                <a:srgbClr val="2ED5FD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4" name="path 984"/>
              <p:cNvSpPr/>
              <p:nvPr/>
            </p:nvSpPr>
            <p:spPr>
              <a:xfrm>
                <a:off x="986027" y="1807121"/>
                <a:ext cx="1200378" cy="1187640"/>
              </a:xfrm>
              <a:custGeom>
                <a:avLst/>
                <a:gdLst/>
                <a:ahLst/>
                <a:cxnLst/>
                <a:rect l="0" t="0" r="0" b="0"/>
                <a:pathLst>
                  <a:path w="1890" h="1870">
                    <a:moveTo>
                      <a:pt x="0" y="934"/>
                    </a:moveTo>
                    <a:cubicBezTo>
                      <a:pt x="0" y="418"/>
                      <a:pt x="423" y="0"/>
                      <a:pt x="945" y="0"/>
                    </a:cubicBezTo>
                    <a:cubicBezTo>
                      <a:pt x="1467" y="0"/>
                      <a:pt x="1890" y="418"/>
                      <a:pt x="1890" y="935"/>
                    </a:cubicBezTo>
                    <a:cubicBezTo>
                      <a:pt x="1890" y="1451"/>
                      <a:pt x="1467" y="1870"/>
                      <a:pt x="945" y="1870"/>
                    </a:cubicBezTo>
                    <a:cubicBezTo>
                      <a:pt x="423" y="1870"/>
                      <a:pt x="0" y="1451"/>
                      <a:pt x="0" y="934"/>
                    </a:cubicBezTo>
                  </a:path>
                </a:pathLst>
              </a:custGeom>
              <a:solidFill>
                <a:srgbClr val="7165E5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6" name="path 986"/>
              <p:cNvSpPr/>
              <p:nvPr/>
            </p:nvSpPr>
            <p:spPr>
              <a:xfrm>
                <a:off x="1815083" y="0"/>
                <a:ext cx="2743200" cy="4802123"/>
              </a:xfrm>
              <a:custGeom>
                <a:avLst/>
                <a:gdLst/>
                <a:ahLst/>
                <a:cxnLst/>
                <a:rect l="0" t="0" r="0" b="0"/>
                <a:pathLst>
                  <a:path w="4320" h="7562">
                    <a:moveTo>
                      <a:pt x="0" y="7562"/>
                    </a:moveTo>
                    <a:lnTo>
                      <a:pt x="1080" y="0"/>
                    </a:lnTo>
                    <a:lnTo>
                      <a:pt x="4320" y="0"/>
                    </a:lnTo>
                    <a:lnTo>
                      <a:pt x="3240" y="7562"/>
                    </a:lnTo>
                    <a:lnTo>
                      <a:pt x="0" y="7562"/>
                    </a:lnTo>
                  </a:path>
                </a:pathLst>
              </a:custGeom>
              <a:solidFill>
                <a:srgbClr val="1B12DA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8" name="textbox 988"/>
            <p:cNvSpPr/>
            <p:nvPr/>
          </p:nvSpPr>
          <p:spPr>
            <a:xfrm>
              <a:off x="-12700" y="-12700"/>
              <a:ext cx="4584065" cy="48869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22905" algn="l" rtl="0" eaLnBrk="0">
                <a:lnSpc>
                  <a:spcPct val="80000"/>
                </a:lnSpc>
                <a:spcBef>
                  <a:spcPts val="5"/>
                </a:spcBef>
              </a:pPr>
              <a:r>
                <a:rPr sz="5600" b="1" i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</a:t>
              </a:r>
              <a:endParaRPr sz="5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588260" algn="l" rtl="0" eaLnBrk="0">
                <a:lnSpc>
                  <a:spcPct val="82000"/>
                </a:lnSpc>
                <a:spcBef>
                  <a:spcPts val="5"/>
                </a:spcBef>
              </a:pPr>
              <a:r>
                <a:rPr sz="5600" b="1" i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录</a:t>
              </a:r>
              <a:endParaRPr sz="5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990" name="textbox 990"/>
          <p:cNvSpPr/>
          <p:nvPr/>
        </p:nvSpPr>
        <p:spPr>
          <a:xfrm>
            <a:off x="6122084" y="1979359"/>
            <a:ext cx="608330" cy="34404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5220"/>
              </a:lnSpc>
            </a:pPr>
            <a:r>
              <a:rPr sz="4200" b="1" kern="0" spc="-50" dirty="0">
                <a:solidFill>
                  <a:srgbClr val="0146D1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01</a:t>
            </a: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12700" algn="l" rtl="0" eaLnBrk="0">
              <a:lnSpc>
                <a:spcPts val="5220"/>
              </a:lnSpc>
              <a:spcBef>
                <a:spcPts val="2000"/>
              </a:spcBef>
            </a:pPr>
            <a:r>
              <a:rPr sz="4200" b="1" kern="0" spc="-5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02</a:t>
            </a: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12700" algn="l" rtl="0" eaLnBrk="0">
              <a:lnSpc>
                <a:spcPts val="5220"/>
              </a:lnSpc>
              <a:spcBef>
                <a:spcPts val="1990"/>
              </a:spcBef>
            </a:pPr>
            <a:endParaRPr sz="4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grpSp>
        <p:nvGrpSpPr>
          <p:cNvPr id="86" name="group 86"/>
          <p:cNvGrpSpPr/>
          <p:nvPr/>
        </p:nvGrpSpPr>
        <p:grpSpPr>
          <a:xfrm rot="21600000">
            <a:off x="7032625" y="3025140"/>
            <a:ext cx="3118739" cy="534847"/>
            <a:chOff x="0" y="0"/>
            <a:chExt cx="3118739" cy="534847"/>
          </a:xfrm>
        </p:grpSpPr>
        <p:sp>
          <p:nvSpPr>
            <p:cNvPr id="992" name="rect 992"/>
            <p:cNvSpPr/>
            <p:nvPr/>
          </p:nvSpPr>
          <p:spPr>
            <a:xfrm>
              <a:off x="177419" y="0"/>
              <a:ext cx="2941320" cy="512063"/>
            </a:xfrm>
            <a:prstGeom prst="rect">
              <a:avLst/>
            </a:prstGeom>
            <a:solidFill>
              <a:srgbClr val="00035C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94" name="textbox 994"/>
            <p:cNvSpPr/>
            <p:nvPr/>
          </p:nvSpPr>
          <p:spPr>
            <a:xfrm>
              <a:off x="-12700" y="-12700"/>
              <a:ext cx="3144520" cy="5784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1275" algn="l" rtl="0" eaLnBrk="0">
                <a:lnSpc>
                  <a:spcPct val="87000"/>
                </a:lnSpc>
                <a:spcBef>
                  <a:spcPts val="0"/>
                </a:spcBef>
                <a:tabLst>
                  <a:tab pos="375920" algn="l"/>
                </a:tabLst>
              </a:pPr>
              <a:r>
                <a:rPr sz="2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2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场景化解决方案</a:t>
              </a:r>
              <a:endParaRPr sz="2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996" name="picture 99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17322"/>
              <a:ext cx="28575" cy="517525"/>
            </a:xfrm>
            <a:prstGeom prst="rect">
              <a:avLst/>
            </a:prstGeom>
          </p:spPr>
        </p:pic>
      </p:grpSp>
      <p:sp>
        <p:nvSpPr>
          <p:cNvPr id="1002" name="textbox 1002"/>
          <p:cNvSpPr/>
          <p:nvPr/>
        </p:nvSpPr>
        <p:spPr>
          <a:xfrm>
            <a:off x="7019925" y="2112187"/>
            <a:ext cx="2778760" cy="561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275" algn="l" rtl="0" eaLnBrk="0">
              <a:lnSpc>
                <a:spcPct val="87000"/>
              </a:lnSpc>
              <a:tabLst>
                <a:tab pos="562610" algn="l"/>
              </a:tabLst>
            </a:pPr>
            <a:r>
              <a:rPr sz="2900" b="1" kern="0" spc="0" dirty="0">
                <a:solidFill>
                  <a:srgbClr val="11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900" b="1" kern="0" spc="-20" dirty="0">
                <a:solidFill>
                  <a:srgbClr val="1111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主要产品介绍</a:t>
            </a:r>
            <a:endParaRPr sz="2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4" name="picture 1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032625" y="2124887"/>
            <a:ext cx="28575" cy="517525"/>
          </a:xfrm>
          <a:prstGeom prst="rect">
            <a:avLst/>
          </a:prstGeom>
        </p:spPr>
      </p:pic>
      <p:pic>
        <p:nvPicPr>
          <p:cNvPr id="1008" name="picture 10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picture 10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1016" name="table 1016"/>
          <p:cNvGraphicFramePr>
            <a:graphicFrameLocks noGrp="1"/>
          </p:cNvGraphicFramePr>
          <p:nvPr/>
        </p:nvGraphicFramePr>
        <p:xfrm>
          <a:off x="559104" y="1837194"/>
          <a:ext cx="10610850" cy="4710430"/>
        </p:xfrm>
        <a:graphic>
          <a:graphicData uri="http://schemas.openxmlformats.org/drawingml/2006/table">
            <a:tbl>
              <a:tblPr/>
              <a:tblGrid>
                <a:gridCol w="963930"/>
                <a:gridCol w="2374900"/>
                <a:gridCol w="5174615"/>
                <a:gridCol w="2097404"/>
              </a:tblGrid>
              <a:tr h="4413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575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类别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48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服务内容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18313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产品服务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87325" algn="l" rtl="0" eaLnBrk="0">
                        <a:lnSpc>
                          <a:spcPts val="2105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行业能力/通用能力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464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001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方案能力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622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行业定制化解决方案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55295" indent="-40640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汽配、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注塑、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机加、</a:t>
                      </a:r>
                      <a:r>
                        <a:rPr sz="15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电子等行业理解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需求分析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，数字化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转型方案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设备数据模型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工艺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数采</a:t>
                      </a:r>
                      <a:r>
                        <a:rPr sz="15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典型案例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455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280" algn="l" rtl="0" eaLnBrk="0">
                        <a:lnSpc>
                          <a:spcPct val="88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基础设施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99135" algn="l" rtl="0" eaLnBrk="0">
                        <a:lnSpc>
                          <a:spcPct val="87000"/>
                        </a:lnSpc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内外网升级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06170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4/5G、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PON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定位融合组网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29690" algn="l" rtl="0" eaLnBrk="0">
                        <a:lnSpc>
                          <a:spcPts val="1850"/>
                        </a:lnSpc>
                        <a:spcBef>
                          <a:spcPts val="70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以太网、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WI</a:t>
                      </a:r>
                      <a:r>
                        <a:rPr sz="15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FI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5G多发选收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0715" algn="l" rtl="0" eaLnBrk="0">
                        <a:lnSpc>
                          <a:spcPct val="89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40">
                <a:tc vMerge="1"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03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产线设备数采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聚焦注塑、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机加设备数据采集</a:t>
                      </a:r>
                      <a:r>
                        <a:rPr sz="15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品牌覆盖率超80%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 vMerge="1"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006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高精度融合定位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70965" algn="l" rtl="0" eaLnBrk="0">
                        <a:lnSpc>
                          <a:spcPct val="88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人、机、料分米级定位服务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07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975">
                <a:tc vMerge="1"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613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云网融合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6873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5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流量套餐设计和网络</a:t>
                      </a: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解决方案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0715" algn="l" rtl="0" eaLnBrk="0">
                        <a:lnSpc>
                          <a:spcPct val="89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通用能力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850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28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基础平台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0198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5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自有平台产品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ts val="206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工厂/产线看板、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生产执行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MES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工业感知、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能源管理、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978025" algn="l" rtl="0" eaLnBrk="0">
                        <a:lnSpc>
                          <a:spcPct val="88000"/>
                        </a:lnSpc>
                        <a:spcBef>
                          <a:spcPts val="155"/>
                        </a:spcBef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售后服务管理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325">
                <a:tc vMerge="1"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3590" algn="l" rtl="0" eaLnBrk="0">
                        <a:lnSpc>
                          <a:spcPct val="88000"/>
                        </a:lnSpc>
                      </a:pPr>
                      <a:r>
                        <a:rPr sz="15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合作平台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095" algn="l" rtl="0" eaLnBrk="0">
                        <a:lnSpc>
                          <a:spcPct val="88000"/>
                        </a:lnSpc>
                      </a:pP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MOM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质量管理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QMS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供应链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SRM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500" kern="0" spc="-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5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仓储</a:t>
                      </a:r>
                      <a:r>
                        <a:rPr sz="15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WMS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41985" algn="l" rtl="0" eaLnBrk="0">
                        <a:lnSpc>
                          <a:spcPct val="88000"/>
                        </a:lnSpc>
                      </a:pPr>
                      <a:r>
                        <a:rPr sz="15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行业能力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18" name="textbox 1018"/>
          <p:cNvSpPr/>
          <p:nvPr/>
        </p:nvSpPr>
        <p:spPr>
          <a:xfrm>
            <a:off x="408101" y="1255738"/>
            <a:ext cx="11043284" cy="5289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7020" indent="-274320" algn="l" rtl="0" eaLnBrk="0">
              <a:lnSpc>
                <a:spcPct val="99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以规模化突破为目标</a:t>
            </a:r>
            <a:r>
              <a:rPr sz="17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融合电信云网优势能力形成相对标准基础设施服务</a:t>
            </a:r>
            <a:r>
              <a:rPr sz="1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700" kern="0" spc="-3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为企业数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字化转型提供体系化服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7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，契合政府中小企业数字化转型落实需求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0" name="textbox 1020"/>
          <p:cNvSpPr/>
          <p:nvPr/>
        </p:nvSpPr>
        <p:spPr>
          <a:xfrm>
            <a:off x="115143" y="353934"/>
            <a:ext cx="5840095" cy="422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4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8000"/>
              </a:lnSpc>
              <a:spcBef>
                <a:spcPts val="0"/>
              </a:spcBef>
              <a:tabLst>
                <a:tab pos="156718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工业物联网数字化转型能力清单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2" name="picture 1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1028" name="picture 1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28343" y="3383279"/>
            <a:ext cx="531875" cy="443484"/>
          </a:xfrm>
          <a:prstGeom prst="rect">
            <a:avLst/>
          </a:prstGeom>
        </p:spPr>
      </p:pic>
      <p:pic>
        <p:nvPicPr>
          <p:cNvPr id="1030" name="picture 10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85622" y="2981121"/>
            <a:ext cx="989749" cy="2136470"/>
          </a:xfrm>
          <a:prstGeom prst="rect">
            <a:avLst/>
          </a:prstGeom>
        </p:spPr>
      </p:pic>
      <p:sp>
        <p:nvSpPr>
          <p:cNvPr id="1032" name="textbox 1032"/>
          <p:cNvSpPr/>
          <p:nvPr/>
        </p:nvSpPr>
        <p:spPr>
          <a:xfrm>
            <a:off x="1405674" y="3564471"/>
            <a:ext cx="139700" cy="1085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indent="-2540" algn="l" rtl="0" eaLnBrk="0">
              <a:lnSpc>
                <a:spcPct val="93000"/>
              </a:lnSpc>
            </a:pPr>
            <a:r>
              <a:rPr sz="3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生产协</a:t>
            </a:r>
            <a:r>
              <a:rPr sz="3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同平台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34" name="picture 10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302764" y="5286755"/>
            <a:ext cx="659892" cy="441960"/>
          </a:xfrm>
          <a:prstGeom prst="rect">
            <a:avLst/>
          </a:prstGeom>
        </p:spPr>
      </p:pic>
      <p:pic>
        <p:nvPicPr>
          <p:cNvPr id="1036" name="picture 10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919170" y="3592067"/>
            <a:ext cx="300308" cy="245364"/>
          </a:xfrm>
          <a:prstGeom prst="rect">
            <a:avLst/>
          </a:prstGeom>
        </p:spPr>
      </p:pic>
      <p:pic>
        <p:nvPicPr>
          <p:cNvPr id="1038" name="picture 10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61373" y="2828361"/>
            <a:ext cx="8447674" cy="2869124"/>
          </a:xfrm>
          <a:prstGeom prst="rect">
            <a:avLst/>
          </a:prstGeom>
        </p:spPr>
      </p:pic>
      <p:sp>
        <p:nvSpPr>
          <p:cNvPr id="1040" name="textbox 1040"/>
          <p:cNvSpPr/>
          <p:nvPr/>
        </p:nvSpPr>
        <p:spPr>
          <a:xfrm>
            <a:off x="767270" y="1715135"/>
            <a:ext cx="3122929" cy="16948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需求发现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ct val="83000"/>
              </a:lnSpc>
              <a:spcBef>
                <a:spcPts val="14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产品或项目的生产或执行状态可通过数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据集成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ct val="100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获得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，通过数字化营销平台及智能客服APP等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ct val="99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，可与消费者和客户定制化互动,分销商与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9685" algn="l" rtl="0" eaLnBrk="0">
              <a:lnSpc>
                <a:spcPct val="100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客户也可通过服务平台与APP了解项目或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955" algn="l" rtl="0" eaLnBrk="0">
              <a:lnSpc>
                <a:spcPct val="99000"/>
              </a:lnSpc>
              <a:spcBef>
                <a:spcPts val="1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生产相关信息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，实现销售与客户的协同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270"/>
              </a:spcBef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产销协同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7000"/>
              </a:lnSpc>
              <a:spcBef>
                <a:spcPts val="8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借助ERP确定生产大计划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，根据APS高级排程排产建议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必要的调整后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，发布正式的供料计划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，MES系统接收计划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并进行生产排期与人员的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排班及生产资源的准备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，正式生产过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程中发布供货指令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，实现生产与供货的协同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2" name="textbox 1042"/>
          <p:cNvSpPr/>
          <p:nvPr/>
        </p:nvSpPr>
        <p:spPr>
          <a:xfrm>
            <a:off x="115143" y="353934"/>
            <a:ext cx="4011295" cy="425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8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8000"/>
              </a:lnSpc>
              <a:spcBef>
                <a:spcPts val="0"/>
              </a:spcBef>
              <a:tabLst>
                <a:tab pos="156210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数字化工厂全景图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44" name="picture 10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1046" name="textbox 1046"/>
          <p:cNvSpPr/>
          <p:nvPr/>
        </p:nvSpPr>
        <p:spPr>
          <a:xfrm>
            <a:off x="8009813" y="5805385"/>
            <a:ext cx="2231389" cy="687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84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智能仓储物流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2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仓储信息及物料的JIT移动可通过智能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仓储物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流管理与控制系统及工业机器人如AG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V及机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器人等+ERP+外部协同门户配合完成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场内外物流的高效协同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" name="textbox 1048"/>
          <p:cNvSpPr/>
          <p:nvPr/>
        </p:nvSpPr>
        <p:spPr>
          <a:xfrm>
            <a:off x="5371629" y="5676303"/>
            <a:ext cx="2082164" cy="687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研发设计创新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7000"/>
              </a:lnSpc>
              <a:spcBef>
                <a:spcPts val="8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基于数字化工厂运营平台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，集团可与多工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厂共享研发设计数据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，进行并行版本设计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提高设计效率和复用率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，借鉴生产的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馈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，实现研发设计创新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0" name="textbox 1050"/>
          <p:cNvSpPr/>
          <p:nvPr/>
        </p:nvSpPr>
        <p:spPr>
          <a:xfrm>
            <a:off x="8322704" y="1780019"/>
            <a:ext cx="2539364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产程数据采集与处理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4000"/>
              </a:lnSpc>
              <a:spcBef>
                <a:spcPts val="14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设备加工过程信息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，质量信息等通过传感器、网络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 上传至IoT工业网关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，通过数字化工厂运营平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统一进行处理与存储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2" name="textbox 1052"/>
          <p:cNvSpPr/>
          <p:nvPr/>
        </p:nvSpPr>
        <p:spPr>
          <a:xfrm>
            <a:off x="4814823" y="1843354"/>
            <a:ext cx="2321560" cy="551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设计生产一体化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5000"/>
              </a:lnSpc>
              <a:spcBef>
                <a:spcPts val="11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设计系统通过数字化工厂运营平台发布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生产工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艺等信息至上位机或工业网闸甚至设备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，PLM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统一管理并发布产品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主数据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4" name="textbox 1054"/>
          <p:cNvSpPr/>
          <p:nvPr/>
        </p:nvSpPr>
        <p:spPr>
          <a:xfrm>
            <a:off x="9207170" y="2721216"/>
            <a:ext cx="1637664" cy="687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精准执行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2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集中监控系统及MES系统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可实时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读取设备与制程数据并作生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产效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率、质量、能耗等监控、预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警、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精准执行、决策建议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6" name="textbox 1056"/>
          <p:cNvSpPr/>
          <p:nvPr/>
        </p:nvSpPr>
        <p:spPr>
          <a:xfrm>
            <a:off x="3222231" y="5597118"/>
            <a:ext cx="1624330" cy="687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全链路实时透明可视</a:t>
            </a: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化协同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12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通过实时数据展示及大数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据分析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可展示不同类型的管理维度数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，并通过移动设备和工业AP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进行查看和决策下发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58" name="textbox 1058"/>
          <p:cNvSpPr/>
          <p:nvPr/>
        </p:nvSpPr>
        <p:spPr>
          <a:xfrm>
            <a:off x="399764" y="1325819"/>
            <a:ext cx="5816600" cy="212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从数据的采集到 -&gt; 支撑实际的业务场景 -&gt; 数据深度应用与科学决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策支持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0" name="textbox 1060"/>
          <p:cNvSpPr/>
          <p:nvPr/>
        </p:nvSpPr>
        <p:spPr>
          <a:xfrm>
            <a:off x="4856264" y="2448343"/>
            <a:ext cx="1967864" cy="548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动态生产调整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9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通过与上位机及PLC自动动态更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新自动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设备对应工艺信息及必要的工艺参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数补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偿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2" name="textbox 1062"/>
          <p:cNvSpPr/>
          <p:nvPr/>
        </p:nvSpPr>
        <p:spPr>
          <a:xfrm>
            <a:off x="9362300" y="3664305"/>
            <a:ext cx="1852929" cy="5505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全程产品与服务追溯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6000"/>
              </a:lnSpc>
              <a:spcBef>
                <a:spcPts val="8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全生产过程的追溯及根因分析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，生产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订单的实时状况把控及成品交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付状况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的实时把控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64" name="picture 10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317132" y="5082159"/>
            <a:ext cx="1525371" cy="583983"/>
          </a:xfrm>
          <a:prstGeom prst="rect">
            <a:avLst/>
          </a:prstGeom>
        </p:spPr>
      </p:pic>
      <p:grpSp>
        <p:nvGrpSpPr>
          <p:cNvPr id="88" name="group 88"/>
          <p:cNvGrpSpPr/>
          <p:nvPr/>
        </p:nvGrpSpPr>
        <p:grpSpPr>
          <a:xfrm rot="21600000">
            <a:off x="8673693" y="2695263"/>
            <a:ext cx="480821" cy="365621"/>
            <a:chOff x="0" y="0"/>
            <a:chExt cx="480821" cy="365621"/>
          </a:xfrm>
        </p:grpSpPr>
        <p:pic>
          <p:nvPicPr>
            <p:cNvPr id="1066" name="picture 10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0" y="0"/>
              <a:ext cx="480821" cy="365621"/>
            </a:xfrm>
            <a:prstGeom prst="rect">
              <a:avLst/>
            </a:prstGeom>
          </p:spPr>
        </p:pic>
        <p:sp>
          <p:nvSpPr>
            <p:cNvPr id="1068" name="textbox 1068"/>
            <p:cNvSpPr/>
            <p:nvPr/>
          </p:nvSpPr>
          <p:spPr>
            <a:xfrm>
              <a:off x="-12700" y="-12700"/>
              <a:ext cx="506730" cy="3911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6070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70" name="picture 10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8174215" y="2463419"/>
            <a:ext cx="697255" cy="806500"/>
          </a:xfrm>
          <a:prstGeom prst="rect">
            <a:avLst/>
          </a:prstGeom>
        </p:spPr>
      </p:pic>
      <p:sp>
        <p:nvSpPr>
          <p:cNvPr id="1072" name="textbox 1072"/>
          <p:cNvSpPr/>
          <p:nvPr/>
        </p:nvSpPr>
        <p:spPr>
          <a:xfrm>
            <a:off x="10354423" y="5150040"/>
            <a:ext cx="1395730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algn="l" rtl="0" eaLnBrk="0">
              <a:lnSpc>
                <a:spcPct val="87000"/>
              </a:lnSpc>
            </a:pPr>
            <a:r>
              <a:rPr sz="9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EAM及预测性维护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94000"/>
              </a:lnSpc>
              <a:spcBef>
                <a:spcPts val="8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设备的状态、点检定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修情况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通过规则与经验成电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自动触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74" name="textbox 1074"/>
          <p:cNvSpPr/>
          <p:nvPr/>
        </p:nvSpPr>
        <p:spPr>
          <a:xfrm>
            <a:off x="10354423" y="5561291"/>
            <a:ext cx="1395730" cy="412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sz="9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，给出预防性与预测性维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护建议甚至直接执行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相关生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产与设备的调整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0" name="group 90"/>
          <p:cNvGrpSpPr/>
          <p:nvPr/>
        </p:nvGrpSpPr>
        <p:grpSpPr>
          <a:xfrm rot="21600000">
            <a:off x="7332116" y="1810245"/>
            <a:ext cx="983424" cy="495350"/>
            <a:chOff x="0" y="0"/>
            <a:chExt cx="983424" cy="495350"/>
          </a:xfrm>
        </p:grpSpPr>
        <p:pic>
          <p:nvPicPr>
            <p:cNvPr id="1076" name="picture 107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983424" cy="495350"/>
            </a:xfrm>
            <a:prstGeom prst="rect">
              <a:avLst/>
            </a:prstGeom>
          </p:spPr>
        </p:pic>
        <p:sp>
          <p:nvSpPr>
            <p:cNvPr id="1078" name="textbox 1078"/>
            <p:cNvSpPr/>
            <p:nvPr/>
          </p:nvSpPr>
          <p:spPr>
            <a:xfrm>
              <a:off x="158174" y="-7009"/>
              <a:ext cx="751840" cy="4978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ts val="1855"/>
                </a:lnSpc>
              </a:pPr>
              <a:r>
                <a:rPr sz="1300" b="1" kern="0" spc="-7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9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-635" algn="l" rtl="0" eaLnBrk="0">
                <a:lnSpc>
                  <a:spcPct val="113000"/>
                </a:lnSpc>
                <a:spcBef>
                  <a:spcPts val="0"/>
                </a:spcBef>
              </a:pPr>
              <a:r>
                <a:rPr sz="6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企业数字化工厂</a:t>
              </a:r>
              <a:r>
                <a:rPr sz="6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6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运营平台</a:t>
              </a:r>
              <a:endParaRPr sz="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 rot="21600000">
            <a:off x="10142219" y="4326635"/>
            <a:ext cx="734568" cy="653796"/>
            <a:chOff x="0" y="0"/>
            <a:chExt cx="734568" cy="653796"/>
          </a:xfrm>
        </p:grpSpPr>
        <p:sp>
          <p:nvSpPr>
            <p:cNvPr id="1080" name="path 1080"/>
            <p:cNvSpPr/>
            <p:nvPr/>
          </p:nvSpPr>
          <p:spPr>
            <a:xfrm>
              <a:off x="0" y="0"/>
              <a:ext cx="734568" cy="653796"/>
            </a:xfrm>
            <a:custGeom>
              <a:avLst/>
              <a:gdLst/>
              <a:ahLst/>
              <a:cxnLst/>
              <a:rect l="0" t="0" r="0" b="0"/>
              <a:pathLst>
                <a:path w="1156" h="1029">
                  <a:moveTo>
                    <a:pt x="0" y="0"/>
                  </a:moveTo>
                  <a:lnTo>
                    <a:pt x="1156" y="0"/>
                  </a:lnTo>
                  <a:lnTo>
                    <a:pt x="1156" y="1029"/>
                  </a:lnTo>
                  <a:lnTo>
                    <a:pt x="0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E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2" name="path 1082"/>
            <p:cNvSpPr/>
            <p:nvPr/>
          </p:nvSpPr>
          <p:spPr>
            <a:xfrm>
              <a:off x="44780" y="156514"/>
              <a:ext cx="487528" cy="402730"/>
            </a:xfrm>
            <a:custGeom>
              <a:avLst/>
              <a:gdLst/>
              <a:ahLst/>
              <a:cxnLst/>
              <a:rect l="0" t="0" r="0" b="0"/>
              <a:pathLst>
                <a:path w="767" h="634">
                  <a:moveTo>
                    <a:pt x="571" y="0"/>
                  </a:moveTo>
                  <a:lnTo>
                    <a:pt x="547" y="3"/>
                  </a:lnTo>
                  <a:lnTo>
                    <a:pt x="527" y="14"/>
                  </a:lnTo>
                  <a:lnTo>
                    <a:pt x="514" y="30"/>
                  </a:lnTo>
                  <a:lnTo>
                    <a:pt x="509" y="49"/>
                  </a:lnTo>
                  <a:lnTo>
                    <a:pt x="514" y="68"/>
                  </a:lnTo>
                  <a:lnTo>
                    <a:pt x="527" y="83"/>
                  </a:lnTo>
                  <a:lnTo>
                    <a:pt x="547" y="94"/>
                  </a:lnTo>
                  <a:lnTo>
                    <a:pt x="571" y="98"/>
                  </a:lnTo>
                  <a:lnTo>
                    <a:pt x="595" y="94"/>
                  </a:lnTo>
                  <a:lnTo>
                    <a:pt x="615" y="83"/>
                  </a:lnTo>
                  <a:lnTo>
                    <a:pt x="629" y="68"/>
                  </a:lnTo>
                  <a:lnTo>
                    <a:pt x="633" y="49"/>
                  </a:lnTo>
                  <a:lnTo>
                    <a:pt x="629" y="30"/>
                  </a:lnTo>
                  <a:lnTo>
                    <a:pt x="615" y="14"/>
                  </a:lnTo>
                  <a:lnTo>
                    <a:pt x="595" y="3"/>
                  </a:lnTo>
                  <a:lnTo>
                    <a:pt x="571" y="0"/>
                  </a:lnTo>
                </a:path>
                <a:path w="767" h="634">
                  <a:moveTo>
                    <a:pt x="515" y="505"/>
                  </a:moveTo>
                  <a:lnTo>
                    <a:pt x="252" y="505"/>
                  </a:lnTo>
                  <a:lnTo>
                    <a:pt x="245" y="616"/>
                  </a:lnTo>
                  <a:lnTo>
                    <a:pt x="278" y="624"/>
                  </a:lnTo>
                  <a:lnTo>
                    <a:pt x="312" y="629"/>
                  </a:lnTo>
                  <a:lnTo>
                    <a:pt x="347" y="633"/>
                  </a:lnTo>
                  <a:lnTo>
                    <a:pt x="383" y="634"/>
                  </a:lnTo>
                  <a:lnTo>
                    <a:pt x="419" y="633"/>
                  </a:lnTo>
                  <a:lnTo>
                    <a:pt x="454" y="629"/>
                  </a:lnTo>
                  <a:lnTo>
                    <a:pt x="488" y="624"/>
                  </a:lnTo>
                  <a:lnTo>
                    <a:pt x="521" y="616"/>
                  </a:lnTo>
                  <a:lnTo>
                    <a:pt x="515" y="505"/>
                  </a:lnTo>
                </a:path>
                <a:path w="767" h="634">
                  <a:moveTo>
                    <a:pt x="321" y="379"/>
                  </a:moveTo>
                  <a:lnTo>
                    <a:pt x="234" y="379"/>
                  </a:lnTo>
                  <a:lnTo>
                    <a:pt x="203" y="382"/>
                  </a:lnTo>
                  <a:lnTo>
                    <a:pt x="141" y="429"/>
                  </a:lnTo>
                  <a:lnTo>
                    <a:pt x="113" y="560"/>
                  </a:lnTo>
                  <a:lnTo>
                    <a:pt x="135" y="573"/>
                  </a:lnTo>
                  <a:lnTo>
                    <a:pt x="157" y="584"/>
                  </a:lnTo>
                  <a:lnTo>
                    <a:pt x="180" y="595"/>
                  </a:lnTo>
                  <a:lnTo>
                    <a:pt x="205" y="604"/>
                  </a:lnTo>
                  <a:lnTo>
                    <a:pt x="226" y="505"/>
                  </a:lnTo>
                  <a:lnTo>
                    <a:pt x="642" y="505"/>
                  </a:lnTo>
                  <a:lnTo>
                    <a:pt x="633" y="464"/>
                  </a:lnTo>
                  <a:lnTo>
                    <a:pt x="384" y="464"/>
                  </a:lnTo>
                  <a:lnTo>
                    <a:pt x="321" y="379"/>
                  </a:lnTo>
                </a:path>
                <a:path w="767" h="634">
                  <a:moveTo>
                    <a:pt x="642" y="505"/>
                  </a:moveTo>
                  <a:lnTo>
                    <a:pt x="541" y="505"/>
                  </a:lnTo>
                  <a:lnTo>
                    <a:pt x="562" y="603"/>
                  </a:lnTo>
                  <a:lnTo>
                    <a:pt x="586" y="594"/>
                  </a:lnTo>
                  <a:lnTo>
                    <a:pt x="610" y="584"/>
                  </a:lnTo>
                  <a:lnTo>
                    <a:pt x="632" y="572"/>
                  </a:lnTo>
                  <a:lnTo>
                    <a:pt x="654" y="560"/>
                  </a:lnTo>
                  <a:lnTo>
                    <a:pt x="642" y="505"/>
                  </a:lnTo>
                </a:path>
                <a:path w="767" h="634">
                  <a:moveTo>
                    <a:pt x="533" y="379"/>
                  </a:moveTo>
                  <a:lnTo>
                    <a:pt x="446" y="379"/>
                  </a:lnTo>
                  <a:lnTo>
                    <a:pt x="384" y="464"/>
                  </a:lnTo>
                  <a:lnTo>
                    <a:pt x="633" y="464"/>
                  </a:lnTo>
                  <a:lnTo>
                    <a:pt x="627" y="434"/>
                  </a:lnTo>
                  <a:lnTo>
                    <a:pt x="564" y="382"/>
                  </a:lnTo>
                  <a:lnTo>
                    <a:pt x="533" y="379"/>
                  </a:lnTo>
                </a:path>
                <a:path w="767" h="634">
                  <a:moveTo>
                    <a:pt x="281" y="197"/>
                  </a:moveTo>
                  <a:lnTo>
                    <a:pt x="114" y="197"/>
                  </a:lnTo>
                  <a:lnTo>
                    <a:pt x="108" y="405"/>
                  </a:lnTo>
                  <a:lnTo>
                    <a:pt x="130" y="381"/>
                  </a:lnTo>
                  <a:lnTo>
                    <a:pt x="159" y="362"/>
                  </a:lnTo>
                  <a:lnTo>
                    <a:pt x="194" y="350"/>
                  </a:lnTo>
                  <a:lnTo>
                    <a:pt x="234" y="345"/>
                  </a:lnTo>
                  <a:lnTo>
                    <a:pt x="268" y="345"/>
                  </a:lnTo>
                  <a:lnTo>
                    <a:pt x="255" y="330"/>
                  </a:lnTo>
                  <a:lnTo>
                    <a:pt x="246" y="313"/>
                  </a:lnTo>
                  <a:lnTo>
                    <a:pt x="240" y="295"/>
                  </a:lnTo>
                  <a:lnTo>
                    <a:pt x="238" y="276"/>
                  </a:lnTo>
                  <a:lnTo>
                    <a:pt x="247" y="237"/>
                  </a:lnTo>
                  <a:lnTo>
                    <a:pt x="272" y="203"/>
                  </a:lnTo>
                  <a:lnTo>
                    <a:pt x="281" y="197"/>
                  </a:lnTo>
                </a:path>
                <a:path w="767" h="634">
                  <a:moveTo>
                    <a:pt x="531" y="115"/>
                  </a:moveTo>
                  <a:lnTo>
                    <a:pt x="474" y="115"/>
                  </a:lnTo>
                  <a:lnTo>
                    <a:pt x="454" y="117"/>
                  </a:lnTo>
                  <a:lnTo>
                    <a:pt x="410" y="164"/>
                  </a:lnTo>
                  <a:lnTo>
                    <a:pt x="457" y="178"/>
                  </a:lnTo>
                  <a:lnTo>
                    <a:pt x="495" y="203"/>
                  </a:lnTo>
                  <a:lnTo>
                    <a:pt x="519" y="237"/>
                  </a:lnTo>
                  <a:lnTo>
                    <a:pt x="529" y="276"/>
                  </a:lnTo>
                  <a:lnTo>
                    <a:pt x="527" y="295"/>
                  </a:lnTo>
                  <a:lnTo>
                    <a:pt x="521" y="313"/>
                  </a:lnTo>
                  <a:lnTo>
                    <a:pt x="511" y="330"/>
                  </a:lnTo>
                  <a:lnTo>
                    <a:pt x="499" y="345"/>
                  </a:lnTo>
                  <a:lnTo>
                    <a:pt x="533" y="345"/>
                  </a:lnTo>
                  <a:lnTo>
                    <a:pt x="572" y="350"/>
                  </a:lnTo>
                  <a:lnTo>
                    <a:pt x="608" y="362"/>
                  </a:lnTo>
                  <a:lnTo>
                    <a:pt x="637" y="381"/>
                  </a:lnTo>
                  <a:lnTo>
                    <a:pt x="658" y="405"/>
                  </a:lnTo>
                  <a:lnTo>
                    <a:pt x="653" y="197"/>
                  </a:lnTo>
                  <a:lnTo>
                    <a:pt x="739" y="197"/>
                  </a:lnTo>
                  <a:lnTo>
                    <a:pt x="733" y="170"/>
                  </a:lnTo>
                  <a:lnTo>
                    <a:pt x="571" y="170"/>
                  </a:lnTo>
                  <a:lnTo>
                    <a:pt x="531" y="115"/>
                  </a:lnTo>
                </a:path>
                <a:path w="767" h="634">
                  <a:moveTo>
                    <a:pt x="383" y="195"/>
                  </a:moveTo>
                  <a:lnTo>
                    <a:pt x="343" y="202"/>
                  </a:lnTo>
                  <a:lnTo>
                    <a:pt x="311" y="219"/>
                  </a:lnTo>
                  <a:lnTo>
                    <a:pt x="289" y="245"/>
                  </a:lnTo>
                  <a:lnTo>
                    <a:pt x="280" y="276"/>
                  </a:lnTo>
                  <a:lnTo>
                    <a:pt x="289" y="308"/>
                  </a:lnTo>
                  <a:lnTo>
                    <a:pt x="311" y="334"/>
                  </a:lnTo>
                  <a:lnTo>
                    <a:pt x="343" y="351"/>
                  </a:lnTo>
                  <a:lnTo>
                    <a:pt x="383" y="357"/>
                  </a:lnTo>
                  <a:lnTo>
                    <a:pt x="423" y="351"/>
                  </a:lnTo>
                  <a:lnTo>
                    <a:pt x="456" y="334"/>
                  </a:lnTo>
                  <a:lnTo>
                    <a:pt x="478" y="308"/>
                  </a:lnTo>
                  <a:lnTo>
                    <a:pt x="486" y="276"/>
                  </a:lnTo>
                  <a:lnTo>
                    <a:pt x="478" y="245"/>
                  </a:lnTo>
                  <a:lnTo>
                    <a:pt x="456" y="219"/>
                  </a:lnTo>
                  <a:lnTo>
                    <a:pt x="423" y="202"/>
                  </a:lnTo>
                  <a:lnTo>
                    <a:pt x="383" y="195"/>
                  </a:lnTo>
                </a:path>
                <a:path w="767" h="634">
                  <a:moveTo>
                    <a:pt x="155" y="115"/>
                  </a:moveTo>
                  <a:lnTo>
                    <a:pt x="99" y="115"/>
                  </a:lnTo>
                  <a:lnTo>
                    <a:pt x="79" y="117"/>
                  </a:lnTo>
                  <a:lnTo>
                    <a:pt x="2" y="317"/>
                  </a:lnTo>
                  <a:lnTo>
                    <a:pt x="0" y="331"/>
                  </a:lnTo>
                  <a:lnTo>
                    <a:pt x="11" y="344"/>
                  </a:lnTo>
                  <a:lnTo>
                    <a:pt x="31" y="347"/>
                  </a:lnTo>
                  <a:lnTo>
                    <a:pt x="33" y="347"/>
                  </a:lnTo>
                  <a:lnTo>
                    <a:pt x="50" y="347"/>
                  </a:lnTo>
                  <a:lnTo>
                    <a:pt x="63" y="338"/>
                  </a:lnTo>
                  <a:lnTo>
                    <a:pt x="93" y="197"/>
                  </a:lnTo>
                  <a:lnTo>
                    <a:pt x="281" y="197"/>
                  </a:lnTo>
                  <a:lnTo>
                    <a:pt x="310" y="178"/>
                  </a:lnTo>
                  <a:lnTo>
                    <a:pt x="336" y="170"/>
                  </a:lnTo>
                  <a:lnTo>
                    <a:pt x="196" y="170"/>
                  </a:lnTo>
                  <a:lnTo>
                    <a:pt x="155" y="115"/>
                  </a:lnTo>
                </a:path>
                <a:path w="767" h="634">
                  <a:moveTo>
                    <a:pt x="739" y="197"/>
                  </a:moveTo>
                  <a:lnTo>
                    <a:pt x="673" y="197"/>
                  </a:lnTo>
                  <a:lnTo>
                    <a:pt x="703" y="338"/>
                  </a:lnTo>
                  <a:lnTo>
                    <a:pt x="717" y="347"/>
                  </a:lnTo>
                  <a:lnTo>
                    <a:pt x="734" y="347"/>
                  </a:lnTo>
                  <a:lnTo>
                    <a:pt x="736" y="347"/>
                  </a:lnTo>
                  <a:lnTo>
                    <a:pt x="755" y="344"/>
                  </a:lnTo>
                  <a:lnTo>
                    <a:pt x="767" y="331"/>
                  </a:lnTo>
                  <a:lnTo>
                    <a:pt x="739" y="197"/>
                  </a:lnTo>
                </a:path>
                <a:path w="767" h="634">
                  <a:moveTo>
                    <a:pt x="293" y="115"/>
                  </a:moveTo>
                  <a:lnTo>
                    <a:pt x="236" y="115"/>
                  </a:lnTo>
                  <a:lnTo>
                    <a:pt x="196" y="170"/>
                  </a:lnTo>
                  <a:lnTo>
                    <a:pt x="336" y="170"/>
                  </a:lnTo>
                  <a:lnTo>
                    <a:pt x="357" y="164"/>
                  </a:lnTo>
                  <a:lnTo>
                    <a:pt x="293" y="115"/>
                  </a:lnTo>
                </a:path>
                <a:path w="767" h="634">
                  <a:moveTo>
                    <a:pt x="668" y="115"/>
                  </a:moveTo>
                  <a:lnTo>
                    <a:pt x="612" y="115"/>
                  </a:lnTo>
                  <a:lnTo>
                    <a:pt x="571" y="170"/>
                  </a:lnTo>
                  <a:lnTo>
                    <a:pt x="733" y="170"/>
                  </a:lnTo>
                  <a:lnTo>
                    <a:pt x="729" y="150"/>
                  </a:lnTo>
                  <a:lnTo>
                    <a:pt x="668" y="115"/>
                  </a:lnTo>
                </a:path>
                <a:path w="767" h="634">
                  <a:moveTo>
                    <a:pt x="196" y="0"/>
                  </a:moveTo>
                  <a:lnTo>
                    <a:pt x="171" y="3"/>
                  </a:lnTo>
                  <a:lnTo>
                    <a:pt x="152" y="14"/>
                  </a:lnTo>
                  <a:lnTo>
                    <a:pt x="138" y="30"/>
                  </a:lnTo>
                  <a:lnTo>
                    <a:pt x="133" y="49"/>
                  </a:lnTo>
                  <a:lnTo>
                    <a:pt x="138" y="68"/>
                  </a:lnTo>
                  <a:lnTo>
                    <a:pt x="152" y="83"/>
                  </a:lnTo>
                  <a:lnTo>
                    <a:pt x="171" y="94"/>
                  </a:lnTo>
                  <a:lnTo>
                    <a:pt x="196" y="98"/>
                  </a:lnTo>
                  <a:lnTo>
                    <a:pt x="220" y="94"/>
                  </a:lnTo>
                  <a:lnTo>
                    <a:pt x="240" y="83"/>
                  </a:lnTo>
                  <a:lnTo>
                    <a:pt x="253" y="68"/>
                  </a:lnTo>
                  <a:lnTo>
                    <a:pt x="258" y="49"/>
                  </a:lnTo>
                  <a:lnTo>
                    <a:pt x="253" y="30"/>
                  </a:lnTo>
                  <a:lnTo>
                    <a:pt x="240" y="14"/>
                  </a:lnTo>
                  <a:lnTo>
                    <a:pt x="220" y="3"/>
                  </a:lnTo>
                  <a:lnTo>
                    <a:pt x="196" y="0"/>
                  </a:lnTo>
                </a:path>
              </a:pathLst>
            </a:custGeom>
            <a:solidFill>
              <a:srgbClr val="486F8A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1084" name="picture 10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7308850" y="2336634"/>
            <a:ext cx="512584" cy="751878"/>
          </a:xfrm>
          <a:prstGeom prst="rect">
            <a:avLst/>
          </a:prstGeom>
        </p:spPr>
      </p:pic>
      <p:pic>
        <p:nvPicPr>
          <p:cNvPr id="1088" name="picture 10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536358" y="3850385"/>
            <a:ext cx="1539747" cy="174548"/>
          </a:xfrm>
          <a:prstGeom prst="rect">
            <a:avLst/>
          </a:prstGeom>
        </p:spPr>
      </p:pic>
      <p:grpSp>
        <p:nvGrpSpPr>
          <p:cNvPr id="94" name="group 94"/>
          <p:cNvGrpSpPr/>
          <p:nvPr/>
        </p:nvGrpSpPr>
        <p:grpSpPr>
          <a:xfrm rot="21600000">
            <a:off x="4232148" y="1790700"/>
            <a:ext cx="567080" cy="347471"/>
            <a:chOff x="0" y="0"/>
            <a:chExt cx="567080" cy="347471"/>
          </a:xfrm>
        </p:grpSpPr>
        <p:pic>
          <p:nvPicPr>
            <p:cNvPr id="1090" name="picture 109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0" y="0"/>
              <a:ext cx="567080" cy="347471"/>
            </a:xfrm>
            <a:prstGeom prst="rect">
              <a:avLst/>
            </a:prstGeom>
          </p:spPr>
        </p:pic>
        <p:sp>
          <p:nvSpPr>
            <p:cNvPr id="1092" name="textbox 1092"/>
            <p:cNvSpPr/>
            <p:nvPr/>
          </p:nvSpPr>
          <p:spPr>
            <a:xfrm>
              <a:off x="-12700" y="-12700"/>
              <a:ext cx="593090" cy="3733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5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96240" algn="l" rtl="0" eaLnBrk="0">
                <a:lnSpc>
                  <a:spcPts val="1855"/>
                </a:lnSpc>
                <a:spcBef>
                  <a:spcPts val="5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094" name="picture 109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7676388" y="5662332"/>
            <a:ext cx="303631" cy="435191"/>
          </a:xfrm>
          <a:prstGeom prst="rect">
            <a:avLst/>
          </a:prstGeom>
        </p:spPr>
      </p:pic>
      <p:grpSp>
        <p:nvGrpSpPr>
          <p:cNvPr id="96" name="group 96"/>
          <p:cNvGrpSpPr/>
          <p:nvPr/>
        </p:nvGrpSpPr>
        <p:grpSpPr>
          <a:xfrm rot="21600000">
            <a:off x="5446217" y="3975480"/>
            <a:ext cx="380682" cy="342887"/>
            <a:chOff x="0" y="0"/>
            <a:chExt cx="380682" cy="342887"/>
          </a:xfrm>
        </p:grpSpPr>
        <p:sp>
          <p:nvSpPr>
            <p:cNvPr id="1096" name="path 1096"/>
            <p:cNvSpPr/>
            <p:nvPr/>
          </p:nvSpPr>
          <p:spPr>
            <a:xfrm>
              <a:off x="0" y="0"/>
              <a:ext cx="380682" cy="342887"/>
            </a:xfrm>
            <a:custGeom>
              <a:avLst/>
              <a:gdLst/>
              <a:ahLst/>
              <a:cxnLst/>
              <a:rect l="0" t="0" r="0" b="0"/>
              <a:pathLst>
                <a:path w="599" h="539">
                  <a:moveTo>
                    <a:pt x="0" y="269"/>
                  </a:moveTo>
                  <a:cubicBezTo>
                    <a:pt x="0" y="120"/>
                    <a:pt x="134" y="0"/>
                    <a:pt x="299" y="0"/>
                  </a:cubicBezTo>
                  <a:cubicBezTo>
                    <a:pt x="465" y="0"/>
                    <a:pt x="599" y="120"/>
                    <a:pt x="599" y="269"/>
                  </a:cubicBezTo>
                  <a:cubicBezTo>
                    <a:pt x="599" y="419"/>
                    <a:pt x="465" y="539"/>
                    <a:pt x="299" y="539"/>
                  </a:cubicBezTo>
                  <a:cubicBezTo>
                    <a:pt x="134" y="539"/>
                    <a:pt x="0" y="419"/>
                    <a:pt x="0" y="269"/>
                  </a:cubicBez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98" name="textbox 1098"/>
            <p:cNvSpPr/>
            <p:nvPr/>
          </p:nvSpPr>
          <p:spPr>
            <a:xfrm>
              <a:off x="-12700" y="-12700"/>
              <a:ext cx="406400" cy="37528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1600" algn="l" rtl="0" eaLnBrk="0">
                <a:lnSpc>
                  <a:spcPts val="1285"/>
                </a:lnSpc>
                <a:spcBef>
                  <a:spcPts val="0"/>
                </a:spcBef>
              </a:pPr>
              <a:r>
                <a:rPr sz="1700" kern="0" spc="30" dirty="0">
                  <a:solidFill>
                    <a:srgbClr val="003CB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★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92075" algn="l" rtl="0" eaLnBrk="0">
                <a:lnSpc>
                  <a:spcPct val="87000"/>
                </a:lnSpc>
                <a:spcBef>
                  <a:spcPts val="95"/>
                </a:spcBef>
              </a:pPr>
              <a:r>
                <a:rPr sz="900" b="1" kern="0" spc="-20" dirty="0">
                  <a:solidFill>
                    <a:srgbClr val="003CB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00" name="textbox 1100"/>
          <p:cNvSpPr/>
          <p:nvPr/>
        </p:nvSpPr>
        <p:spPr>
          <a:xfrm>
            <a:off x="629633" y="3618732"/>
            <a:ext cx="557530" cy="2273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13000"/>
              </a:lnSpc>
            </a:pPr>
            <a:r>
              <a:rPr sz="6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发布供货计划</a:t>
            </a:r>
            <a:r>
              <a:rPr sz="6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及供货指令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02" name="picture 11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329184" y="1645920"/>
            <a:ext cx="309371" cy="294132"/>
          </a:xfrm>
          <a:prstGeom prst="rect">
            <a:avLst/>
          </a:prstGeom>
        </p:spPr>
      </p:pic>
      <p:grpSp>
        <p:nvGrpSpPr>
          <p:cNvPr id="98" name="group 98"/>
          <p:cNvGrpSpPr/>
          <p:nvPr/>
        </p:nvGrpSpPr>
        <p:grpSpPr>
          <a:xfrm rot="21600000">
            <a:off x="2914700" y="5479960"/>
            <a:ext cx="282638" cy="268909"/>
            <a:chOff x="0" y="0"/>
            <a:chExt cx="282638" cy="268909"/>
          </a:xfrm>
        </p:grpSpPr>
        <p:pic>
          <p:nvPicPr>
            <p:cNvPr id="1104" name="picture 110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282638" cy="268909"/>
            </a:xfrm>
            <a:prstGeom prst="rect">
              <a:avLst/>
            </a:prstGeom>
          </p:spPr>
        </p:pic>
        <p:sp>
          <p:nvSpPr>
            <p:cNvPr id="1106" name="textbox 1106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0010" algn="l" rtl="0" eaLnBrk="0">
                <a:lnSpc>
                  <a:spcPts val="1455"/>
                </a:lnSpc>
                <a:spcBef>
                  <a:spcPts val="0"/>
                </a:spcBef>
              </a:pPr>
              <a:r>
                <a:rPr sz="1100" b="1" kern="0" spc="-6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11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0" name="group 100"/>
          <p:cNvGrpSpPr/>
          <p:nvPr/>
        </p:nvGrpSpPr>
        <p:grpSpPr>
          <a:xfrm rot="21600000">
            <a:off x="448119" y="2716021"/>
            <a:ext cx="282638" cy="268909"/>
            <a:chOff x="0" y="0"/>
            <a:chExt cx="282638" cy="268909"/>
          </a:xfrm>
        </p:grpSpPr>
        <p:pic>
          <p:nvPicPr>
            <p:cNvPr id="1108" name="picture 11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0" y="0"/>
              <a:ext cx="282638" cy="268909"/>
            </a:xfrm>
            <a:prstGeom prst="rect">
              <a:avLst/>
            </a:prstGeom>
          </p:spPr>
        </p:pic>
        <p:sp>
          <p:nvSpPr>
            <p:cNvPr id="1110" name="textbox 1110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7950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12" name="path 1112"/>
          <p:cNvSpPr/>
          <p:nvPr/>
        </p:nvSpPr>
        <p:spPr>
          <a:xfrm>
            <a:off x="5021681" y="5830061"/>
            <a:ext cx="283413" cy="227571"/>
          </a:xfrm>
          <a:custGeom>
            <a:avLst/>
            <a:gdLst/>
            <a:ahLst/>
            <a:cxnLst/>
            <a:rect l="0" t="0" r="0" b="0"/>
            <a:pathLst>
              <a:path w="446" h="358">
                <a:moveTo>
                  <a:pt x="75" y="55"/>
                </a:moveTo>
                <a:cubicBezTo>
                  <a:pt x="78" y="23"/>
                  <a:pt x="106" y="7"/>
                  <a:pt x="124" y="9"/>
                </a:cubicBezTo>
                <a:cubicBezTo>
                  <a:pt x="139" y="14"/>
                  <a:pt x="144" y="28"/>
                  <a:pt x="148" y="37"/>
                </a:cubicBezTo>
                <a:cubicBezTo>
                  <a:pt x="150" y="40"/>
                  <a:pt x="154" y="38"/>
                  <a:pt x="154" y="37"/>
                </a:cubicBezTo>
                <a:cubicBezTo>
                  <a:pt x="150" y="27"/>
                  <a:pt x="142" y="14"/>
                  <a:pt x="130" y="7"/>
                </a:cubicBezTo>
                <a:cubicBezTo>
                  <a:pt x="137" y="0"/>
                  <a:pt x="155" y="0"/>
                  <a:pt x="165" y="1"/>
                </a:cubicBezTo>
                <a:cubicBezTo>
                  <a:pt x="179" y="5"/>
                  <a:pt x="194" y="22"/>
                  <a:pt x="198" y="34"/>
                </a:cubicBezTo>
                <a:cubicBezTo>
                  <a:pt x="198" y="37"/>
                  <a:pt x="203" y="36"/>
                  <a:pt x="203" y="34"/>
                </a:cubicBezTo>
                <a:cubicBezTo>
                  <a:pt x="199" y="23"/>
                  <a:pt x="192" y="12"/>
                  <a:pt x="179" y="6"/>
                </a:cubicBezTo>
                <a:cubicBezTo>
                  <a:pt x="205" y="2"/>
                  <a:pt x="234" y="29"/>
                  <a:pt x="240" y="51"/>
                </a:cubicBezTo>
                <a:cubicBezTo>
                  <a:pt x="242" y="55"/>
                  <a:pt x="255" y="65"/>
                  <a:pt x="255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5"/>
                  <a:pt x="75" y="59"/>
                  <a:pt x="75" y="55"/>
                </a:cubicBezTo>
              </a:path>
              <a:path w="446" h="358">
                <a:moveTo>
                  <a:pt x="242" y="82"/>
                </a:moveTo>
                <a:cubicBezTo>
                  <a:pt x="242" y="114"/>
                  <a:pt x="204" y="140"/>
                  <a:pt x="159" y="140"/>
                </a:cubicBezTo>
                <a:cubicBezTo>
                  <a:pt x="114" y="140"/>
                  <a:pt x="75" y="114"/>
                  <a:pt x="75" y="82"/>
                </a:cubicBezTo>
                <a:cubicBezTo>
                  <a:pt x="75" y="80"/>
                  <a:pt x="75" y="78"/>
                  <a:pt x="77" y="76"/>
                </a:cubicBezTo>
                <a:cubicBezTo>
                  <a:pt x="240" y="76"/>
                  <a:pt x="240" y="76"/>
                  <a:pt x="240" y="76"/>
                </a:cubicBezTo>
                <a:cubicBezTo>
                  <a:pt x="242" y="78"/>
                  <a:pt x="242" y="80"/>
                  <a:pt x="242" y="82"/>
                </a:cubicBezTo>
              </a:path>
              <a:path w="446" h="358">
                <a:moveTo>
                  <a:pt x="64" y="330"/>
                </a:moveTo>
                <a:cubicBezTo>
                  <a:pt x="62" y="328"/>
                  <a:pt x="58" y="328"/>
                  <a:pt x="55" y="327"/>
                </a:cubicBezTo>
                <a:cubicBezTo>
                  <a:pt x="23" y="312"/>
                  <a:pt x="3" y="287"/>
                  <a:pt x="1" y="257"/>
                </a:cubicBezTo>
                <a:cubicBezTo>
                  <a:pt x="0" y="228"/>
                  <a:pt x="14" y="199"/>
                  <a:pt x="40" y="185"/>
                </a:cubicBezTo>
                <a:cubicBezTo>
                  <a:pt x="90" y="158"/>
                  <a:pt x="137" y="160"/>
                  <a:pt x="168" y="160"/>
                </a:cubicBezTo>
                <a:cubicBezTo>
                  <a:pt x="216" y="160"/>
                  <a:pt x="266" y="172"/>
                  <a:pt x="297" y="193"/>
                </a:cubicBezTo>
                <a:cubicBezTo>
                  <a:pt x="323" y="194"/>
                  <a:pt x="348" y="194"/>
                  <a:pt x="374" y="194"/>
                </a:cubicBezTo>
                <a:cubicBezTo>
                  <a:pt x="389" y="194"/>
                  <a:pt x="405" y="192"/>
                  <a:pt x="416" y="198"/>
                </a:cubicBezTo>
                <a:cubicBezTo>
                  <a:pt x="427" y="203"/>
                  <a:pt x="427" y="214"/>
                  <a:pt x="424" y="223"/>
                </a:cubicBezTo>
                <a:cubicBezTo>
                  <a:pt x="426" y="223"/>
                  <a:pt x="426" y="223"/>
                  <a:pt x="426" y="223"/>
                </a:cubicBezTo>
                <a:cubicBezTo>
                  <a:pt x="446" y="236"/>
                  <a:pt x="444" y="260"/>
                  <a:pt x="418" y="272"/>
                </a:cubicBezTo>
                <a:cubicBezTo>
                  <a:pt x="409" y="275"/>
                  <a:pt x="393" y="279"/>
                  <a:pt x="371" y="281"/>
                </a:cubicBezTo>
                <a:cubicBezTo>
                  <a:pt x="354" y="292"/>
                  <a:pt x="332" y="302"/>
                  <a:pt x="314" y="310"/>
                </a:cubicBezTo>
                <a:cubicBezTo>
                  <a:pt x="303" y="315"/>
                  <a:pt x="290" y="319"/>
                  <a:pt x="275" y="321"/>
                </a:cubicBezTo>
                <a:cubicBezTo>
                  <a:pt x="273" y="326"/>
                  <a:pt x="271" y="331"/>
                  <a:pt x="270" y="335"/>
                </a:cubicBezTo>
                <a:cubicBezTo>
                  <a:pt x="270" y="342"/>
                  <a:pt x="270" y="350"/>
                  <a:pt x="270" y="358"/>
                </a:cubicBezTo>
                <a:cubicBezTo>
                  <a:pt x="67" y="358"/>
                  <a:pt x="67" y="358"/>
                  <a:pt x="67" y="358"/>
                </a:cubicBezTo>
                <a:cubicBezTo>
                  <a:pt x="67" y="350"/>
                  <a:pt x="67" y="342"/>
                  <a:pt x="67" y="335"/>
                </a:cubicBezTo>
                <a:cubicBezTo>
                  <a:pt x="66" y="333"/>
                  <a:pt x="66" y="331"/>
                  <a:pt x="64" y="330"/>
                </a:cubicBezTo>
                <a:moveTo>
                  <a:pt x="178" y="165"/>
                </a:moveTo>
                <a:cubicBezTo>
                  <a:pt x="145" y="165"/>
                  <a:pt x="145" y="165"/>
                  <a:pt x="145" y="165"/>
                </a:cubicBezTo>
                <a:cubicBezTo>
                  <a:pt x="161" y="179"/>
                  <a:pt x="161" y="179"/>
                  <a:pt x="161" y="179"/>
                </a:cubicBezTo>
                <a:cubicBezTo>
                  <a:pt x="148" y="194"/>
                  <a:pt x="148" y="194"/>
                  <a:pt x="148" y="194"/>
                </a:cubicBezTo>
                <a:cubicBezTo>
                  <a:pt x="143" y="266"/>
                  <a:pt x="143" y="266"/>
                  <a:pt x="143" y="266"/>
                </a:cubicBezTo>
                <a:cubicBezTo>
                  <a:pt x="161" y="279"/>
                  <a:pt x="161" y="279"/>
                  <a:pt x="161" y="279"/>
                </a:cubicBezTo>
                <a:cubicBezTo>
                  <a:pt x="181" y="266"/>
                  <a:pt x="181" y="266"/>
                  <a:pt x="181" y="266"/>
                </a:cubicBezTo>
                <a:cubicBezTo>
                  <a:pt x="176" y="194"/>
                  <a:pt x="176" y="194"/>
                  <a:pt x="176" y="194"/>
                </a:cubicBezTo>
                <a:cubicBezTo>
                  <a:pt x="161" y="179"/>
                  <a:pt x="161" y="179"/>
                  <a:pt x="161" y="179"/>
                </a:cubicBezTo>
                <a:lnTo>
                  <a:pt x="178" y="165"/>
                </a:lnTo>
                <a:close/>
                <a:moveTo>
                  <a:pt x="168" y="340"/>
                </a:moveTo>
                <a:cubicBezTo>
                  <a:pt x="189" y="340"/>
                  <a:pt x="205" y="328"/>
                  <a:pt x="207" y="314"/>
                </a:cubicBezTo>
                <a:cubicBezTo>
                  <a:pt x="225" y="314"/>
                  <a:pt x="246" y="314"/>
                  <a:pt x="266" y="313"/>
                </a:cubicBezTo>
                <a:cubicBezTo>
                  <a:pt x="319" y="313"/>
                  <a:pt x="367" y="275"/>
                  <a:pt x="396" y="247"/>
                </a:cubicBezTo>
                <a:cubicBezTo>
                  <a:pt x="411" y="233"/>
                  <a:pt x="431" y="201"/>
                  <a:pt x="391" y="201"/>
                </a:cubicBezTo>
                <a:cubicBezTo>
                  <a:pt x="372" y="202"/>
                  <a:pt x="356" y="201"/>
                  <a:pt x="337" y="201"/>
                </a:cubicBezTo>
                <a:cubicBezTo>
                  <a:pt x="317" y="201"/>
                  <a:pt x="297" y="201"/>
                  <a:pt x="275" y="201"/>
                </a:cubicBezTo>
                <a:cubicBezTo>
                  <a:pt x="315" y="228"/>
                  <a:pt x="249" y="272"/>
                  <a:pt x="202" y="300"/>
                </a:cubicBezTo>
                <a:cubicBezTo>
                  <a:pt x="196" y="291"/>
                  <a:pt x="183" y="286"/>
                  <a:pt x="168" y="286"/>
                </a:cubicBezTo>
                <a:cubicBezTo>
                  <a:pt x="146" y="286"/>
                  <a:pt x="130" y="297"/>
                  <a:pt x="130" y="313"/>
                </a:cubicBezTo>
                <a:cubicBezTo>
                  <a:pt x="130" y="328"/>
                  <a:pt x="146" y="340"/>
                  <a:pt x="168" y="340"/>
                </a:cubicBezTo>
              </a:path>
            </a:pathLst>
          </a:custGeom>
          <a:solidFill>
            <a:srgbClr val="A4BED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2" name="group 102"/>
          <p:cNvGrpSpPr/>
          <p:nvPr/>
        </p:nvGrpSpPr>
        <p:grpSpPr>
          <a:xfrm rot="21600000">
            <a:off x="5090617" y="5610605"/>
            <a:ext cx="282638" cy="268909"/>
            <a:chOff x="0" y="0"/>
            <a:chExt cx="282638" cy="268909"/>
          </a:xfrm>
        </p:grpSpPr>
        <p:pic>
          <p:nvPicPr>
            <p:cNvPr id="1114" name="picture 111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21600000">
              <a:off x="0" y="0"/>
              <a:ext cx="282638" cy="268909"/>
            </a:xfrm>
            <a:prstGeom prst="rect">
              <a:avLst/>
            </a:prstGeom>
          </p:spPr>
        </p:pic>
        <p:sp>
          <p:nvSpPr>
            <p:cNvPr id="1116" name="textbox 1116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4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0010" algn="l" rtl="0" eaLnBrk="0">
                <a:lnSpc>
                  <a:spcPts val="1455"/>
                </a:lnSpc>
                <a:spcBef>
                  <a:spcPts val="0"/>
                </a:spcBef>
              </a:pPr>
              <a:r>
                <a:rPr sz="1100" b="1" kern="0" spc="-6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4" name="group 104"/>
          <p:cNvGrpSpPr/>
          <p:nvPr/>
        </p:nvGrpSpPr>
        <p:grpSpPr>
          <a:xfrm rot="21600000">
            <a:off x="9072295" y="3719740"/>
            <a:ext cx="282637" cy="268909"/>
            <a:chOff x="0" y="0"/>
            <a:chExt cx="282637" cy="268909"/>
          </a:xfrm>
        </p:grpSpPr>
        <p:pic>
          <p:nvPicPr>
            <p:cNvPr id="1118" name="picture 111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21600000">
              <a:off x="0" y="0"/>
              <a:ext cx="282637" cy="268909"/>
            </a:xfrm>
            <a:prstGeom prst="rect">
              <a:avLst/>
            </a:prstGeom>
          </p:spPr>
        </p:pic>
        <p:sp>
          <p:nvSpPr>
            <p:cNvPr id="1120" name="textbox 1120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6680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7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122" name="path 1122"/>
          <p:cNvSpPr/>
          <p:nvPr/>
        </p:nvSpPr>
        <p:spPr>
          <a:xfrm>
            <a:off x="9962612" y="5198465"/>
            <a:ext cx="107039" cy="96646"/>
          </a:xfrm>
          <a:custGeom>
            <a:avLst/>
            <a:gdLst/>
            <a:ahLst/>
            <a:cxnLst/>
            <a:rect l="0" t="0" r="0" b="0"/>
            <a:pathLst>
              <a:path w="168" h="152">
                <a:moveTo>
                  <a:pt x="33" y="152"/>
                </a:moveTo>
                <a:cubicBezTo>
                  <a:pt x="23" y="152"/>
                  <a:pt x="15" y="149"/>
                  <a:pt x="9" y="143"/>
                </a:cubicBezTo>
                <a:cubicBezTo>
                  <a:pt x="-2" y="132"/>
                  <a:pt x="-2" y="113"/>
                  <a:pt x="9" y="100"/>
                </a:cubicBezTo>
                <a:cubicBezTo>
                  <a:pt x="119" y="3"/>
                  <a:pt x="119" y="3"/>
                  <a:pt x="119" y="3"/>
                </a:cubicBezTo>
                <a:cubicBezTo>
                  <a:pt x="122" y="0"/>
                  <a:pt x="128" y="0"/>
                  <a:pt x="130" y="3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8" y="35"/>
                  <a:pt x="168" y="38"/>
                  <a:pt x="168" y="39"/>
                </a:cubicBezTo>
                <a:cubicBezTo>
                  <a:pt x="168" y="42"/>
                  <a:pt x="168" y="43"/>
                  <a:pt x="167" y="45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0" y="149"/>
                  <a:pt x="41" y="152"/>
                  <a:pt x="33" y="152"/>
                </a:cubicBezTo>
                <a:moveTo>
                  <a:pt x="125" y="18"/>
                </a:moveTo>
                <a:cubicBezTo>
                  <a:pt x="21" y="112"/>
                  <a:pt x="21" y="112"/>
                  <a:pt x="21" y="112"/>
                </a:cubicBezTo>
                <a:cubicBezTo>
                  <a:pt x="15" y="118"/>
                  <a:pt x="15" y="127"/>
                  <a:pt x="21" y="133"/>
                </a:cubicBezTo>
                <a:cubicBezTo>
                  <a:pt x="25" y="135"/>
                  <a:pt x="29" y="138"/>
                  <a:pt x="33" y="137"/>
                </a:cubicBezTo>
                <a:cubicBezTo>
                  <a:pt x="37" y="137"/>
                  <a:pt x="41" y="135"/>
                  <a:pt x="44" y="133"/>
                </a:cubicBezTo>
                <a:cubicBezTo>
                  <a:pt x="149" y="39"/>
                  <a:pt x="149" y="39"/>
                  <a:pt x="149" y="39"/>
                </a:cubicBezTo>
                <a:lnTo>
                  <a:pt x="125" y="18"/>
                </a:lnTo>
              </a:path>
            </a:pathLst>
          </a:custGeom>
          <a:solidFill>
            <a:srgbClr val="486F8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4" name="path 1124"/>
          <p:cNvSpPr/>
          <p:nvPr/>
        </p:nvSpPr>
        <p:spPr>
          <a:xfrm>
            <a:off x="10048799" y="5108181"/>
            <a:ext cx="120789" cy="108800"/>
          </a:xfrm>
          <a:custGeom>
            <a:avLst/>
            <a:gdLst/>
            <a:ahLst/>
            <a:cxnLst/>
            <a:rect l="0" t="0" r="0" b="0"/>
            <a:pathLst>
              <a:path w="190" h="171">
                <a:moveTo>
                  <a:pt x="13" y="171"/>
                </a:moveTo>
                <a:lnTo>
                  <a:pt x="0" y="160"/>
                </a:lnTo>
                <a:lnTo>
                  <a:pt x="179" y="0"/>
                </a:lnTo>
                <a:lnTo>
                  <a:pt x="190" y="10"/>
                </a:lnTo>
                <a:lnTo>
                  <a:pt x="13" y="171"/>
                </a:lnTo>
              </a:path>
            </a:pathLst>
          </a:custGeom>
          <a:solidFill>
            <a:srgbClr val="486F8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6" name="path 1126"/>
          <p:cNvSpPr/>
          <p:nvPr/>
        </p:nvSpPr>
        <p:spPr>
          <a:xfrm>
            <a:off x="9956969" y="5070938"/>
            <a:ext cx="252834" cy="228136"/>
          </a:xfrm>
          <a:custGeom>
            <a:avLst/>
            <a:gdLst/>
            <a:ahLst/>
            <a:cxnLst/>
            <a:rect l="0" t="0" r="0" b="0"/>
            <a:pathLst>
              <a:path w="398" h="359">
                <a:moveTo>
                  <a:pt x="186" y="264"/>
                </a:moveTo>
                <a:cubicBezTo>
                  <a:pt x="185" y="264"/>
                  <a:pt x="182" y="262"/>
                  <a:pt x="181" y="261"/>
                </a:cubicBezTo>
                <a:cubicBezTo>
                  <a:pt x="111" y="197"/>
                  <a:pt x="111" y="197"/>
                  <a:pt x="111" y="197"/>
                </a:cubicBezTo>
                <a:cubicBezTo>
                  <a:pt x="108" y="194"/>
                  <a:pt x="108" y="189"/>
                  <a:pt x="111" y="187"/>
                </a:cubicBezTo>
                <a:cubicBezTo>
                  <a:pt x="113" y="184"/>
                  <a:pt x="119" y="184"/>
                  <a:pt x="123" y="187"/>
                </a:cubicBezTo>
                <a:cubicBezTo>
                  <a:pt x="192" y="251"/>
                  <a:pt x="192" y="251"/>
                  <a:pt x="192" y="251"/>
                </a:cubicBezTo>
                <a:cubicBezTo>
                  <a:pt x="196" y="254"/>
                  <a:pt x="196" y="259"/>
                  <a:pt x="192" y="261"/>
                </a:cubicBezTo>
                <a:cubicBezTo>
                  <a:pt x="190" y="262"/>
                  <a:pt x="189" y="264"/>
                  <a:pt x="186" y="264"/>
                </a:cubicBezTo>
              </a:path>
              <a:path w="398" h="359">
                <a:moveTo>
                  <a:pt x="157" y="184"/>
                </a:moveTo>
                <a:cubicBezTo>
                  <a:pt x="99" y="132"/>
                  <a:pt x="99" y="132"/>
                  <a:pt x="99" y="132"/>
                </a:cubicBezTo>
                <a:cubicBezTo>
                  <a:pt x="71" y="141"/>
                  <a:pt x="42" y="134"/>
                  <a:pt x="21" y="116"/>
                </a:cubicBezTo>
                <a:cubicBezTo>
                  <a:pt x="1" y="97"/>
                  <a:pt x="-5" y="68"/>
                  <a:pt x="6" y="42"/>
                </a:cubicBezTo>
                <a:cubicBezTo>
                  <a:pt x="6" y="41"/>
                  <a:pt x="9" y="38"/>
                  <a:pt x="12" y="38"/>
                </a:cubicBezTo>
                <a:cubicBezTo>
                  <a:pt x="14" y="37"/>
                  <a:pt x="17" y="38"/>
                  <a:pt x="19" y="39"/>
                </a:cubicBezTo>
                <a:cubicBezTo>
                  <a:pt x="51" y="67"/>
                  <a:pt x="51" y="67"/>
                  <a:pt x="51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47"/>
                  <a:pt x="73" y="47"/>
                  <a:pt x="73" y="47"/>
                </a:cubicBezTo>
                <a:cubicBezTo>
                  <a:pt x="44" y="17"/>
                  <a:pt x="44" y="17"/>
                  <a:pt x="44" y="17"/>
                </a:cubicBezTo>
                <a:cubicBezTo>
                  <a:pt x="42" y="16"/>
                  <a:pt x="41" y="13"/>
                  <a:pt x="42" y="11"/>
                </a:cubicBezTo>
                <a:cubicBezTo>
                  <a:pt x="42" y="8"/>
                  <a:pt x="44" y="7"/>
                  <a:pt x="46" y="6"/>
                </a:cubicBezTo>
                <a:cubicBezTo>
                  <a:pt x="76" y="-5"/>
                  <a:pt x="106" y="1"/>
                  <a:pt x="128" y="19"/>
                </a:cubicBezTo>
                <a:cubicBezTo>
                  <a:pt x="148" y="38"/>
                  <a:pt x="155" y="64"/>
                  <a:pt x="146" y="89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192" y="152"/>
                  <a:pt x="192" y="152"/>
                  <a:pt x="192" y="152"/>
                </a:cubicBezTo>
                <a:cubicBezTo>
                  <a:pt x="130" y="97"/>
                  <a:pt x="130" y="97"/>
                  <a:pt x="130" y="97"/>
                </a:cubicBezTo>
                <a:cubicBezTo>
                  <a:pt x="128" y="94"/>
                  <a:pt x="127" y="91"/>
                  <a:pt x="128" y="88"/>
                </a:cubicBezTo>
                <a:cubicBezTo>
                  <a:pt x="138" y="68"/>
                  <a:pt x="132" y="46"/>
                  <a:pt x="116" y="31"/>
                </a:cubicBezTo>
                <a:cubicBezTo>
                  <a:pt x="102" y="18"/>
                  <a:pt x="82" y="13"/>
                  <a:pt x="64" y="16"/>
                </a:cubicBezTo>
                <a:cubicBezTo>
                  <a:pt x="87" y="39"/>
                  <a:pt x="87" y="39"/>
                  <a:pt x="87" y="39"/>
                </a:cubicBezTo>
                <a:cubicBezTo>
                  <a:pt x="88" y="41"/>
                  <a:pt x="89" y="42"/>
                  <a:pt x="89" y="44"/>
                </a:cubicBezTo>
                <a:cubicBezTo>
                  <a:pt x="89" y="74"/>
                  <a:pt x="89" y="74"/>
                  <a:pt x="89" y="74"/>
                </a:cubicBezTo>
                <a:cubicBezTo>
                  <a:pt x="89" y="78"/>
                  <a:pt x="85" y="82"/>
                  <a:pt x="81" y="82"/>
                </a:cubicBezTo>
                <a:cubicBezTo>
                  <a:pt x="48" y="82"/>
                  <a:pt x="48" y="82"/>
                  <a:pt x="48" y="82"/>
                </a:cubicBezTo>
                <a:cubicBezTo>
                  <a:pt x="45" y="82"/>
                  <a:pt x="44" y="81"/>
                  <a:pt x="42" y="79"/>
                </a:cubicBezTo>
                <a:cubicBezTo>
                  <a:pt x="17" y="59"/>
                  <a:pt x="17" y="59"/>
                  <a:pt x="17" y="59"/>
                </a:cubicBezTo>
                <a:cubicBezTo>
                  <a:pt x="14" y="76"/>
                  <a:pt x="20" y="93"/>
                  <a:pt x="34" y="106"/>
                </a:cubicBezTo>
                <a:cubicBezTo>
                  <a:pt x="51" y="121"/>
                  <a:pt x="76" y="124"/>
                  <a:pt x="98" y="116"/>
                </a:cubicBezTo>
                <a:cubicBezTo>
                  <a:pt x="101" y="114"/>
                  <a:pt x="105" y="116"/>
                  <a:pt x="106" y="118"/>
                </a:cubicBezTo>
                <a:cubicBezTo>
                  <a:pt x="169" y="174"/>
                  <a:pt x="169" y="174"/>
                  <a:pt x="169" y="174"/>
                </a:cubicBezTo>
                <a:lnTo>
                  <a:pt x="157" y="184"/>
                </a:lnTo>
              </a:path>
              <a:path w="398" h="359">
                <a:moveTo>
                  <a:pt x="323" y="359"/>
                </a:moveTo>
                <a:cubicBezTo>
                  <a:pt x="304" y="359"/>
                  <a:pt x="284" y="351"/>
                  <a:pt x="269" y="339"/>
                </a:cubicBezTo>
                <a:cubicBezTo>
                  <a:pt x="249" y="320"/>
                  <a:pt x="242" y="294"/>
                  <a:pt x="252" y="270"/>
                </a:cubicBezTo>
                <a:cubicBezTo>
                  <a:pt x="193" y="216"/>
                  <a:pt x="193" y="216"/>
                  <a:pt x="193" y="216"/>
                </a:cubicBezTo>
                <a:cubicBezTo>
                  <a:pt x="205" y="206"/>
                  <a:pt x="205" y="206"/>
                  <a:pt x="205" y="206"/>
                </a:cubicBezTo>
                <a:cubicBezTo>
                  <a:pt x="267" y="262"/>
                  <a:pt x="267" y="262"/>
                  <a:pt x="267" y="262"/>
                </a:cubicBezTo>
                <a:cubicBezTo>
                  <a:pt x="269" y="265"/>
                  <a:pt x="270" y="267"/>
                  <a:pt x="269" y="270"/>
                </a:cubicBezTo>
                <a:cubicBezTo>
                  <a:pt x="259" y="290"/>
                  <a:pt x="265" y="312"/>
                  <a:pt x="281" y="329"/>
                </a:cubicBezTo>
                <a:cubicBezTo>
                  <a:pt x="295" y="340"/>
                  <a:pt x="315" y="346"/>
                  <a:pt x="333" y="342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8" y="319"/>
                  <a:pt x="306" y="316"/>
                  <a:pt x="306" y="315"/>
                </a:cubicBezTo>
                <a:cubicBezTo>
                  <a:pt x="306" y="285"/>
                  <a:pt x="306" y="285"/>
                  <a:pt x="306" y="285"/>
                </a:cubicBezTo>
                <a:cubicBezTo>
                  <a:pt x="306" y="280"/>
                  <a:pt x="311" y="277"/>
                  <a:pt x="315" y="277"/>
                </a:cubicBezTo>
                <a:cubicBezTo>
                  <a:pt x="348" y="277"/>
                  <a:pt x="348" y="277"/>
                  <a:pt x="348" y="277"/>
                </a:cubicBezTo>
                <a:cubicBezTo>
                  <a:pt x="351" y="277"/>
                  <a:pt x="352" y="277"/>
                  <a:pt x="354" y="279"/>
                </a:cubicBezTo>
                <a:cubicBezTo>
                  <a:pt x="380" y="301"/>
                  <a:pt x="380" y="301"/>
                  <a:pt x="380" y="301"/>
                </a:cubicBezTo>
                <a:cubicBezTo>
                  <a:pt x="384" y="284"/>
                  <a:pt x="377" y="266"/>
                  <a:pt x="363" y="254"/>
                </a:cubicBezTo>
                <a:cubicBezTo>
                  <a:pt x="347" y="239"/>
                  <a:pt x="322" y="234"/>
                  <a:pt x="299" y="242"/>
                </a:cubicBezTo>
                <a:cubicBezTo>
                  <a:pt x="297" y="244"/>
                  <a:pt x="292" y="244"/>
                  <a:pt x="291" y="241"/>
                </a:cubicBezTo>
                <a:cubicBezTo>
                  <a:pt x="229" y="185"/>
                  <a:pt x="229" y="185"/>
                  <a:pt x="229" y="185"/>
                </a:cubicBezTo>
                <a:cubicBezTo>
                  <a:pt x="240" y="173"/>
                  <a:pt x="240" y="173"/>
                  <a:pt x="240" y="173"/>
                </a:cubicBezTo>
                <a:cubicBezTo>
                  <a:pt x="298" y="227"/>
                  <a:pt x="298" y="227"/>
                  <a:pt x="298" y="227"/>
                </a:cubicBezTo>
                <a:cubicBezTo>
                  <a:pt x="326" y="218"/>
                  <a:pt x="355" y="225"/>
                  <a:pt x="376" y="244"/>
                </a:cubicBezTo>
                <a:cubicBezTo>
                  <a:pt x="397" y="262"/>
                  <a:pt x="404" y="291"/>
                  <a:pt x="391" y="317"/>
                </a:cubicBezTo>
                <a:cubicBezTo>
                  <a:pt x="391" y="320"/>
                  <a:pt x="388" y="321"/>
                  <a:pt x="385" y="321"/>
                </a:cubicBezTo>
                <a:cubicBezTo>
                  <a:pt x="383" y="322"/>
                  <a:pt x="380" y="321"/>
                  <a:pt x="379" y="320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23" y="292"/>
                  <a:pt x="323" y="292"/>
                  <a:pt x="323" y="292"/>
                </a:cubicBezTo>
                <a:cubicBezTo>
                  <a:pt x="323" y="311"/>
                  <a:pt x="323" y="311"/>
                  <a:pt x="323" y="311"/>
                </a:cubicBezTo>
                <a:cubicBezTo>
                  <a:pt x="355" y="341"/>
                  <a:pt x="355" y="341"/>
                  <a:pt x="355" y="341"/>
                </a:cubicBezTo>
                <a:cubicBezTo>
                  <a:pt x="356" y="342"/>
                  <a:pt x="358" y="345"/>
                  <a:pt x="356" y="347"/>
                </a:cubicBezTo>
                <a:cubicBezTo>
                  <a:pt x="356" y="350"/>
                  <a:pt x="355" y="353"/>
                  <a:pt x="352" y="354"/>
                </a:cubicBezTo>
                <a:cubicBezTo>
                  <a:pt x="342" y="356"/>
                  <a:pt x="333" y="359"/>
                  <a:pt x="323" y="359"/>
                </a:cubicBezTo>
              </a:path>
            </a:pathLst>
          </a:custGeom>
          <a:solidFill>
            <a:srgbClr val="486F8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106" name="group 106"/>
          <p:cNvGrpSpPr/>
          <p:nvPr/>
        </p:nvGrpSpPr>
        <p:grpSpPr>
          <a:xfrm rot="21600000">
            <a:off x="10087432" y="5140452"/>
            <a:ext cx="282637" cy="268909"/>
            <a:chOff x="0" y="0"/>
            <a:chExt cx="282637" cy="268909"/>
          </a:xfrm>
        </p:grpSpPr>
        <p:pic>
          <p:nvPicPr>
            <p:cNvPr id="1128" name="picture 1128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600000">
              <a:off x="0" y="0"/>
              <a:ext cx="282637" cy="268909"/>
            </a:xfrm>
            <a:prstGeom prst="rect">
              <a:avLst/>
            </a:prstGeom>
          </p:spPr>
        </p:pic>
        <p:sp>
          <p:nvSpPr>
            <p:cNvPr id="1130" name="textbox 1130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06045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8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132" name="picture 11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4525517" y="2448585"/>
            <a:ext cx="282638" cy="268897"/>
          </a:xfrm>
          <a:prstGeom prst="rect">
            <a:avLst/>
          </a:prstGeom>
        </p:spPr>
      </p:pic>
      <p:grpSp>
        <p:nvGrpSpPr>
          <p:cNvPr id="108" name="group 108"/>
          <p:cNvGrpSpPr/>
          <p:nvPr/>
        </p:nvGrpSpPr>
        <p:grpSpPr>
          <a:xfrm rot="21600000">
            <a:off x="452716" y="1793506"/>
            <a:ext cx="282638" cy="268896"/>
            <a:chOff x="0" y="0"/>
            <a:chExt cx="282638" cy="268896"/>
          </a:xfrm>
        </p:grpSpPr>
        <p:pic>
          <p:nvPicPr>
            <p:cNvPr id="1134" name="picture 113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21600000">
              <a:off x="0" y="0"/>
              <a:ext cx="282638" cy="268896"/>
            </a:xfrm>
            <a:prstGeom prst="rect">
              <a:avLst/>
            </a:prstGeom>
          </p:spPr>
        </p:pic>
        <p:sp>
          <p:nvSpPr>
            <p:cNvPr id="1136" name="textbox 1136"/>
            <p:cNvSpPr/>
            <p:nvPr/>
          </p:nvSpPr>
          <p:spPr>
            <a:xfrm>
              <a:off x="-12700" y="-12700"/>
              <a:ext cx="308609" cy="2946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4935" algn="l" rtl="0" eaLnBrk="0">
                <a:lnSpc>
                  <a:spcPts val="1855"/>
                </a:lnSpc>
                <a:spcBef>
                  <a:spcPts val="0"/>
                </a:spcBef>
              </a:pPr>
              <a:r>
                <a:rPr sz="1400" b="1" kern="0" spc="-20" dirty="0">
                  <a:solidFill>
                    <a:srgbClr val="0076A8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138" name="picture 113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7568463" y="5302478"/>
            <a:ext cx="9525" cy="511721"/>
          </a:xfrm>
          <a:prstGeom prst="rect">
            <a:avLst/>
          </a:prstGeom>
        </p:spPr>
      </p:pic>
      <p:sp>
        <p:nvSpPr>
          <p:cNvPr id="1140" name="textbox 1140"/>
          <p:cNvSpPr/>
          <p:nvPr/>
        </p:nvSpPr>
        <p:spPr>
          <a:xfrm>
            <a:off x="7562050" y="5655324"/>
            <a:ext cx="344170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745" algn="l" rtl="0" eaLnBrk="0">
              <a:lnSpc>
                <a:spcPts val="1855"/>
              </a:lnSpc>
              <a:tabLst>
                <a:tab pos="228600" algn="l"/>
              </a:tabLst>
            </a:pPr>
            <a:r>
              <a:rPr sz="1400" b="1" kern="0" spc="0" dirty="0">
                <a:solidFill>
                  <a:srgbClr val="0076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kern="0" spc="-20" dirty="0">
                <a:solidFill>
                  <a:srgbClr val="0076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42" name="picture 114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7574750" y="5808763"/>
            <a:ext cx="106527" cy="9525"/>
          </a:xfrm>
          <a:prstGeom prst="rect">
            <a:avLst/>
          </a:prstGeom>
        </p:spPr>
      </p:pic>
      <p:sp>
        <p:nvSpPr>
          <p:cNvPr id="1144" name="path 1144"/>
          <p:cNvSpPr/>
          <p:nvPr/>
        </p:nvSpPr>
        <p:spPr>
          <a:xfrm>
            <a:off x="9765792" y="4590288"/>
            <a:ext cx="295655" cy="227075"/>
          </a:xfrm>
          <a:custGeom>
            <a:avLst/>
            <a:gdLst/>
            <a:ahLst/>
            <a:cxnLst/>
            <a:rect l="0" t="0" r="0" b="0"/>
            <a:pathLst>
              <a:path w="465" h="357">
                <a:moveTo>
                  <a:pt x="0" y="88"/>
                </a:moveTo>
                <a:lnTo>
                  <a:pt x="287" y="88"/>
                </a:lnTo>
                <a:lnTo>
                  <a:pt x="287" y="0"/>
                </a:lnTo>
                <a:lnTo>
                  <a:pt x="465" y="177"/>
                </a:lnTo>
                <a:lnTo>
                  <a:pt x="287" y="357"/>
                </a:lnTo>
                <a:lnTo>
                  <a:pt x="287" y="268"/>
                </a:lnTo>
                <a:lnTo>
                  <a:pt x="0" y="268"/>
                </a:lnTo>
                <a:lnTo>
                  <a:pt x="0" y="88"/>
                </a:lnTo>
              </a:path>
            </a:pathLst>
          </a:custGeom>
          <a:solidFill>
            <a:srgbClr val="003C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6" name="path 1146"/>
          <p:cNvSpPr/>
          <p:nvPr/>
        </p:nvSpPr>
        <p:spPr>
          <a:xfrm>
            <a:off x="1434083" y="4575048"/>
            <a:ext cx="295655" cy="225551"/>
          </a:xfrm>
          <a:custGeom>
            <a:avLst/>
            <a:gdLst/>
            <a:ahLst/>
            <a:cxnLst/>
            <a:rect l="0" t="0" r="0" b="0"/>
            <a:pathLst>
              <a:path w="465" h="355">
                <a:moveTo>
                  <a:pt x="0" y="88"/>
                </a:moveTo>
                <a:lnTo>
                  <a:pt x="288" y="88"/>
                </a:lnTo>
                <a:lnTo>
                  <a:pt x="288" y="0"/>
                </a:lnTo>
                <a:lnTo>
                  <a:pt x="465" y="177"/>
                </a:lnTo>
                <a:lnTo>
                  <a:pt x="288" y="355"/>
                </a:lnTo>
                <a:lnTo>
                  <a:pt x="288" y="266"/>
                </a:lnTo>
                <a:lnTo>
                  <a:pt x="0" y="266"/>
                </a:lnTo>
                <a:lnTo>
                  <a:pt x="0" y="88"/>
                </a:lnTo>
              </a:path>
            </a:pathLst>
          </a:custGeom>
          <a:solidFill>
            <a:srgbClr val="003C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48" name="textbox 1148"/>
          <p:cNvSpPr/>
          <p:nvPr/>
        </p:nvSpPr>
        <p:spPr>
          <a:xfrm>
            <a:off x="9756558" y="4368444"/>
            <a:ext cx="252729" cy="275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900" b="1" kern="0" spc="-20" dirty="0">
                <a:solidFill>
                  <a:srgbClr val="003CB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交付</a:t>
            </a:r>
            <a:r>
              <a:rPr sz="900" b="1" kern="0" spc="-20" dirty="0">
                <a:solidFill>
                  <a:srgbClr val="003CB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50" name="textbox 1150"/>
          <p:cNvSpPr/>
          <p:nvPr/>
        </p:nvSpPr>
        <p:spPr>
          <a:xfrm>
            <a:off x="1398066" y="4288281"/>
            <a:ext cx="252729" cy="275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900" b="1" kern="0" spc="-20" dirty="0">
                <a:solidFill>
                  <a:srgbClr val="003CB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</a:t>
            </a:r>
            <a:r>
              <a:rPr sz="900" b="1" kern="0" spc="-20" dirty="0">
                <a:solidFill>
                  <a:srgbClr val="003CB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供料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52" name="picture 115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911340" y="3566159"/>
            <a:ext cx="236219" cy="224028"/>
          </a:xfrm>
          <a:prstGeom prst="rect">
            <a:avLst/>
          </a:prstGeom>
        </p:spPr>
      </p:pic>
      <p:pic>
        <p:nvPicPr>
          <p:cNvPr id="1154" name="picture 115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7039356" y="4844795"/>
            <a:ext cx="262128" cy="170688"/>
          </a:xfrm>
          <a:prstGeom prst="rect">
            <a:avLst/>
          </a:prstGeom>
        </p:spPr>
      </p:pic>
      <p:pic>
        <p:nvPicPr>
          <p:cNvPr id="1156" name="picture 115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8147304" y="4070603"/>
            <a:ext cx="262128" cy="170688"/>
          </a:xfrm>
          <a:prstGeom prst="rect">
            <a:avLst/>
          </a:prstGeom>
        </p:spPr>
      </p:pic>
      <p:pic>
        <p:nvPicPr>
          <p:cNvPr id="1158" name="picture 115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7405116" y="5068823"/>
            <a:ext cx="262128" cy="170688"/>
          </a:xfrm>
          <a:prstGeom prst="rect">
            <a:avLst/>
          </a:prstGeom>
        </p:spPr>
      </p:pic>
      <p:pic>
        <p:nvPicPr>
          <p:cNvPr id="1160" name="picture 11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7181088" y="3113532"/>
            <a:ext cx="262128" cy="170688"/>
          </a:xfrm>
          <a:prstGeom prst="rect">
            <a:avLst/>
          </a:prstGeom>
        </p:spPr>
      </p:pic>
      <p:pic>
        <p:nvPicPr>
          <p:cNvPr id="1162" name="picture 11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2918460" y="5122164"/>
            <a:ext cx="262127" cy="170688"/>
          </a:xfrm>
          <a:prstGeom prst="rect">
            <a:avLst/>
          </a:prstGeom>
        </p:spPr>
      </p:pic>
      <p:pic>
        <p:nvPicPr>
          <p:cNvPr id="1164" name="picture 116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7312152" y="3938016"/>
            <a:ext cx="224028" cy="166116"/>
          </a:xfrm>
          <a:prstGeom prst="rect">
            <a:avLst/>
          </a:prstGeom>
        </p:spPr>
      </p:pic>
      <p:sp>
        <p:nvSpPr>
          <p:cNvPr id="1166" name="path 1166"/>
          <p:cNvSpPr/>
          <p:nvPr/>
        </p:nvSpPr>
        <p:spPr>
          <a:xfrm>
            <a:off x="9771888" y="4189475"/>
            <a:ext cx="181356" cy="163068"/>
          </a:xfrm>
          <a:custGeom>
            <a:avLst/>
            <a:gdLst/>
            <a:ahLst/>
            <a:cxnLst/>
            <a:rect l="0" t="0" r="0" b="0"/>
            <a:pathLst>
              <a:path w="285" h="256">
                <a:moveTo>
                  <a:pt x="0" y="98"/>
                </a:moveTo>
                <a:lnTo>
                  <a:pt x="107" y="98"/>
                </a:lnTo>
                <a:lnTo>
                  <a:pt x="141" y="0"/>
                </a:lnTo>
                <a:lnTo>
                  <a:pt x="175" y="98"/>
                </a:lnTo>
                <a:lnTo>
                  <a:pt x="285" y="98"/>
                </a:lnTo>
                <a:lnTo>
                  <a:pt x="196" y="158"/>
                </a:lnTo>
                <a:lnTo>
                  <a:pt x="230" y="256"/>
                </a:lnTo>
                <a:lnTo>
                  <a:pt x="141" y="196"/>
                </a:lnTo>
                <a:lnTo>
                  <a:pt x="55" y="256"/>
                </a:lnTo>
                <a:lnTo>
                  <a:pt x="88" y="158"/>
                </a:lnTo>
                <a:lnTo>
                  <a:pt x="0" y="98"/>
                </a:lnTo>
              </a:path>
            </a:pathLst>
          </a:custGeom>
          <a:solidFill>
            <a:srgbClr val="003C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68" name="path 1168"/>
          <p:cNvSpPr/>
          <p:nvPr/>
        </p:nvSpPr>
        <p:spPr>
          <a:xfrm>
            <a:off x="1427988" y="4072128"/>
            <a:ext cx="179831" cy="163067"/>
          </a:xfrm>
          <a:custGeom>
            <a:avLst/>
            <a:gdLst/>
            <a:ahLst/>
            <a:cxnLst/>
            <a:rect l="0" t="0" r="0" b="0"/>
            <a:pathLst>
              <a:path w="283" h="256">
                <a:moveTo>
                  <a:pt x="0" y="98"/>
                </a:moveTo>
                <a:lnTo>
                  <a:pt x="108" y="98"/>
                </a:lnTo>
                <a:lnTo>
                  <a:pt x="141" y="0"/>
                </a:lnTo>
                <a:lnTo>
                  <a:pt x="175" y="98"/>
                </a:lnTo>
                <a:lnTo>
                  <a:pt x="283" y="98"/>
                </a:lnTo>
                <a:lnTo>
                  <a:pt x="196" y="158"/>
                </a:lnTo>
                <a:lnTo>
                  <a:pt x="230" y="256"/>
                </a:lnTo>
                <a:lnTo>
                  <a:pt x="141" y="196"/>
                </a:lnTo>
                <a:lnTo>
                  <a:pt x="52" y="256"/>
                </a:lnTo>
                <a:lnTo>
                  <a:pt x="86" y="158"/>
                </a:lnTo>
                <a:lnTo>
                  <a:pt x="0" y="98"/>
                </a:lnTo>
              </a:path>
            </a:pathLst>
          </a:custGeom>
          <a:solidFill>
            <a:srgbClr val="003CB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70" name="textbox 1170"/>
          <p:cNvSpPr/>
          <p:nvPr/>
        </p:nvSpPr>
        <p:spPr>
          <a:xfrm>
            <a:off x="766838" y="4901450"/>
            <a:ext cx="406400" cy="1054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600" kern="0" spc="-1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原料供应商</a:t>
            </a:r>
            <a:endParaRPr sz="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72" name="textbox 1172"/>
          <p:cNvSpPr/>
          <p:nvPr/>
        </p:nvSpPr>
        <p:spPr>
          <a:xfrm>
            <a:off x="4601664" y="2441563"/>
            <a:ext cx="132714" cy="2609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55"/>
              </a:lnSpc>
            </a:pPr>
            <a:r>
              <a:rPr sz="1400" b="1" kern="0" spc="-20" dirty="0">
                <a:solidFill>
                  <a:srgbClr val="0076A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74" name="picture 117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4402772" y="2166505"/>
            <a:ext cx="9524" cy="814616"/>
          </a:xfrm>
          <a:prstGeom prst="rect">
            <a:avLst/>
          </a:prstGeom>
        </p:spPr>
      </p:pic>
      <p:pic>
        <p:nvPicPr>
          <p:cNvPr id="1176" name="picture 117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4995443" y="5258841"/>
            <a:ext cx="9525" cy="511721"/>
          </a:xfrm>
          <a:prstGeom prst="rect">
            <a:avLst/>
          </a:prstGeom>
        </p:spPr>
      </p:pic>
      <p:pic>
        <p:nvPicPr>
          <p:cNvPr id="1178" name="picture 117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3051251" y="5314746"/>
            <a:ext cx="9525" cy="191897"/>
          </a:xfrm>
          <a:prstGeom prst="rect">
            <a:avLst/>
          </a:prstGeom>
        </p:spPr>
      </p:pic>
      <p:pic>
        <p:nvPicPr>
          <p:cNvPr id="1180" name="picture 118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5001729" y="5765126"/>
            <a:ext cx="106527" cy="9525"/>
          </a:xfrm>
          <a:prstGeom prst="rect">
            <a:avLst/>
          </a:prstGeom>
        </p:spPr>
      </p:pic>
      <p:pic>
        <p:nvPicPr>
          <p:cNvPr id="1182" name="picture 1182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4409643" y="2595841"/>
            <a:ext cx="106527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picture 1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110" name="group 110"/>
          <p:cNvGrpSpPr/>
          <p:nvPr/>
        </p:nvGrpSpPr>
        <p:grpSpPr>
          <a:xfrm rot="21600000">
            <a:off x="1036383" y="1146886"/>
            <a:ext cx="10666006" cy="5398833"/>
            <a:chOff x="0" y="0"/>
            <a:chExt cx="10666006" cy="5398833"/>
          </a:xfrm>
        </p:grpSpPr>
        <p:pic>
          <p:nvPicPr>
            <p:cNvPr id="1186" name="picture 11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666006" cy="5398833"/>
            </a:xfrm>
            <a:prstGeom prst="rect">
              <a:avLst/>
            </a:prstGeom>
          </p:spPr>
        </p:pic>
        <p:sp>
          <p:nvSpPr>
            <p:cNvPr id="1188" name="textbox 1188"/>
            <p:cNvSpPr/>
            <p:nvPr/>
          </p:nvSpPr>
          <p:spPr>
            <a:xfrm>
              <a:off x="884157" y="3970224"/>
              <a:ext cx="4142740" cy="11849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ts val="1390"/>
                </a:lnSpc>
              </a:pPr>
              <a:r>
                <a:rPr sz="1000" b="1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工控系统(电控)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5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6000"/>
                </a:lnSpc>
                <a:spcBef>
                  <a:spcPts val="0"/>
                </a:spcBef>
              </a:pPr>
              <a:r>
                <a:rPr sz="600" kern="0" spc="5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地磅无人值守                 原料入仓管理                    自动化生产线                </a:t>
              </a:r>
              <a:r>
                <a:rPr sz="600" kern="0" spc="4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自动化加工设备</a:t>
              </a:r>
              <a:endParaRPr sz="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0" name="textbox 1190"/>
            <p:cNvSpPr/>
            <p:nvPr/>
          </p:nvSpPr>
          <p:spPr>
            <a:xfrm>
              <a:off x="882390" y="3369544"/>
              <a:ext cx="9395459" cy="446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99000"/>
                </a:lnSpc>
              </a:pPr>
              <a:r>
                <a:rPr sz="2100" b="1" kern="0" spc="20" baseline="-500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工控数据</a:t>
              </a:r>
              <a:r>
                <a:rPr sz="1300" b="1" kern="0" spc="2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</a:t>
              </a:r>
              <a:r>
                <a:rPr sz="1300" b="1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                             </a:t>
              </a:r>
              <a:r>
                <a:rPr sz="2100" b="1" kern="0" spc="10" baseline="200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能耗采集系统</a:t>
              </a:r>
              <a:endParaRPr sz="2100" baseline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15"/>
                </a:spcBef>
              </a:pPr>
              <a:r>
                <a:rPr sz="1400" b="1" kern="0" spc="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原料         投料          过程控制          下线          分装           物流        生产        质</a:t>
              </a:r>
              <a:r>
                <a:rPr sz="1400" b="1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量         ……                </a:t>
              </a:r>
              <a:r>
                <a:rPr sz="2100" b="1" kern="0" spc="-10" baseline="2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水、</a:t>
              </a:r>
              <a:r>
                <a:rPr sz="1300" b="1" kern="0" spc="-2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100" b="1" kern="0" spc="-10" baseline="2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电、气</a:t>
              </a:r>
              <a:endParaRPr sz="2100" baseline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2" name="textbox 1192"/>
            <p:cNvSpPr/>
            <p:nvPr/>
          </p:nvSpPr>
          <p:spPr>
            <a:xfrm>
              <a:off x="835827" y="996333"/>
              <a:ext cx="1390650" cy="13823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2400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生产计划管理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70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8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主生产计划平衡管理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9070" indent="-166370" algn="l" rtl="0" eaLnBrk="0">
                <a:lnSpc>
                  <a:spcPct val="98000"/>
                </a:lnSpc>
                <a:spcBef>
                  <a:spcPts val="145"/>
                </a:spcBef>
              </a:pP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5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生产批次及产线调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9070" indent="-166370" algn="l" rtl="0" eaLnBrk="0">
                <a:lnSpc>
                  <a:spcPct val="98000"/>
                </a:lnSpc>
                <a:spcBef>
                  <a:spcPts val="170"/>
                </a:spcBef>
              </a:pP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5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生产备料计划及配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送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2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紧急插单管理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600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4" name="textbox 1194"/>
            <p:cNvSpPr/>
            <p:nvPr/>
          </p:nvSpPr>
          <p:spPr>
            <a:xfrm>
              <a:off x="9004873" y="996511"/>
              <a:ext cx="1257300" cy="13017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8295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绩效管理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32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生产异常管理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0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生产成本管理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1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7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生产投入产出分析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8435" indent="-165735" algn="l" rtl="0" eaLnBrk="0">
                <a:lnSpc>
                  <a:spcPct val="99000"/>
                </a:lnSpc>
                <a:spcBef>
                  <a:spcPts val="13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7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生产计划与执行分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析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615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6" name="textbox 1196"/>
            <p:cNvSpPr/>
            <p:nvPr/>
          </p:nvSpPr>
          <p:spPr>
            <a:xfrm>
              <a:off x="5737252" y="996868"/>
              <a:ext cx="1257300" cy="12217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9565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70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7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设备卡片基础维护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77800" indent="-165100" algn="l" rtl="0" eaLnBrk="0">
                <a:lnSpc>
                  <a:spcPct val="106000"/>
                </a:lnSpc>
                <a:spcBef>
                  <a:spcPts val="6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7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工程与设备维护管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1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7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设备备品备件管理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1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OEE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分析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600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98" name="textbox 1198"/>
            <p:cNvSpPr/>
            <p:nvPr/>
          </p:nvSpPr>
          <p:spPr>
            <a:xfrm>
              <a:off x="2469631" y="996333"/>
              <a:ext cx="1123950" cy="12217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30200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3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31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生产记录与分析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1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批次过程监控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10"/>
                </a:spcBef>
              </a:pPr>
              <a:r>
                <a:rPr sz="1000" kern="0" spc="2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2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生产统计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10"/>
                </a:spcBef>
              </a:pPr>
              <a:r>
                <a:rPr sz="1000" kern="0" spc="2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2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生产监控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595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0" name="textbox 1200"/>
            <p:cNvSpPr/>
            <p:nvPr/>
          </p:nvSpPr>
          <p:spPr>
            <a:xfrm>
              <a:off x="7371057" y="996690"/>
              <a:ext cx="1123950" cy="122173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9565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3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31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水电气能耗采集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0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能耗统计分析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9000"/>
                </a:lnSpc>
                <a:spcBef>
                  <a:spcPts val="19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能耗预警管理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9000"/>
                </a:lnSpc>
                <a:spcBef>
                  <a:spcPts val="19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能耗流向管理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595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2" name="textbox 1202"/>
            <p:cNvSpPr/>
            <p:nvPr/>
          </p:nvSpPr>
          <p:spPr>
            <a:xfrm>
              <a:off x="1213154" y="565569"/>
              <a:ext cx="8639175" cy="1841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kern="0" spc="0" dirty="0">
                  <a:solidFill>
                    <a:srgbClr val="1406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Q-质量大数据                      C-成本大数据                      M-生产大数据             </a:t>
              </a:r>
              <a:r>
                <a:rPr sz="1200" kern="0" spc="-10" dirty="0">
                  <a:solidFill>
                    <a:srgbClr val="1406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T-溯源大数据                       P-工艺大数据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4" name="textbox 1204"/>
            <p:cNvSpPr/>
            <p:nvPr/>
          </p:nvSpPr>
          <p:spPr>
            <a:xfrm>
              <a:off x="1143156" y="2656943"/>
              <a:ext cx="8825230" cy="1727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100" kern="0" spc="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原料数据                    生产数据                     能耗数据                    设备数据                     质量数据                    工艺数据 </a:t>
              </a:r>
              <a:r>
                <a:rPr sz="11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网络安全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6" name="textbox 1206"/>
            <p:cNvSpPr/>
            <p:nvPr/>
          </p:nvSpPr>
          <p:spPr>
            <a:xfrm>
              <a:off x="4103435" y="997225"/>
              <a:ext cx="1051560" cy="114109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86000"/>
                </a:lnSpc>
              </a:pPr>
              <a:r>
                <a:rPr sz="14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质量管理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132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质检方案管理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15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6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质检样本监控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1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质检保障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200"/>
                </a:spcBef>
              </a:pP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r>
                <a:rPr sz="1000" kern="0" spc="4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   </a:t>
              </a:r>
              <a:r>
                <a:rPr sz="1000" kern="0" spc="3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质量统计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385"/>
                </a:lnSpc>
                <a:spcBef>
                  <a:spcPts val="595"/>
                </a:spcBef>
              </a:pPr>
              <a:r>
                <a:rPr sz="1000" kern="0" spc="-10" dirty="0">
                  <a:solidFill>
                    <a:srgbClr val="333F5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</a:t>
              </a: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86690" algn="l" rtl="0" eaLnBrk="0">
                <a:lnSpc>
                  <a:spcPts val="185"/>
                </a:lnSpc>
              </a:pPr>
              <a:r>
                <a:rPr sz="1000" kern="0" spc="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……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08" name="textbox 1208"/>
            <p:cNvSpPr/>
            <p:nvPr/>
          </p:nvSpPr>
          <p:spPr>
            <a:xfrm>
              <a:off x="3994573" y="17045"/>
              <a:ext cx="3274059" cy="2921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20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MOM制造运营管理系统平台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0" name="textbox 1210"/>
            <p:cNvSpPr/>
            <p:nvPr/>
          </p:nvSpPr>
          <p:spPr>
            <a:xfrm>
              <a:off x="9939032" y="3940009"/>
              <a:ext cx="607059" cy="12230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8910" algn="l" rtl="0" eaLnBrk="0">
                <a:lnSpc>
                  <a:spcPct val="87000"/>
                </a:lnSpc>
              </a:pPr>
              <a:r>
                <a:rPr sz="9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能耗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r" rtl="0" eaLnBrk="0">
                <a:lnSpc>
                  <a:spcPct val="87000"/>
                </a:lnSpc>
                <a:spcBef>
                  <a:spcPts val="140"/>
                </a:spcBef>
              </a:pPr>
              <a:r>
                <a:rPr sz="9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采集系统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辅助设备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2" name="textbox 1212"/>
            <p:cNvSpPr/>
            <p:nvPr/>
          </p:nvSpPr>
          <p:spPr>
            <a:xfrm>
              <a:off x="9045930" y="3940123"/>
              <a:ext cx="499744" cy="12147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900" b="1" kern="0" spc="-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包装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8415" algn="l" rtl="0" eaLnBrk="0">
                <a:lnSpc>
                  <a:spcPct val="87000"/>
                </a:lnSpc>
                <a:spcBef>
                  <a:spcPts val="145"/>
                </a:spcBef>
              </a:pPr>
              <a:r>
                <a:rPr sz="9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工控系统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56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ct val="96000"/>
                </a:lnSpc>
              </a:pPr>
              <a:r>
                <a:rPr sz="600" kern="0" spc="9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智能立库</a:t>
              </a:r>
              <a:endParaRPr sz="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4" name="textbox 1214"/>
            <p:cNvSpPr/>
            <p:nvPr/>
          </p:nvSpPr>
          <p:spPr>
            <a:xfrm>
              <a:off x="5235866" y="5036627"/>
              <a:ext cx="2451100" cy="1181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730"/>
                </a:lnSpc>
              </a:pPr>
              <a:r>
                <a:rPr sz="600" kern="0" spc="9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自动化包装设备</a:t>
              </a:r>
              <a:r>
                <a:rPr sz="600" kern="0" spc="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</a:t>
              </a:r>
              <a:r>
                <a:rPr sz="600" kern="0" spc="9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堆垛系统</a:t>
              </a:r>
              <a:r>
                <a:rPr sz="600" kern="0" spc="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   </a:t>
              </a:r>
              <a:r>
                <a:rPr sz="600" kern="0" spc="9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机器人</a:t>
              </a:r>
              <a:endParaRPr sz="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6" name="textbox 1216"/>
            <p:cNvSpPr/>
            <p:nvPr/>
          </p:nvSpPr>
          <p:spPr>
            <a:xfrm>
              <a:off x="2068289" y="3043248"/>
              <a:ext cx="437515" cy="2476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5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4935" indent="-102235" algn="l" rtl="0" eaLnBrk="0">
                <a:lnSpc>
                  <a:spcPct val="93000"/>
                </a:lnSpc>
              </a:pP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OPC协议</a:t>
              </a: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采集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18" name="textbox 1218"/>
            <p:cNvSpPr/>
            <p:nvPr/>
          </p:nvSpPr>
          <p:spPr>
            <a:xfrm>
              <a:off x="9543958" y="3045449"/>
              <a:ext cx="227965" cy="2724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750" algn="l" rtl="0" eaLnBrk="0">
                <a:lnSpc>
                  <a:spcPts val="1040"/>
                </a:lnSpc>
              </a:pP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API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70"/>
                </a:spcBef>
              </a:pP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接口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0" name="textbox 1220"/>
            <p:cNvSpPr/>
            <p:nvPr/>
          </p:nvSpPr>
          <p:spPr>
            <a:xfrm>
              <a:off x="4550492" y="3034346"/>
              <a:ext cx="228600" cy="24574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385" algn="l" rtl="0" eaLnBrk="0">
                <a:lnSpc>
                  <a:spcPct val="78000"/>
                </a:lnSpc>
              </a:pPr>
              <a:r>
                <a:rPr sz="800" kern="0" spc="-4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PLC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150"/>
                </a:spcBef>
              </a:pP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集成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2" name="textbox 1222"/>
            <p:cNvSpPr/>
            <p:nvPr/>
          </p:nvSpPr>
          <p:spPr>
            <a:xfrm>
              <a:off x="6682021" y="3053607"/>
              <a:ext cx="424815" cy="1320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8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移动APP</a:t>
              </a:r>
              <a:endParaRPr sz="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4" name="textbox 1224"/>
            <p:cNvSpPr/>
            <p:nvPr/>
          </p:nvSpPr>
          <p:spPr>
            <a:xfrm>
              <a:off x="192405" y="2210993"/>
              <a:ext cx="208279" cy="1733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160"/>
                </a:lnSpc>
              </a:pPr>
              <a:r>
                <a:rPr sz="900" kern="0" spc="-10" dirty="0">
                  <a:solidFill>
                    <a:srgbClr val="333F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API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26" name="textbox 1226"/>
            <p:cNvSpPr/>
            <p:nvPr/>
          </p:nvSpPr>
          <p:spPr>
            <a:xfrm>
              <a:off x="8366677" y="5048276"/>
              <a:ext cx="213359" cy="9842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0000"/>
                </a:lnSpc>
              </a:pPr>
              <a:r>
                <a:rPr sz="600" kern="0" spc="60" dirty="0">
                  <a:solidFill>
                    <a:srgbClr val="2B242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AGV</a:t>
              </a:r>
              <a:endParaRPr sz="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1228" name="table 1228"/>
          <p:cNvGraphicFramePr>
            <a:graphicFrameLocks noGrp="1"/>
          </p:cNvGraphicFramePr>
          <p:nvPr/>
        </p:nvGraphicFramePr>
        <p:xfrm>
          <a:off x="261823" y="1146886"/>
          <a:ext cx="757555" cy="5399404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757555"/>
              </a:tblGrid>
              <a:tr h="2698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295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511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84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90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95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EEC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230" name="textbox 1230"/>
          <p:cNvSpPr/>
          <p:nvPr/>
        </p:nvSpPr>
        <p:spPr>
          <a:xfrm>
            <a:off x="115143" y="353934"/>
            <a:ext cx="6107429" cy="4229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7000"/>
              </a:lnSpc>
              <a:spcBef>
                <a:spcPts val="0"/>
              </a:spcBef>
              <a:tabLst>
                <a:tab pos="158623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MOM</a:t>
            </a:r>
            <a:r>
              <a:rPr sz="23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制造运营管理系统整体框架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32" name="picture 1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1236" name="textbox 1236"/>
          <p:cNvSpPr/>
          <p:nvPr/>
        </p:nvSpPr>
        <p:spPr>
          <a:xfrm>
            <a:off x="345948" y="3182111"/>
            <a:ext cx="594359" cy="340359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9535" algn="l" rtl="0" eaLnBrk="0">
              <a:lnSpc>
                <a:spcPct val="79000"/>
              </a:lnSpc>
            </a:pPr>
            <a:r>
              <a:rPr sz="1400" b="1" kern="0" spc="-2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CRM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8" name="textbox 1238"/>
          <p:cNvSpPr/>
          <p:nvPr/>
        </p:nvSpPr>
        <p:spPr>
          <a:xfrm>
            <a:off x="345948" y="4067555"/>
            <a:ext cx="594359" cy="340359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7790" algn="l" rtl="0" eaLnBrk="0">
              <a:lnSpc>
                <a:spcPct val="79000"/>
              </a:lnSpc>
              <a:spcBef>
                <a:spcPts val="5"/>
              </a:spcBef>
            </a:pPr>
            <a:r>
              <a:rPr sz="1400" b="1" kern="0" spc="-3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SRM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0" name="textbox 1240"/>
          <p:cNvSpPr/>
          <p:nvPr/>
        </p:nvSpPr>
        <p:spPr>
          <a:xfrm>
            <a:off x="345948" y="2296667"/>
            <a:ext cx="594359" cy="340359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0" algn="l" rtl="0" eaLnBrk="0">
              <a:lnSpc>
                <a:spcPct val="79000"/>
              </a:lnSpc>
              <a:spcBef>
                <a:spcPts val="0"/>
              </a:spcBef>
            </a:pPr>
            <a:r>
              <a:rPr sz="1400" b="1" kern="0" spc="-4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OA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2" name="textbox 1242"/>
          <p:cNvSpPr/>
          <p:nvPr/>
        </p:nvSpPr>
        <p:spPr>
          <a:xfrm>
            <a:off x="345948" y="1412747"/>
            <a:ext cx="594359" cy="338454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algn="l" rtl="0" eaLnBrk="0">
              <a:lnSpc>
                <a:spcPct val="77000"/>
              </a:lnSpc>
              <a:spcBef>
                <a:spcPts val="5"/>
              </a:spcBef>
            </a:pPr>
            <a:r>
              <a:rPr sz="1400" b="1" kern="0" spc="-4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ERP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4" name="textbox 1244"/>
          <p:cNvSpPr/>
          <p:nvPr/>
        </p:nvSpPr>
        <p:spPr>
          <a:xfrm>
            <a:off x="345948" y="4953000"/>
            <a:ext cx="594359" cy="338454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8265" algn="l" rtl="0" eaLnBrk="0">
              <a:lnSpc>
                <a:spcPts val="1855"/>
              </a:lnSpc>
              <a:spcBef>
                <a:spcPts val="0"/>
              </a:spcBef>
            </a:pPr>
            <a:r>
              <a:rPr sz="1400" b="1" kern="0" spc="-7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</a:t>
            </a:r>
            <a:r>
              <a:rPr sz="1400" b="1" kern="0" spc="-28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7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MS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6" name="textbox 1246"/>
          <p:cNvSpPr/>
          <p:nvPr/>
        </p:nvSpPr>
        <p:spPr>
          <a:xfrm>
            <a:off x="345948" y="5838444"/>
            <a:ext cx="594359" cy="338454"/>
          </a:xfrm>
          <a:prstGeom prst="rect">
            <a:avLst/>
          </a:prstGeom>
          <a:solidFill>
            <a:srgbClr val="BDD7EE">
              <a:alpha val="8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" algn="l" rtl="0" eaLnBrk="0">
              <a:lnSpc>
                <a:spcPts val="320"/>
              </a:lnSpc>
            </a:pPr>
            <a:r>
              <a:rPr sz="1400" b="1" kern="0" spc="-10" dirty="0">
                <a:solidFill>
                  <a:srgbClr val="333F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12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1250" name="picture 1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34746" y="1159814"/>
            <a:ext cx="3972597" cy="5388444"/>
          </a:xfrm>
          <a:prstGeom prst="rect">
            <a:avLst/>
          </a:prstGeom>
        </p:spPr>
      </p:pic>
      <p:grpSp>
        <p:nvGrpSpPr>
          <p:cNvPr id="112" name="group 112"/>
          <p:cNvGrpSpPr/>
          <p:nvPr/>
        </p:nvGrpSpPr>
        <p:grpSpPr>
          <a:xfrm rot="21600000">
            <a:off x="4172673" y="1159814"/>
            <a:ext cx="7910514" cy="5388444"/>
            <a:chOff x="0" y="0"/>
            <a:chExt cx="7910514" cy="5388444"/>
          </a:xfrm>
        </p:grpSpPr>
        <p:pic>
          <p:nvPicPr>
            <p:cNvPr id="1252" name="picture 12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910514" cy="5388444"/>
            </a:xfrm>
            <a:prstGeom prst="rect">
              <a:avLst/>
            </a:prstGeom>
          </p:spPr>
        </p:pic>
        <p:sp>
          <p:nvSpPr>
            <p:cNvPr id="1254" name="textbox 1254"/>
            <p:cNvSpPr/>
            <p:nvPr/>
          </p:nvSpPr>
          <p:spPr>
            <a:xfrm>
              <a:off x="170222" y="4946860"/>
              <a:ext cx="7134225" cy="2260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5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核心解决</a:t>
              </a:r>
              <a:r>
                <a:rPr sz="1500" b="1" kern="0" spc="9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订单需求与生产能力不匹配时</a:t>
              </a:r>
              <a:r>
                <a:rPr sz="1500" b="1" kern="0" spc="-24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9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，怎么样安排</a:t>
              </a:r>
              <a:r>
                <a:rPr sz="1500" b="1" kern="0" spc="8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生产顺序</a:t>
              </a:r>
              <a:r>
                <a:rPr sz="1500" b="1" kern="0" spc="-24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500" b="1" kern="0" spc="8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，使目标达成最优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56" name="textbox 1256"/>
            <p:cNvSpPr/>
            <p:nvPr/>
          </p:nvSpPr>
          <p:spPr>
            <a:xfrm>
              <a:off x="3270886" y="67081"/>
              <a:ext cx="1393825" cy="2527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700" b="1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排产系统简介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58" name="textbox 1258"/>
          <p:cNvSpPr/>
          <p:nvPr/>
        </p:nvSpPr>
        <p:spPr>
          <a:xfrm>
            <a:off x="390173" y="1751922"/>
            <a:ext cx="3606165" cy="4364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200" kern="0" spc="8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排产目前在离散行业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应用较成熟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，但是在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1465" algn="l" rtl="0" eaLnBrk="0">
              <a:lnSpc>
                <a:spcPct val="170000"/>
              </a:lnSpc>
              <a:spcBef>
                <a:spcPts val="15"/>
              </a:spcBef>
            </a:pPr>
            <a:r>
              <a:rPr sz="12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流程性行业成熟的不多（流程行业之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前多为库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存生产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，需求量不一样）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825"/>
              </a:spcBef>
            </a:pPr>
            <a:r>
              <a:rPr sz="12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离散行业通常将</a:t>
            </a:r>
            <a:r>
              <a:rPr sz="12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</a:t>
            </a:r>
            <a:r>
              <a:rPr sz="1200" b="1" kern="0" spc="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作为建议和指南针</a:t>
            </a:r>
            <a:r>
              <a:rPr sz="1200" b="1" kern="0" spc="-1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1465" algn="l" rtl="0" eaLnBrk="0">
              <a:lnSpc>
                <a:spcPct val="166000"/>
              </a:lnSpc>
              <a:spcBef>
                <a:spcPts val="20"/>
              </a:spcBef>
            </a:pP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批量多品种的订单越来越频繁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，所以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人工介入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较多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940"/>
              </a:spcBef>
            </a:pPr>
            <a:r>
              <a:rPr sz="12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排产由人工通过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EXCEL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，如果订单多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70" dirty="0">
                <a:solidFill>
                  <a:srgbClr val="C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3370" algn="l" rtl="0" eaLnBrk="0">
              <a:lnSpc>
                <a:spcPct val="89000"/>
              </a:lnSpc>
              <a:spcBef>
                <a:spcPts val="1060"/>
              </a:spcBef>
            </a:pPr>
            <a:r>
              <a:rPr sz="1200" b="1" kern="0" spc="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工计算工作量大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1465" indent="-278765" algn="l" rtl="0" eaLnBrk="0">
              <a:lnSpc>
                <a:spcPct val="160000"/>
              </a:lnSpc>
              <a:spcBef>
                <a:spcPts val="190"/>
              </a:spcBef>
            </a:pPr>
            <a:r>
              <a:rPr sz="1200" kern="0" spc="9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3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排产前需要同各相关方进行大量的信息沟通工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计算工作效率低下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2100" indent="-280035" algn="l" rtl="0" eaLnBrk="0">
              <a:lnSpc>
                <a:spcPct val="159000"/>
              </a:lnSpc>
              <a:spcBef>
                <a:spcPts val="100"/>
              </a:spcBef>
            </a:pPr>
            <a:r>
              <a:rPr sz="12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人工排产只排到关键产线</a:t>
            </a:r>
            <a:r>
              <a:rPr sz="12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，其余产线的任务还</a:t>
            </a:r>
            <a:r>
              <a:rPr sz="12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需要车间人员另外单独计算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9000"/>
              </a:lnSpc>
              <a:spcBef>
                <a:spcPts val="945"/>
              </a:spcBef>
            </a:pPr>
            <a:r>
              <a:rPr sz="1200" kern="0" spc="6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6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插单多</a:t>
            </a:r>
            <a:r>
              <a:rPr sz="1200" b="1" kern="0" spc="-1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，往往需要重新计算排产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6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费时费力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0" indent="-285750" algn="l" rtl="0" eaLnBrk="0">
              <a:lnSpc>
                <a:spcPct val="159000"/>
              </a:lnSpc>
              <a:spcBef>
                <a:spcPts val="215"/>
              </a:spcBef>
            </a:pPr>
            <a:r>
              <a:rPr sz="1200" kern="0" spc="7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人工排产只有一种结果</a:t>
            </a:r>
            <a:r>
              <a:rPr sz="12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，但并不一定是最合理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的方式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8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无法实现投入产出最</a:t>
            </a:r>
            <a:r>
              <a:rPr sz="1200" b="1" kern="0" spc="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0" name="textbox 1260"/>
          <p:cNvSpPr/>
          <p:nvPr/>
        </p:nvSpPr>
        <p:spPr>
          <a:xfrm>
            <a:off x="4280962" y="1666442"/>
            <a:ext cx="7778750" cy="9309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</a:t>
            </a:r>
            <a:r>
              <a:rPr sz="15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高级计划与排程（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Advanced</a:t>
            </a:r>
            <a:r>
              <a:rPr sz="15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Planning</a:t>
            </a:r>
            <a:r>
              <a:rPr sz="15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</a:t>
            </a:r>
            <a:r>
              <a:rPr sz="15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Scheduling</a:t>
            </a:r>
            <a:r>
              <a:rPr sz="1500" b="1" kern="0" spc="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87000"/>
              </a:lnSpc>
              <a:spcBef>
                <a:spcPts val="270"/>
              </a:spcBef>
            </a:pP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是一种全面解决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制造生产计划与物料控制的生产管理软件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0" indent="-278130" algn="l" rtl="0" eaLnBrk="0">
              <a:lnSpc>
                <a:spcPct val="93000"/>
              </a:lnSpc>
              <a:spcBef>
                <a:spcPts val="16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它在充分考虑实际生产中各种约束的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基础之上，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自动进行快速生产排程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，制定出详细可执行的生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产计划和物料计划</a:t>
            </a:r>
            <a:r>
              <a:rPr sz="14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，从而指导实际生产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，进行物料控制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62" name="textbox 1262"/>
          <p:cNvSpPr/>
          <p:nvPr/>
        </p:nvSpPr>
        <p:spPr>
          <a:xfrm>
            <a:off x="115143" y="323812"/>
            <a:ext cx="6811644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场景：</a:t>
            </a:r>
            <a:r>
              <a:rPr sz="2300" b="1" kern="0" spc="-5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APS高级排产系统介绍（1/3）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4" name="picture 12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1268" name="textbox 1268"/>
          <p:cNvSpPr/>
          <p:nvPr/>
        </p:nvSpPr>
        <p:spPr>
          <a:xfrm>
            <a:off x="1743125" y="1226896"/>
            <a:ext cx="936625" cy="253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排产现状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picture 1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114" name="group 114"/>
          <p:cNvGrpSpPr/>
          <p:nvPr/>
        </p:nvGrpSpPr>
        <p:grpSpPr>
          <a:xfrm rot="21600000">
            <a:off x="375729" y="1167053"/>
            <a:ext cx="5161800" cy="5375478"/>
            <a:chOff x="0" y="0"/>
            <a:chExt cx="5161800" cy="5375478"/>
          </a:xfrm>
        </p:grpSpPr>
        <p:grpSp>
          <p:nvGrpSpPr>
            <p:cNvPr id="116" name="group 116"/>
            <p:cNvGrpSpPr/>
            <p:nvPr/>
          </p:nvGrpSpPr>
          <p:grpSpPr>
            <a:xfrm rot="21600000">
              <a:off x="0" y="0"/>
              <a:ext cx="5148770" cy="5375478"/>
              <a:chOff x="0" y="0"/>
              <a:chExt cx="5148770" cy="5375478"/>
            </a:xfrm>
          </p:grpSpPr>
          <p:sp>
            <p:nvSpPr>
              <p:cNvPr id="1272" name="path 1272"/>
              <p:cNvSpPr/>
              <p:nvPr/>
            </p:nvSpPr>
            <p:spPr>
              <a:xfrm>
                <a:off x="0" y="0"/>
                <a:ext cx="5148770" cy="392176"/>
              </a:xfrm>
              <a:custGeom>
                <a:avLst/>
                <a:gdLst/>
                <a:ahLst/>
                <a:cxnLst/>
                <a:rect l="0" t="0" r="0" b="0"/>
                <a:pathLst>
                  <a:path w="8108" h="617">
                    <a:moveTo>
                      <a:pt x="1" y="24"/>
                    </a:moveTo>
                    <a:moveTo>
                      <a:pt x="1" y="24"/>
                    </a:moveTo>
                    <a:cubicBezTo>
                      <a:pt x="0" y="11"/>
                      <a:pt x="11" y="0"/>
                      <a:pt x="25" y="0"/>
                    </a:cubicBezTo>
                    <a:lnTo>
                      <a:pt x="8081" y="0"/>
                    </a:lnTo>
                    <a:cubicBezTo>
                      <a:pt x="8096" y="0"/>
                      <a:pt x="8107" y="11"/>
                      <a:pt x="8108" y="24"/>
                    </a:cubicBezTo>
                    <a:lnTo>
                      <a:pt x="8108" y="590"/>
                    </a:lnTo>
                    <a:cubicBezTo>
                      <a:pt x="8107" y="606"/>
                      <a:pt x="8096" y="617"/>
                      <a:pt x="8081" y="617"/>
                    </a:cubicBezTo>
                    <a:lnTo>
                      <a:pt x="25" y="617"/>
                    </a:lnTo>
                    <a:cubicBezTo>
                      <a:pt x="11" y="617"/>
                      <a:pt x="0" y="606"/>
                      <a:pt x="1" y="590"/>
                    </a:cubicBezTo>
                    <a:lnTo>
                      <a:pt x="1" y="24"/>
                    </a:lnTo>
                  </a:path>
                </a:pathLst>
              </a:custGeom>
              <a:solidFill>
                <a:srgbClr val="011294">
                  <a:alpha val="100000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4" name="path 1274"/>
              <p:cNvSpPr/>
              <p:nvPr/>
            </p:nvSpPr>
            <p:spPr>
              <a:xfrm>
                <a:off x="698" y="388950"/>
                <a:ext cx="5148071" cy="4986527"/>
              </a:xfrm>
              <a:custGeom>
                <a:avLst/>
                <a:gdLst/>
                <a:ahLst/>
                <a:cxnLst/>
                <a:rect l="0" t="0" r="0" b="0"/>
                <a:pathLst>
                  <a:path w="8107" h="7852">
                    <a:moveTo>
                      <a:pt x="8107" y="0"/>
                    </a:moveTo>
                    <a:lnTo>
                      <a:pt x="0" y="0"/>
                    </a:lnTo>
                    <a:lnTo>
                      <a:pt x="0" y="7852"/>
                    </a:lnTo>
                    <a:lnTo>
                      <a:pt x="8107" y="7852"/>
                    </a:lnTo>
                    <a:lnTo>
                      <a:pt x="8107" y="0"/>
                    </a:lnTo>
                  </a:path>
                </a:pathLst>
              </a:custGeom>
              <a:solidFill>
                <a:srgbClr val="F2F2F2">
                  <a:alpha val="25098"/>
                </a:srgbClr>
              </a:solidFill>
              <a:ln w="0"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6" name="rect 1276"/>
            <p:cNvSpPr/>
            <p:nvPr/>
          </p:nvSpPr>
          <p:spPr>
            <a:xfrm>
              <a:off x="64376" y="1295019"/>
              <a:ext cx="1538046" cy="454862"/>
            </a:xfrm>
            <a:prstGeom prst="rect">
              <a:avLst/>
            </a:prstGeom>
            <a:solidFill>
              <a:srgbClr val="01129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78" name="textbox 1278"/>
            <p:cNvSpPr/>
            <p:nvPr/>
          </p:nvSpPr>
          <p:spPr>
            <a:xfrm>
              <a:off x="88197" y="23850"/>
              <a:ext cx="5086350" cy="53016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01700" algn="l" rtl="0" eaLnBrk="0">
                <a:lnSpc>
                  <a:spcPts val="2325"/>
                </a:lnSpc>
              </a:pPr>
              <a:r>
                <a:rPr sz="1700" kern="0" spc="10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数字化产销协同&amp;计</a:t>
              </a:r>
              <a:r>
                <a:rPr sz="17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划排产模式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89735" algn="l" rtl="0" eaLnBrk="0">
                <a:lnSpc>
                  <a:spcPct val="87000"/>
                </a:lnSpc>
                <a:spcBef>
                  <a:spcPts val="955"/>
                </a:spcBef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战略层计划：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80210" algn="l" rtl="0" eaLnBrk="0">
                <a:lnSpc>
                  <a:spcPct val="87000"/>
                </a:lnSpc>
                <a:spcBef>
                  <a:spcPts val="305"/>
                </a:spcBef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确定在企业全局资源条件下所经营活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动应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82115" algn="l" rtl="0" eaLnBrk="0">
                <a:lnSpc>
                  <a:spcPct val="87000"/>
                </a:lnSpc>
                <a:spcBef>
                  <a:spcPts val="21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该达到的目标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，如产量、交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期、产值和利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551305" algn="l" rtl="0" eaLnBrk="0">
                <a:lnSpc>
                  <a:spcPct val="135000"/>
                </a:lnSpc>
                <a:spcBef>
                  <a:spcPts val="240"/>
                </a:spcBef>
                <a:tabLst>
                  <a:tab pos="1681480" algn="l"/>
                  <a:tab pos="5046345" algn="l"/>
                </a:tabLst>
              </a:pPr>
              <a:r>
                <a:rPr sz="900" u="sng" kern="0" spc="0" dirty="0">
                  <a:solidFill>
                    <a:srgbClr val="000000">
                      <a:alpha val="100000"/>
                    </a:srgbClr>
                  </a:solidFill>
                  <a:uFill>
                    <a:solidFill>
                      <a:srgbClr val="00A6B0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900" u="sng" kern="0" spc="0" dirty="0">
                  <a:solidFill>
                    <a:srgbClr val="000000">
                      <a:alpha val="100000"/>
                    </a:srgbClr>
                  </a:solidFill>
                  <a:uFill>
                    <a:solidFill>
                      <a:srgbClr val="00A6B0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润。</a:t>
              </a:r>
              <a:r>
                <a:rPr sz="900" u="sng" kern="0" spc="0" dirty="0">
                  <a:solidFill>
                    <a:srgbClr val="000000">
                      <a:alpha val="100000"/>
                    </a:srgbClr>
                  </a:solidFill>
                  <a:uFill>
                    <a:solidFill>
                      <a:srgbClr val="00A6B0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392430" algn="l" rtl="0" eaLnBrk="0">
                <a:lnSpc>
                  <a:spcPct val="81000"/>
                </a:lnSpc>
                <a:spcBef>
                  <a:spcPts val="160"/>
                </a:spcBef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需求计划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83870" algn="l" rtl="0" eaLnBrk="0">
                <a:lnSpc>
                  <a:spcPts val="1860"/>
                </a:lnSpc>
              </a:pPr>
              <a:r>
                <a:rPr sz="1300" kern="0" spc="-1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（MRP）</a:t>
              </a:r>
              <a:endParaRPr sz="1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52905" algn="l" rtl="0" eaLnBrk="0">
                <a:lnSpc>
                  <a:spcPct val="87000"/>
                </a:lnSpc>
                <a:spcBef>
                  <a:spcPts val="735"/>
                </a:spcBef>
              </a:pPr>
              <a:r>
                <a:rPr sz="15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战术层计划：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45285" indent="-635" algn="l" rtl="0" eaLnBrk="0">
                <a:lnSpc>
                  <a:spcPct val="93000"/>
                </a:lnSpc>
                <a:spcBef>
                  <a:spcPts val="24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结合需求、主产能、物料齐套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等约束</a:t>
              </a:r>
              <a:r>
                <a:rPr sz="1400" kern="0" spc="-2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，协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助排产计划的决策。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645285" algn="l" rtl="0" eaLnBrk="0">
                <a:lnSpc>
                  <a:spcPct val="88000"/>
                </a:lnSpc>
                <a:spcBef>
                  <a:spcPts val="460"/>
                </a:spcBef>
              </a:pPr>
              <a:r>
                <a:rPr sz="15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执行层计划：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43380" indent="1270" algn="l" rtl="0" eaLnBrk="0">
                <a:lnSpc>
                  <a:spcPct val="96000"/>
                </a:lnSpc>
                <a:spcBef>
                  <a:spcPts val="205"/>
                </a:spcBef>
              </a:pP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根据生产实际情况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，结合设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备与工艺匹配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度、工艺要求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，确定生产作业</a:t>
              </a:r>
              <a:r>
                <a:rPr sz="14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层的任务安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排。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644650" algn="l" rtl="0" eaLnBrk="0">
                <a:lnSpc>
                  <a:spcPct val="87000"/>
                </a:lnSpc>
                <a:spcBef>
                  <a:spcPts val="305"/>
                </a:spcBef>
                <a:tabLst>
                  <a:tab pos="5073015" algn="l"/>
                </a:tabLst>
              </a:pPr>
              <a:r>
                <a:rPr sz="1400" u="sng" kern="0" spc="-80" dirty="0">
                  <a:solidFill>
                    <a:srgbClr val="000000">
                      <a:alpha val="100000"/>
                    </a:srgbClr>
                  </a:solidFill>
                  <a:uFill>
                    <a:solidFill>
                      <a:srgbClr val="00A6B0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针对生产紧急订单快速响应；</a:t>
              </a:r>
              <a:r>
                <a:rPr sz="1400" u="sng" kern="0" spc="0" dirty="0">
                  <a:solidFill>
                    <a:srgbClr val="000000">
                      <a:alpha val="100000"/>
                    </a:srgbClr>
                  </a:solidFill>
                  <a:uFill>
                    <a:solidFill>
                      <a:srgbClr val="00A6B0"/>
                    </a:solidFill>
                  </a:u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75895" indent="-163830" algn="l" rtl="0" eaLnBrk="0">
                <a:lnSpc>
                  <a:spcPct val="95000"/>
                </a:lnSpc>
                <a:spcBef>
                  <a:spcPts val="425"/>
                </a:spcBef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在智能计划</a:t>
              </a:r>
              <a:r>
                <a:rPr sz="1400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生产、采购和物料齐套计算作为约束因索得以被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考虑在内</a:t>
              </a:r>
              <a:r>
                <a:rPr sz="1400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，使得企业能够从全局出发制定更加符合实际的生产</a:t>
              </a:r>
              <a:r>
                <a:rPr sz="14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计划。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305"/>
                </a:spcBef>
              </a:pP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•  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智能决策提升了企业面对紧急插单需求时的敏捷响应能力。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80" name="rect 1280"/>
            <p:cNvSpPr/>
            <p:nvPr/>
          </p:nvSpPr>
          <p:spPr>
            <a:xfrm>
              <a:off x="64376" y="465150"/>
              <a:ext cx="1538046" cy="455675"/>
            </a:xfrm>
            <a:prstGeom prst="rect">
              <a:avLst/>
            </a:prstGeom>
            <a:solidFill>
              <a:srgbClr val="01129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2" name="rect 1282"/>
            <p:cNvSpPr/>
            <p:nvPr/>
          </p:nvSpPr>
          <p:spPr>
            <a:xfrm>
              <a:off x="64376" y="2124214"/>
              <a:ext cx="1538046" cy="454723"/>
            </a:xfrm>
            <a:prstGeom prst="rect">
              <a:avLst/>
            </a:prstGeom>
            <a:solidFill>
              <a:srgbClr val="01129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4" name="rect 1284"/>
            <p:cNvSpPr/>
            <p:nvPr/>
          </p:nvSpPr>
          <p:spPr>
            <a:xfrm>
              <a:off x="64376" y="2953423"/>
              <a:ext cx="1538046" cy="454571"/>
            </a:xfrm>
            <a:prstGeom prst="rect">
              <a:avLst/>
            </a:prstGeom>
            <a:solidFill>
              <a:srgbClr val="01129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6" name="rect 1286"/>
            <p:cNvSpPr/>
            <p:nvPr/>
          </p:nvSpPr>
          <p:spPr>
            <a:xfrm>
              <a:off x="64376" y="3782631"/>
              <a:ext cx="1538046" cy="454418"/>
            </a:xfrm>
            <a:prstGeom prst="rect">
              <a:avLst/>
            </a:prstGeom>
            <a:solidFill>
              <a:srgbClr val="011294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288" name="picture 128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554456" y="952538"/>
              <a:ext cx="557479" cy="290867"/>
            </a:xfrm>
            <a:prstGeom prst="rect">
              <a:avLst/>
            </a:prstGeom>
          </p:spPr>
        </p:pic>
        <p:pic>
          <p:nvPicPr>
            <p:cNvPr id="1290" name="picture 12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554456" y="2610942"/>
              <a:ext cx="557479" cy="290867"/>
            </a:xfrm>
            <a:prstGeom prst="rect">
              <a:avLst/>
            </a:prstGeom>
          </p:spPr>
        </p:pic>
        <p:pic>
          <p:nvPicPr>
            <p:cNvPr id="1292" name="picture 129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554456" y="3440151"/>
              <a:ext cx="557479" cy="290867"/>
            </a:xfrm>
            <a:prstGeom prst="rect">
              <a:avLst/>
            </a:prstGeom>
          </p:spPr>
        </p:pic>
        <p:pic>
          <p:nvPicPr>
            <p:cNvPr id="1294" name="picture 129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554456" y="1781747"/>
              <a:ext cx="557479" cy="290855"/>
            </a:xfrm>
            <a:prstGeom prst="rect">
              <a:avLst/>
            </a:prstGeom>
          </p:spPr>
        </p:pic>
        <p:pic>
          <p:nvPicPr>
            <p:cNvPr id="1296" name="picture 12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1666404" y="2925953"/>
              <a:ext cx="3495395" cy="9525"/>
            </a:xfrm>
            <a:prstGeom prst="rect">
              <a:avLst/>
            </a:prstGeom>
          </p:spPr>
        </p:pic>
      </p:grpSp>
      <p:pic>
        <p:nvPicPr>
          <p:cNvPr id="1298" name="picture 12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116328" y="1591995"/>
            <a:ext cx="3915448" cy="1588795"/>
          </a:xfrm>
          <a:prstGeom prst="rect">
            <a:avLst/>
          </a:prstGeom>
        </p:spPr>
      </p:pic>
      <p:pic>
        <p:nvPicPr>
          <p:cNvPr id="1300" name="picture 13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8309647" y="2686342"/>
            <a:ext cx="956297" cy="288721"/>
          </a:xfrm>
          <a:prstGeom prst="rect">
            <a:avLst/>
          </a:prstGeom>
        </p:spPr>
      </p:pic>
      <p:pic>
        <p:nvPicPr>
          <p:cNvPr id="1302" name="picture 13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381553" y="1989848"/>
            <a:ext cx="960742" cy="292544"/>
          </a:xfrm>
          <a:prstGeom prst="rect">
            <a:avLst/>
          </a:prstGeom>
        </p:spPr>
      </p:pic>
      <p:pic>
        <p:nvPicPr>
          <p:cNvPr id="1304" name="picture 130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381553" y="2337930"/>
            <a:ext cx="960742" cy="292544"/>
          </a:xfrm>
          <a:prstGeom prst="rect">
            <a:avLst/>
          </a:prstGeom>
        </p:spPr>
      </p:pic>
      <p:pic>
        <p:nvPicPr>
          <p:cNvPr id="1306" name="picture 13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0535564" y="1992655"/>
            <a:ext cx="1126261" cy="286994"/>
          </a:xfrm>
          <a:prstGeom prst="rect">
            <a:avLst/>
          </a:prstGeom>
        </p:spPr>
      </p:pic>
      <p:pic>
        <p:nvPicPr>
          <p:cNvPr id="1308" name="picture 130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535564" y="2692133"/>
            <a:ext cx="1131519" cy="290791"/>
          </a:xfrm>
          <a:prstGeom prst="rect">
            <a:avLst/>
          </a:prstGeom>
        </p:spPr>
      </p:pic>
      <p:pic>
        <p:nvPicPr>
          <p:cNvPr id="1310" name="picture 13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531119" y="2336901"/>
            <a:ext cx="1131519" cy="290791"/>
          </a:xfrm>
          <a:prstGeom prst="rect">
            <a:avLst/>
          </a:prstGeom>
        </p:spPr>
      </p:pic>
      <p:graphicFrame>
        <p:nvGraphicFramePr>
          <p:cNvPr id="1312" name="table 1312"/>
          <p:cNvGraphicFramePr>
            <a:graphicFrameLocks noGrp="1"/>
          </p:cNvGraphicFramePr>
          <p:nvPr/>
        </p:nvGraphicFramePr>
        <p:xfrm>
          <a:off x="8309647" y="1674613"/>
          <a:ext cx="3357244" cy="1308100"/>
        </p:xfrm>
        <a:graphic>
          <a:graphicData uri="http://schemas.openxmlformats.org/drawingml/2006/table">
            <a:tbl>
              <a:tblPr/>
              <a:tblGrid>
                <a:gridCol w="2127250"/>
                <a:gridCol w="1229994"/>
              </a:tblGrid>
              <a:tr h="1308100">
                <a:tc>
                  <a:txBody>
                    <a:bodyPr/>
                    <a:lstStyle/>
                    <a:p>
                      <a:pPr marL="681355" algn="l" rtl="0" eaLnBrk="0">
                        <a:lnSpc>
                          <a:spcPct val="88000"/>
                        </a:lnSpc>
                      </a:pPr>
                      <a:r>
                        <a:rPr sz="10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高级排程</a:t>
                      </a:r>
                      <a:r>
                        <a:rPr sz="10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AS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9705" algn="l" rtl="0" eaLnBrk="0">
                        <a:lnSpc>
                          <a:spcPct val="87000"/>
                        </a:lnSpc>
                        <a:spcBef>
                          <a:spcPts val="195"/>
                        </a:spcBef>
                      </a:pPr>
                      <a:r>
                        <a:rPr sz="900" kern="0" spc="0" dirty="0">
                          <a:solidFill>
                            <a:srgbClr val="4472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快速响应客户需求、降低生</a:t>
                      </a:r>
                      <a:r>
                        <a:rPr sz="900" kern="0" spc="-10" dirty="0">
                          <a:solidFill>
                            <a:srgbClr val="4472C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产成本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66825" algn="l" rtl="0" eaLnBrk="0">
                        <a:lnSpc>
                          <a:spcPct val="87000"/>
                        </a:lnSpc>
                        <a:spcBef>
                          <a:spcPts val="98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订单甘特图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9675" algn="l" rtl="0" eaLnBrk="0">
                        <a:lnSpc>
                          <a:spcPct val="87000"/>
                        </a:lnSpc>
                        <a:spcBef>
                          <a:spcPts val="27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生产异常处理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367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资源负荷图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2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0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排程目标智能寻优</a:t>
                      </a:r>
                      <a:endParaRPr sz="10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20040" algn="l" rtl="0" eaLnBrk="0">
                        <a:lnSpc>
                          <a:spcPct val="87000"/>
                        </a:lnSpc>
                        <a:spcBef>
                          <a:spcPts val="107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订单交期优先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61620" algn="l" rtl="0" eaLnBrk="0">
                        <a:lnSpc>
                          <a:spcPct val="88000"/>
                        </a:lnSpc>
                        <a:spcBef>
                          <a:spcPts val="28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设备利用率优先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能源成本优先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14" name="textbox 1314"/>
          <p:cNvSpPr/>
          <p:nvPr/>
        </p:nvSpPr>
        <p:spPr>
          <a:xfrm>
            <a:off x="6127991" y="1576387"/>
            <a:ext cx="247015" cy="1615439"/>
          </a:xfrm>
          <a:prstGeom prst="rect">
            <a:avLst/>
          </a:prstGeom>
          <a:solidFill>
            <a:srgbClr val="C1D2F1">
              <a:alpha val="99607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6520" algn="l" rtl="0" eaLnBrk="0">
              <a:lnSpc>
                <a:spcPct val="67000"/>
              </a:lnSpc>
            </a:pPr>
            <a:r>
              <a:rPr sz="1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7630" algn="l" rtl="0" eaLnBrk="0">
              <a:lnSpc>
                <a:spcPts val="1260"/>
              </a:lnSpc>
            </a:pPr>
            <a:r>
              <a:rPr sz="1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805" algn="l" rtl="0" eaLnBrk="0">
              <a:lnSpc>
                <a:spcPts val="1260"/>
              </a:lnSpc>
            </a:pPr>
            <a:r>
              <a:rPr sz="1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16" name="path 1316"/>
          <p:cNvSpPr/>
          <p:nvPr/>
        </p:nvSpPr>
        <p:spPr>
          <a:xfrm>
            <a:off x="6348983" y="2429255"/>
            <a:ext cx="324612" cy="150876"/>
          </a:xfrm>
          <a:custGeom>
            <a:avLst/>
            <a:gdLst/>
            <a:ahLst/>
            <a:cxnLst/>
            <a:rect l="0" t="0" r="0" b="0"/>
            <a:pathLst>
              <a:path w="511" h="237">
                <a:moveTo>
                  <a:pt x="0" y="120"/>
                </a:moveTo>
                <a:lnTo>
                  <a:pt x="120" y="0"/>
                </a:lnTo>
                <a:lnTo>
                  <a:pt x="120" y="60"/>
                </a:lnTo>
                <a:lnTo>
                  <a:pt x="511" y="60"/>
                </a:lnTo>
                <a:lnTo>
                  <a:pt x="511" y="177"/>
                </a:lnTo>
                <a:lnTo>
                  <a:pt x="120" y="177"/>
                </a:lnTo>
                <a:lnTo>
                  <a:pt x="120" y="237"/>
                </a:lnTo>
                <a:lnTo>
                  <a:pt x="0" y="120"/>
                </a:lnTo>
              </a:path>
            </a:pathLst>
          </a:custGeom>
          <a:solidFill>
            <a:srgbClr val="ADB9C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18" name="path 1318"/>
          <p:cNvSpPr/>
          <p:nvPr/>
        </p:nvSpPr>
        <p:spPr>
          <a:xfrm>
            <a:off x="6348983" y="2813304"/>
            <a:ext cx="323088" cy="150875"/>
          </a:xfrm>
          <a:custGeom>
            <a:avLst/>
            <a:gdLst/>
            <a:ahLst/>
            <a:cxnLst/>
            <a:rect l="0" t="0" r="0" b="0"/>
            <a:pathLst>
              <a:path w="508" h="237">
                <a:moveTo>
                  <a:pt x="0" y="117"/>
                </a:moveTo>
                <a:lnTo>
                  <a:pt x="117" y="0"/>
                </a:lnTo>
                <a:lnTo>
                  <a:pt x="117" y="60"/>
                </a:lnTo>
                <a:lnTo>
                  <a:pt x="508" y="60"/>
                </a:lnTo>
                <a:lnTo>
                  <a:pt x="508" y="177"/>
                </a:lnTo>
                <a:lnTo>
                  <a:pt x="117" y="177"/>
                </a:lnTo>
                <a:lnTo>
                  <a:pt x="117" y="237"/>
                </a:lnTo>
                <a:lnTo>
                  <a:pt x="0" y="117"/>
                </a:lnTo>
              </a:path>
            </a:pathLst>
          </a:custGeom>
          <a:solidFill>
            <a:srgbClr val="ADB9C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20" name="table 1320"/>
          <p:cNvGraphicFramePr>
            <a:graphicFrameLocks noGrp="1"/>
          </p:cNvGraphicFramePr>
          <p:nvPr/>
        </p:nvGraphicFramePr>
        <p:xfrm>
          <a:off x="5826455" y="1576387"/>
          <a:ext cx="2235199" cy="1614805"/>
        </p:xfrm>
        <a:graphic>
          <a:graphicData uri="http://schemas.openxmlformats.org/drawingml/2006/table">
            <a:tbl>
              <a:tblPr/>
              <a:tblGrid>
                <a:gridCol w="235584"/>
                <a:gridCol w="1999614"/>
              </a:tblGrid>
              <a:tr h="16148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1330" algn="l" rtl="0" eaLnBrk="0">
                        <a:lnSpc>
                          <a:spcPct val="85000"/>
                        </a:lnSpc>
                      </a:pPr>
                      <a:r>
                        <a:rPr sz="1100" b="1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业务应用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eaVert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79095" algn="l" rtl="0" eaLnBrk="0">
                        <a:lnSpc>
                          <a:spcPct val="82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16865" algn="l" rtl="0" eaLnBrk="0">
                        <a:lnSpc>
                          <a:spcPts val="1175"/>
                        </a:lnSpc>
                        <a:tabLst>
                          <a:tab pos="379095" algn="l"/>
                        </a:tabLst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订单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8620" algn="l" rtl="0" eaLnBrk="0">
                        <a:lnSpc>
                          <a:spcPct val="87000"/>
                        </a:lnSpc>
                        <a:spcBef>
                          <a:spcPts val="107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交期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7350" algn="l" rtl="0" eaLnBrk="0">
                        <a:lnSpc>
                          <a:spcPct val="85000"/>
                        </a:lnSpc>
                        <a:spcBef>
                          <a:spcPts val="155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承诺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7185" algn="l" rtl="0" eaLnBrk="0">
                        <a:lnSpc>
                          <a:spcPct val="81000"/>
                        </a:lnSpc>
                        <a:spcBef>
                          <a:spcPts val="101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物料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38455" algn="l" rtl="0" eaLnBrk="0">
                        <a:lnSpc>
                          <a:spcPts val="118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采购</a:t>
                      </a:r>
                      <a:endParaRPr sz="9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22" name="textbox 1322"/>
          <p:cNvSpPr/>
          <p:nvPr/>
        </p:nvSpPr>
        <p:spPr>
          <a:xfrm>
            <a:off x="115143" y="323812"/>
            <a:ext cx="6811644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场景：</a:t>
            </a:r>
            <a:r>
              <a:rPr sz="2300" b="1" kern="0" spc="-5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APS高级排产系统介绍（2/3）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24" name="picture 13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grpSp>
        <p:nvGrpSpPr>
          <p:cNvPr id="118" name="group 118"/>
          <p:cNvGrpSpPr/>
          <p:nvPr/>
        </p:nvGrpSpPr>
        <p:grpSpPr>
          <a:xfrm rot="21600000">
            <a:off x="5826455" y="1160703"/>
            <a:ext cx="6205321" cy="403237"/>
            <a:chOff x="0" y="0"/>
            <a:chExt cx="6205321" cy="403237"/>
          </a:xfrm>
        </p:grpSpPr>
        <p:sp>
          <p:nvSpPr>
            <p:cNvPr id="1326" name="rect 1326"/>
            <p:cNvSpPr/>
            <p:nvPr/>
          </p:nvSpPr>
          <p:spPr>
            <a:xfrm>
              <a:off x="0" y="0"/>
              <a:ext cx="6205321" cy="403237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328" name="picture 13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1600000">
              <a:off x="962545" y="59613"/>
              <a:ext cx="1039558" cy="266014"/>
            </a:xfrm>
            <a:prstGeom prst="rect">
              <a:avLst/>
            </a:prstGeom>
          </p:spPr>
        </p:pic>
        <p:pic>
          <p:nvPicPr>
            <p:cNvPr id="1330" name="picture 133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21600000">
              <a:off x="2631389" y="59613"/>
              <a:ext cx="996924" cy="266014"/>
            </a:xfrm>
            <a:prstGeom prst="rect">
              <a:avLst/>
            </a:prstGeom>
          </p:spPr>
        </p:pic>
        <p:pic>
          <p:nvPicPr>
            <p:cNvPr id="1332" name="picture 133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4263644" y="59613"/>
              <a:ext cx="996924" cy="266014"/>
            </a:xfrm>
            <a:prstGeom prst="rect">
              <a:avLst/>
            </a:prstGeom>
          </p:spPr>
        </p:pic>
        <p:sp>
          <p:nvSpPr>
            <p:cNvPr id="1334" name="textbox 1334"/>
            <p:cNvSpPr/>
            <p:nvPr/>
          </p:nvSpPr>
          <p:spPr>
            <a:xfrm>
              <a:off x="2786285" y="109584"/>
              <a:ext cx="690244" cy="16002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000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设备利用率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0" name="group 120"/>
          <p:cNvGrpSpPr/>
          <p:nvPr/>
        </p:nvGrpSpPr>
        <p:grpSpPr>
          <a:xfrm rot="21600000">
            <a:off x="5827864" y="3211576"/>
            <a:ext cx="6220218" cy="380860"/>
            <a:chOff x="0" y="0"/>
            <a:chExt cx="6220218" cy="380860"/>
          </a:xfrm>
        </p:grpSpPr>
        <p:sp>
          <p:nvSpPr>
            <p:cNvPr id="1336" name="rect 1336"/>
            <p:cNvSpPr/>
            <p:nvPr/>
          </p:nvSpPr>
          <p:spPr>
            <a:xfrm>
              <a:off x="0" y="0"/>
              <a:ext cx="6220218" cy="380860"/>
            </a:xfrm>
            <a:prstGeom prst="rect">
              <a:avLst/>
            </a:pr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pic>
          <p:nvPicPr>
            <p:cNvPr id="1338" name="picture 133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1033717" y="60654"/>
              <a:ext cx="887463" cy="269557"/>
            </a:xfrm>
            <a:prstGeom prst="rect">
              <a:avLst/>
            </a:prstGeom>
          </p:spPr>
        </p:pic>
        <p:pic>
          <p:nvPicPr>
            <p:cNvPr id="1340" name="picture 134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2613978" y="60654"/>
              <a:ext cx="887463" cy="269557"/>
            </a:xfrm>
            <a:prstGeom prst="rect">
              <a:avLst/>
            </a:prstGeom>
          </p:spPr>
        </p:pic>
        <p:pic>
          <p:nvPicPr>
            <p:cNvPr id="1342" name="picture 134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4194238" y="60654"/>
              <a:ext cx="887463" cy="269557"/>
            </a:xfrm>
            <a:prstGeom prst="rect">
              <a:avLst/>
            </a:prstGeom>
          </p:spPr>
        </p:pic>
        <p:sp>
          <p:nvSpPr>
            <p:cNvPr id="1344" name="textbox 1344"/>
            <p:cNvSpPr/>
            <p:nvPr/>
          </p:nvSpPr>
          <p:spPr>
            <a:xfrm>
              <a:off x="85678" y="61696"/>
              <a:ext cx="424180" cy="31877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7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</a:pPr>
              <a:r>
                <a:rPr sz="10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资源约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15"/>
                </a:spcBef>
              </a:pPr>
              <a:r>
                <a:rPr sz="10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束</a:t>
              </a:r>
              <a:endParaRPr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1346" name="table 1346"/>
          <p:cNvGraphicFramePr>
            <a:graphicFrameLocks noGrp="1"/>
          </p:cNvGraphicFramePr>
          <p:nvPr/>
        </p:nvGraphicFramePr>
        <p:xfrm>
          <a:off x="6677152" y="1585341"/>
          <a:ext cx="1384300" cy="1588770"/>
        </p:xfrm>
        <a:graphic>
          <a:graphicData uri="http://schemas.openxmlformats.org/drawingml/2006/table">
            <a:tbl>
              <a:tblPr>
                <a:solidFill>
                  <a:srgbClr val="F2F2F2"/>
                </a:solidFill>
              </a:tblPr>
              <a:tblGrid>
                <a:gridCol w="1384300"/>
              </a:tblGrid>
              <a:tr h="15760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222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348" name="textbox 1348"/>
          <p:cNvSpPr/>
          <p:nvPr/>
        </p:nvSpPr>
        <p:spPr>
          <a:xfrm>
            <a:off x="9445358" y="4339882"/>
            <a:ext cx="1329689" cy="15417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输出设备产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175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线利用效率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01395" indent="-190500" algn="l" rtl="0" eaLnBrk="0">
              <a:lnSpc>
                <a:spcPct val="111000"/>
              </a:lnSpc>
              <a:spcBef>
                <a:spcPts val="28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输入库存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algn="l" rtl="0" eaLnBrk="0">
              <a:lnSpc>
                <a:spcPct val="91000"/>
              </a:lnSpc>
              <a:spcBef>
                <a:spcPts val="143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输入产品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algn="l" rtl="0" eaLnBrk="0">
              <a:lnSpc>
                <a:spcPts val="1200"/>
              </a:lnSpc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订单信息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0" name="textbox 1350"/>
          <p:cNvSpPr/>
          <p:nvPr/>
        </p:nvSpPr>
        <p:spPr>
          <a:xfrm>
            <a:off x="7801356" y="4680203"/>
            <a:ext cx="2265045" cy="859789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54710" algn="l" rtl="0" eaLnBrk="0">
              <a:lnSpc>
                <a:spcPct val="87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计划排产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52" name="picture 135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6677152" y="2288578"/>
            <a:ext cx="1384617" cy="885545"/>
          </a:xfrm>
          <a:prstGeom prst="rect">
            <a:avLst/>
          </a:prstGeom>
        </p:spPr>
      </p:pic>
      <p:sp>
        <p:nvSpPr>
          <p:cNvPr id="1354" name="textbox 1354"/>
          <p:cNvSpPr/>
          <p:nvPr/>
        </p:nvSpPr>
        <p:spPr>
          <a:xfrm>
            <a:off x="8526440" y="4348162"/>
            <a:ext cx="733425" cy="153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2710" indent="-56515" algn="l" rtl="0" eaLnBrk="0">
              <a:lnSpc>
                <a:spcPct val="9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输入设备产能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和运行时间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0" indent="-127000" algn="l" rtl="0" eaLnBrk="0">
              <a:lnSpc>
                <a:spcPct val="108000"/>
              </a:lnSpc>
              <a:spcBef>
                <a:spcPts val="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输出物料需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求计划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6" name="textbox 1356"/>
          <p:cNvSpPr/>
          <p:nvPr/>
        </p:nvSpPr>
        <p:spPr>
          <a:xfrm>
            <a:off x="5865875" y="4680203"/>
            <a:ext cx="1214755" cy="859789"/>
          </a:xfrm>
          <a:prstGeom prst="rect">
            <a:avLst/>
          </a:prstGeom>
          <a:solidFill>
            <a:srgbClr val="B0C3E6">
              <a:alpha val="2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9565" algn="l" rtl="0" eaLnBrk="0">
              <a:lnSpc>
                <a:spcPct val="87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生产管理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58" name="textbox 1358"/>
          <p:cNvSpPr/>
          <p:nvPr/>
        </p:nvSpPr>
        <p:spPr>
          <a:xfrm>
            <a:off x="7801356" y="3835908"/>
            <a:ext cx="2265045" cy="436244"/>
          </a:xfrm>
          <a:prstGeom prst="rect">
            <a:avLst/>
          </a:prstGeom>
          <a:solidFill>
            <a:srgbClr val="B0C3E6">
              <a:alpha val="2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55345" algn="l" rtl="0" eaLnBrk="0">
              <a:lnSpc>
                <a:spcPct val="88000"/>
              </a:lnSpc>
              <a:spcBef>
                <a:spcPts val="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0" name="textbox 1360"/>
          <p:cNvSpPr/>
          <p:nvPr/>
        </p:nvSpPr>
        <p:spPr>
          <a:xfrm>
            <a:off x="10902696" y="4680203"/>
            <a:ext cx="1143000" cy="859789"/>
          </a:xfrm>
          <a:prstGeom prst="rect">
            <a:avLst/>
          </a:prstGeom>
          <a:solidFill>
            <a:srgbClr val="B0C3E6">
              <a:alpha val="25098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3370" algn="l" rtl="0" eaLnBrk="0">
              <a:lnSpc>
                <a:spcPct val="88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仓库管理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62" name="picture 136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6677152" y="1605673"/>
            <a:ext cx="1384617" cy="673100"/>
          </a:xfrm>
          <a:prstGeom prst="rect">
            <a:avLst/>
          </a:prstGeom>
        </p:spPr>
      </p:pic>
      <p:sp>
        <p:nvSpPr>
          <p:cNvPr id="1364" name="rect 1364"/>
          <p:cNvSpPr/>
          <p:nvPr/>
        </p:nvSpPr>
        <p:spPr>
          <a:xfrm>
            <a:off x="7801356" y="5990844"/>
            <a:ext cx="2264664" cy="393191"/>
          </a:xfrm>
          <a:prstGeom prst="rect">
            <a:avLst/>
          </a:prstGeom>
          <a:solidFill>
            <a:srgbClr val="B0C3E6">
              <a:alpha val="25098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366" name="table 1366"/>
          <p:cNvGraphicFramePr>
            <a:graphicFrameLocks noGrp="1"/>
          </p:cNvGraphicFramePr>
          <p:nvPr/>
        </p:nvGraphicFramePr>
        <p:xfrm>
          <a:off x="7795184" y="5984341"/>
          <a:ext cx="2277109" cy="405765"/>
        </p:xfrm>
        <a:graphic>
          <a:graphicData uri="http://schemas.openxmlformats.org/drawingml/2006/table">
            <a:tbl>
              <a:tblPr/>
              <a:tblGrid>
                <a:gridCol w="2277109"/>
              </a:tblGrid>
              <a:tr h="393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24890" algn="l" rtl="0" eaLnBrk="0">
                        <a:lnSpc>
                          <a:spcPct val="77000"/>
                        </a:lnSpc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ERP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68" name="textbox 1368"/>
          <p:cNvSpPr/>
          <p:nvPr/>
        </p:nvSpPr>
        <p:spPr>
          <a:xfrm>
            <a:off x="7210602" y="4478997"/>
            <a:ext cx="481330" cy="12268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580" indent="-56515" algn="l" rtl="0" eaLnBrk="0">
              <a:lnSpc>
                <a:spcPct val="9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输入生产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报工量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005" algn="l" rtl="0" eaLnBrk="0">
              <a:lnSpc>
                <a:spcPct val="82000"/>
              </a:lnSpc>
              <a:spcBef>
                <a:spcPts val="27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输出生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005" algn="l" rtl="0" eaLnBrk="0">
              <a:lnSpc>
                <a:spcPct val="99000"/>
              </a:lnSpc>
              <a:spcBef>
                <a:spcPts val="1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产计划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0" name="textbox 1370"/>
          <p:cNvSpPr/>
          <p:nvPr/>
        </p:nvSpPr>
        <p:spPr>
          <a:xfrm>
            <a:off x="578016" y="1649457"/>
            <a:ext cx="1266825" cy="436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主计划生产模式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5920" algn="l" rtl="0" eaLnBrk="0">
              <a:lnSpc>
                <a:spcPts val="1815"/>
              </a:lnSpc>
            </a:pP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（MPS）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2" name="textbox 1372"/>
          <p:cNvSpPr/>
          <p:nvPr/>
        </p:nvSpPr>
        <p:spPr>
          <a:xfrm>
            <a:off x="6697980" y="1606296"/>
            <a:ext cx="1358264" cy="37084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0040" algn="l" rtl="0" eaLnBrk="0">
              <a:lnSpc>
                <a:spcPct val="88000"/>
              </a:lnSpc>
              <a:spcBef>
                <a:spcPts val="0"/>
              </a:spcBef>
            </a:pPr>
            <a:r>
              <a:rPr sz="1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高级计划</a:t>
            </a:r>
            <a:r>
              <a:rPr sz="1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27965" algn="l" rtl="0" eaLnBrk="0">
              <a:lnSpc>
                <a:spcPct val="87000"/>
              </a:lnSpc>
              <a:spcBef>
                <a:spcPts val="195"/>
              </a:spcBef>
            </a:pPr>
            <a:r>
              <a:rPr sz="900" kern="0" spc="-1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降低生产不确定性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4" name="textbox 1374"/>
          <p:cNvSpPr/>
          <p:nvPr/>
        </p:nvSpPr>
        <p:spPr>
          <a:xfrm>
            <a:off x="666381" y="4135655"/>
            <a:ext cx="108966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2420" indent="-299720" algn="l" rtl="0" eaLnBrk="0">
              <a:lnSpc>
                <a:spcPct val="107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高级生产排产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（APS）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76" name="textbox 1376"/>
          <p:cNvSpPr/>
          <p:nvPr/>
        </p:nvSpPr>
        <p:spPr>
          <a:xfrm>
            <a:off x="663169" y="3307695"/>
            <a:ext cx="1092835" cy="4362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物料齐套计算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1790" algn="l" rtl="0" eaLnBrk="0">
              <a:lnSpc>
                <a:spcPts val="1815"/>
              </a:lnSpc>
            </a:pPr>
            <a:r>
              <a:rPr sz="1200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（IPS）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80" name="picture 13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383776" y="2690939"/>
            <a:ext cx="956297" cy="288721"/>
          </a:xfrm>
          <a:prstGeom prst="rect">
            <a:avLst/>
          </a:prstGeom>
        </p:spPr>
      </p:pic>
      <p:pic>
        <p:nvPicPr>
          <p:cNvPr id="1382" name="picture 138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8309647" y="2340000"/>
            <a:ext cx="956297" cy="288721"/>
          </a:xfrm>
          <a:prstGeom prst="rect">
            <a:avLst/>
          </a:prstGeom>
        </p:spPr>
      </p:pic>
      <p:pic>
        <p:nvPicPr>
          <p:cNvPr id="1384" name="picture 138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8313217" y="1993671"/>
            <a:ext cx="956297" cy="288721"/>
          </a:xfrm>
          <a:prstGeom prst="rect">
            <a:avLst/>
          </a:prstGeom>
        </p:spPr>
      </p:pic>
      <p:pic>
        <p:nvPicPr>
          <p:cNvPr id="1386" name="picture 138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6916572" y="1987118"/>
            <a:ext cx="956297" cy="287782"/>
          </a:xfrm>
          <a:prstGeom prst="rect">
            <a:avLst/>
          </a:prstGeom>
        </p:spPr>
      </p:pic>
      <p:pic>
        <p:nvPicPr>
          <p:cNvPr id="1388" name="picture 138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6915328" y="2341372"/>
            <a:ext cx="956297" cy="287782"/>
          </a:xfrm>
          <a:prstGeom prst="rect">
            <a:avLst/>
          </a:prstGeom>
        </p:spPr>
      </p:pic>
      <p:pic>
        <p:nvPicPr>
          <p:cNvPr id="1390" name="picture 139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922998" y="2701137"/>
            <a:ext cx="956297" cy="287782"/>
          </a:xfrm>
          <a:prstGeom prst="rect">
            <a:avLst/>
          </a:prstGeom>
        </p:spPr>
      </p:pic>
      <p:sp>
        <p:nvSpPr>
          <p:cNvPr id="1392" name="textbox 1392"/>
          <p:cNvSpPr/>
          <p:nvPr/>
        </p:nvSpPr>
        <p:spPr>
          <a:xfrm>
            <a:off x="848285" y="5071252"/>
            <a:ext cx="729615" cy="2114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紧急插单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94" name="picture 139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6057785" y="1576984"/>
            <a:ext cx="61709" cy="1603806"/>
          </a:xfrm>
          <a:prstGeom prst="rect">
            <a:avLst/>
          </a:prstGeom>
        </p:spPr>
      </p:pic>
      <p:sp>
        <p:nvSpPr>
          <p:cNvPr id="1396" name="textbox 1396"/>
          <p:cNvSpPr/>
          <p:nvPr/>
        </p:nvSpPr>
        <p:spPr>
          <a:xfrm>
            <a:off x="6964415" y="1270957"/>
            <a:ext cx="691515" cy="158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订单准交率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98" name="textbox 1398"/>
          <p:cNvSpPr/>
          <p:nvPr/>
        </p:nvSpPr>
        <p:spPr>
          <a:xfrm>
            <a:off x="5925673" y="1246855"/>
            <a:ext cx="291465" cy="3175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3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</a:pP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</a:t>
            </a:r>
            <a:r>
              <a:rPr sz="1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0" name="textbox 1400"/>
          <p:cNvSpPr/>
          <p:nvPr/>
        </p:nvSpPr>
        <p:spPr>
          <a:xfrm>
            <a:off x="7045464" y="2773565"/>
            <a:ext cx="711200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物料需求计划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2" name="textbox 1402"/>
          <p:cNvSpPr/>
          <p:nvPr/>
        </p:nvSpPr>
        <p:spPr>
          <a:xfrm>
            <a:off x="7028543" y="3324093"/>
            <a:ext cx="556894" cy="160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设备约束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4" name="textbox 1404"/>
          <p:cNvSpPr/>
          <p:nvPr/>
        </p:nvSpPr>
        <p:spPr>
          <a:xfrm>
            <a:off x="10311268" y="1270421"/>
            <a:ext cx="557530" cy="1600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能源成本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6" name="textbox 1406"/>
          <p:cNvSpPr/>
          <p:nvPr/>
        </p:nvSpPr>
        <p:spPr>
          <a:xfrm>
            <a:off x="10188662" y="3324227"/>
            <a:ext cx="557530" cy="159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能源约束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8" name="textbox 1408"/>
          <p:cNvSpPr/>
          <p:nvPr/>
        </p:nvSpPr>
        <p:spPr>
          <a:xfrm>
            <a:off x="8606258" y="3325299"/>
            <a:ext cx="559434" cy="1587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物料约束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0" name="textbox 1410"/>
          <p:cNvSpPr/>
          <p:nvPr/>
        </p:nvSpPr>
        <p:spPr>
          <a:xfrm>
            <a:off x="8491093" y="2412263"/>
            <a:ext cx="594994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资源甘特图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12" name="textbox 1412"/>
          <p:cNvSpPr/>
          <p:nvPr/>
        </p:nvSpPr>
        <p:spPr>
          <a:xfrm>
            <a:off x="7097343" y="2413558"/>
            <a:ext cx="594359" cy="144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主生产计划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14" name="picture 141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21600000">
            <a:off x="10066311" y="5007089"/>
            <a:ext cx="836321" cy="76200"/>
          </a:xfrm>
          <a:prstGeom prst="rect">
            <a:avLst/>
          </a:prstGeom>
        </p:spPr>
      </p:pic>
      <p:pic>
        <p:nvPicPr>
          <p:cNvPr id="1416" name="picture 141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 rot="21600000">
            <a:off x="7081190" y="4844719"/>
            <a:ext cx="720344" cy="76200"/>
          </a:xfrm>
          <a:prstGeom prst="rect">
            <a:avLst/>
          </a:prstGeom>
        </p:spPr>
      </p:pic>
      <p:pic>
        <p:nvPicPr>
          <p:cNvPr id="1418" name="picture 141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21600000">
            <a:off x="7081190" y="5313222"/>
            <a:ext cx="720344" cy="76200"/>
          </a:xfrm>
          <a:prstGeom prst="rect">
            <a:avLst/>
          </a:prstGeom>
        </p:spPr>
      </p:pic>
      <p:sp>
        <p:nvSpPr>
          <p:cNvPr id="1420" name="textbox 1420"/>
          <p:cNvSpPr/>
          <p:nvPr/>
        </p:nvSpPr>
        <p:spPr>
          <a:xfrm>
            <a:off x="9621799" y="2763761"/>
            <a:ext cx="481330" cy="144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生产指令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2" name="textbox 1422"/>
          <p:cNvSpPr/>
          <p:nvPr/>
        </p:nvSpPr>
        <p:spPr>
          <a:xfrm>
            <a:off x="8551125" y="2066035"/>
            <a:ext cx="481330" cy="1454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排程方案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4" name="textbox 1424"/>
          <p:cNvSpPr/>
          <p:nvPr/>
        </p:nvSpPr>
        <p:spPr>
          <a:xfrm>
            <a:off x="7154596" y="2059089"/>
            <a:ext cx="481330" cy="1447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生产订单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26" name="picture 142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600000">
            <a:off x="9356711" y="5539638"/>
            <a:ext cx="76200" cy="451053"/>
          </a:xfrm>
          <a:prstGeom prst="rect">
            <a:avLst/>
          </a:prstGeom>
        </p:spPr>
      </p:pic>
      <p:pic>
        <p:nvPicPr>
          <p:cNvPr id="1428" name="picture 142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21600000">
            <a:off x="8398307" y="5539638"/>
            <a:ext cx="76200" cy="451053"/>
          </a:xfrm>
          <a:prstGeom prst="rect">
            <a:avLst/>
          </a:prstGeom>
        </p:spPr>
      </p:pic>
      <p:pic>
        <p:nvPicPr>
          <p:cNvPr id="1430" name="picture 1430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 rot="21600000">
            <a:off x="8404403" y="4271022"/>
            <a:ext cx="76200" cy="408787"/>
          </a:xfrm>
          <a:prstGeom prst="rect">
            <a:avLst/>
          </a:prstGeom>
        </p:spPr>
      </p:pic>
      <p:pic>
        <p:nvPicPr>
          <p:cNvPr id="1432" name="picture 143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 rot="21600000">
            <a:off x="9356711" y="4271022"/>
            <a:ext cx="76200" cy="408787"/>
          </a:xfrm>
          <a:prstGeom prst="rect">
            <a:avLst/>
          </a:prstGeom>
        </p:spPr>
      </p:pic>
      <p:pic>
        <p:nvPicPr>
          <p:cNvPr id="1434" name="picture 143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1600000">
            <a:off x="5826455" y="1612341"/>
            <a:ext cx="12700" cy="1384300"/>
          </a:xfrm>
          <a:prstGeom prst="rect">
            <a:avLst/>
          </a:prstGeom>
        </p:spPr>
      </p:pic>
      <p:pic>
        <p:nvPicPr>
          <p:cNvPr id="1436" name="picture 1436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21600000">
            <a:off x="9955148" y="6266433"/>
            <a:ext cx="117512" cy="123774"/>
          </a:xfrm>
          <a:prstGeom prst="rect">
            <a:avLst/>
          </a:prstGeom>
        </p:spPr>
      </p:pic>
      <p:pic>
        <p:nvPicPr>
          <p:cNvPr id="1438" name="picture 14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 rot="21600000">
            <a:off x="7795184" y="6333058"/>
            <a:ext cx="166064" cy="57150"/>
          </a:xfrm>
          <a:prstGeom prst="rect">
            <a:avLst/>
          </a:prstGeom>
        </p:spPr>
      </p:pic>
      <p:pic>
        <p:nvPicPr>
          <p:cNvPr id="1440" name="picture 1440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 rot="21600000">
            <a:off x="5841898" y="1576984"/>
            <a:ext cx="50800" cy="127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picture 12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1444" name="picture 1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514331" y="1350264"/>
            <a:ext cx="2584704" cy="1409700"/>
          </a:xfrm>
          <a:prstGeom prst="rect">
            <a:avLst/>
          </a:prstGeom>
        </p:spPr>
      </p:pic>
      <p:sp>
        <p:nvSpPr>
          <p:cNvPr id="1446" name="textbox 1446"/>
          <p:cNvSpPr/>
          <p:nvPr/>
        </p:nvSpPr>
        <p:spPr>
          <a:xfrm>
            <a:off x="358940" y="3759584"/>
            <a:ext cx="8491855" cy="20993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高级排产系统操作优势点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88000"/>
              </a:lnSpc>
              <a:spcBef>
                <a:spcPts val="118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销售数据系统自动拉通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，减少数据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错误及拉通问题；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87000"/>
              </a:lnSpc>
              <a:spcBef>
                <a:spcPts val="63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根据大数据算法进行目标优化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，减少换产次数及时长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，提高设备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6235" indent="-335915" algn="l" rtl="0" eaLnBrk="0">
              <a:lnSpc>
                <a:spcPct val="111000"/>
              </a:lnSpc>
              <a:spcBef>
                <a:spcPts val="245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排产结果以甘特图的形式按照订单、资源等维度视角进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行展示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，直观快速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掌握生产排产的安排情况，</a:t>
            </a:r>
            <a:r>
              <a:rPr sz="2000" kern="0" spc="-3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出现紧急生产任务或订单进行插单处理；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87000"/>
              </a:lnSpc>
              <a:spcBef>
                <a:spcPts val="55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排产结果直接下达生产车间。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2" name="group 122"/>
          <p:cNvGrpSpPr/>
          <p:nvPr/>
        </p:nvGrpSpPr>
        <p:grpSpPr>
          <a:xfrm rot="21600000">
            <a:off x="3504819" y="1299781"/>
            <a:ext cx="2679953" cy="1469707"/>
            <a:chOff x="0" y="0"/>
            <a:chExt cx="2679953" cy="1469707"/>
          </a:xfrm>
        </p:grpSpPr>
        <p:pic>
          <p:nvPicPr>
            <p:cNvPr id="1448" name="picture 14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679953" cy="1469707"/>
            </a:xfrm>
            <a:prstGeom prst="rect">
              <a:avLst/>
            </a:prstGeom>
          </p:spPr>
        </p:pic>
        <p:sp>
          <p:nvSpPr>
            <p:cNvPr id="1450" name="textbox 1450"/>
            <p:cNvSpPr/>
            <p:nvPr/>
          </p:nvSpPr>
          <p:spPr>
            <a:xfrm>
              <a:off x="1049692" y="67331"/>
              <a:ext cx="582294" cy="1708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6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计划管理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452" name="picture 14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995052" y="1296365"/>
            <a:ext cx="1871560" cy="362877"/>
          </a:xfrm>
          <a:prstGeom prst="rect">
            <a:avLst/>
          </a:prstGeom>
        </p:spPr>
      </p:pic>
      <p:graphicFrame>
        <p:nvGraphicFramePr>
          <p:cNvPr id="1454" name="table 1454"/>
          <p:cNvGraphicFramePr>
            <a:graphicFrameLocks noGrp="1"/>
          </p:cNvGraphicFramePr>
          <p:nvPr/>
        </p:nvGraphicFramePr>
        <p:xfrm>
          <a:off x="9504807" y="1296365"/>
          <a:ext cx="2603500" cy="1472565"/>
        </p:xfrm>
        <a:graphic>
          <a:graphicData uri="http://schemas.openxmlformats.org/drawingml/2006/table">
            <a:tbl>
              <a:tblPr/>
              <a:tblGrid>
                <a:gridCol w="2603500"/>
              </a:tblGrid>
              <a:tr h="14662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886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1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订单甘特图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4" name="group 124"/>
          <p:cNvGrpSpPr/>
          <p:nvPr/>
        </p:nvGrpSpPr>
        <p:grpSpPr>
          <a:xfrm rot="21600000">
            <a:off x="9504807" y="2750439"/>
            <a:ext cx="2603754" cy="1443990"/>
            <a:chOff x="0" y="0"/>
            <a:chExt cx="2603754" cy="1443990"/>
          </a:xfrm>
        </p:grpSpPr>
        <p:pic>
          <p:nvPicPr>
            <p:cNvPr id="1456" name="picture 145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2603754" cy="1443990"/>
            </a:xfrm>
            <a:prstGeom prst="rect">
              <a:avLst/>
            </a:prstGeom>
          </p:spPr>
        </p:pic>
        <p:sp>
          <p:nvSpPr>
            <p:cNvPr id="1458" name="textbox 1458"/>
            <p:cNvSpPr/>
            <p:nvPr/>
          </p:nvSpPr>
          <p:spPr>
            <a:xfrm>
              <a:off x="1065729" y="79827"/>
              <a:ext cx="722630" cy="171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资源负荷图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6" name="group 126"/>
          <p:cNvGrpSpPr/>
          <p:nvPr/>
        </p:nvGrpSpPr>
        <p:grpSpPr>
          <a:xfrm rot="21600000">
            <a:off x="6997827" y="1299781"/>
            <a:ext cx="2509266" cy="1469707"/>
            <a:chOff x="0" y="0"/>
            <a:chExt cx="2509266" cy="1469707"/>
          </a:xfrm>
        </p:grpSpPr>
        <p:pic>
          <p:nvPicPr>
            <p:cNvPr id="1460" name="picture 14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2509266" cy="1469707"/>
            </a:xfrm>
            <a:prstGeom prst="rect">
              <a:avLst/>
            </a:prstGeom>
          </p:spPr>
        </p:pic>
        <p:sp>
          <p:nvSpPr>
            <p:cNvPr id="1462" name="textbox 1462"/>
            <p:cNvSpPr/>
            <p:nvPr/>
          </p:nvSpPr>
          <p:spPr>
            <a:xfrm>
              <a:off x="1085947" y="66910"/>
              <a:ext cx="304165" cy="171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插单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28" name="group 128"/>
          <p:cNvGrpSpPr/>
          <p:nvPr/>
        </p:nvGrpSpPr>
        <p:grpSpPr>
          <a:xfrm rot="21600000">
            <a:off x="9564623" y="5110251"/>
            <a:ext cx="2584704" cy="1351508"/>
            <a:chOff x="0" y="0"/>
            <a:chExt cx="2584704" cy="1351508"/>
          </a:xfrm>
        </p:grpSpPr>
        <p:pic>
          <p:nvPicPr>
            <p:cNvPr id="1464" name="picture 14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2584704" cy="1351508"/>
            </a:xfrm>
            <a:prstGeom prst="rect">
              <a:avLst/>
            </a:prstGeom>
          </p:spPr>
        </p:pic>
        <p:sp>
          <p:nvSpPr>
            <p:cNvPr id="1466" name="textbox 1466"/>
            <p:cNvSpPr/>
            <p:nvPr/>
          </p:nvSpPr>
          <p:spPr>
            <a:xfrm>
              <a:off x="1002664" y="66630"/>
              <a:ext cx="582294" cy="1708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生产工单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30" name="group 130"/>
          <p:cNvGrpSpPr/>
          <p:nvPr/>
        </p:nvGrpSpPr>
        <p:grpSpPr>
          <a:xfrm rot="21600000">
            <a:off x="246888" y="1299781"/>
            <a:ext cx="2123643" cy="1460182"/>
            <a:chOff x="0" y="0"/>
            <a:chExt cx="2123643" cy="1460182"/>
          </a:xfrm>
        </p:grpSpPr>
        <p:pic>
          <p:nvPicPr>
            <p:cNvPr id="1468" name="picture 14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2123643" cy="1460182"/>
            </a:xfrm>
            <a:prstGeom prst="rect">
              <a:avLst/>
            </a:prstGeom>
          </p:spPr>
        </p:pic>
        <p:sp>
          <p:nvSpPr>
            <p:cNvPr id="1470" name="textbox 1470"/>
            <p:cNvSpPr/>
            <p:nvPr/>
          </p:nvSpPr>
          <p:spPr>
            <a:xfrm>
              <a:off x="897148" y="66349"/>
              <a:ext cx="583565" cy="1714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1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销售订单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72" name="textbox 1472"/>
          <p:cNvSpPr/>
          <p:nvPr/>
        </p:nvSpPr>
        <p:spPr>
          <a:xfrm>
            <a:off x="1666316" y="323812"/>
            <a:ext cx="5260340" cy="4279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3165"/>
              </a:lnSpc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场景：</a:t>
            </a:r>
            <a:r>
              <a:rPr sz="2300" b="1" kern="0" spc="-5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APS高级排产系统介绍（3/3）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4" name="textbox 1474"/>
          <p:cNvSpPr/>
          <p:nvPr/>
        </p:nvSpPr>
        <p:spPr>
          <a:xfrm>
            <a:off x="7054804" y="2829290"/>
            <a:ext cx="2258060" cy="837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1430" algn="l" rtl="0" eaLnBrk="0">
              <a:lnSpc>
                <a:spcPct val="12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3、对生产订单进行生产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排程计算</a:t>
            </a:r>
            <a:r>
              <a:rPr sz="15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，通过甘特图方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式进行生产订单调整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6" name="textbox 1476"/>
          <p:cNvSpPr/>
          <p:nvPr/>
        </p:nvSpPr>
        <p:spPr>
          <a:xfrm>
            <a:off x="3595603" y="2809821"/>
            <a:ext cx="2257425" cy="837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8890" algn="l" rtl="0" eaLnBrk="0">
              <a:lnSpc>
                <a:spcPct val="12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2、针对销售订单进行生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产计划编制及管理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，形成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生产净需求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78" name="textbox 1478"/>
          <p:cNvSpPr/>
          <p:nvPr/>
        </p:nvSpPr>
        <p:spPr>
          <a:xfrm>
            <a:off x="9750026" y="4642533"/>
            <a:ext cx="2174875" cy="560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19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4、排定的生产工单下发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到产线进行生产执行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0" name="textbox 1480"/>
          <p:cNvSpPr/>
          <p:nvPr/>
        </p:nvSpPr>
        <p:spPr>
          <a:xfrm>
            <a:off x="327282" y="2809821"/>
            <a:ext cx="2173604" cy="5600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7780" algn="l" rtl="0" eaLnBrk="0">
              <a:lnSpc>
                <a:spcPct val="119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1、系统同步或手动进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销售订单创建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2" name="path 1482"/>
          <p:cNvSpPr/>
          <p:nvPr/>
        </p:nvSpPr>
        <p:spPr>
          <a:xfrm>
            <a:off x="2667000" y="1748028"/>
            <a:ext cx="591311" cy="466343"/>
          </a:xfrm>
          <a:custGeom>
            <a:avLst/>
            <a:gdLst/>
            <a:ahLst/>
            <a:cxnLst/>
            <a:rect l="0" t="0" r="0" b="0"/>
            <a:pathLst>
              <a:path w="931" h="734">
                <a:moveTo>
                  <a:pt x="0" y="182"/>
                </a:moveTo>
                <a:lnTo>
                  <a:pt x="561" y="182"/>
                </a:lnTo>
                <a:lnTo>
                  <a:pt x="561" y="0"/>
                </a:lnTo>
                <a:lnTo>
                  <a:pt x="931" y="367"/>
                </a:lnTo>
                <a:lnTo>
                  <a:pt x="561" y="734"/>
                </a:lnTo>
                <a:lnTo>
                  <a:pt x="561" y="549"/>
                </a:lnTo>
                <a:lnTo>
                  <a:pt x="0" y="549"/>
                </a:lnTo>
                <a:lnTo>
                  <a:pt x="0" y="182"/>
                </a:lnTo>
              </a:path>
            </a:pathLst>
          </a:cu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4" name="path 1484"/>
          <p:cNvSpPr/>
          <p:nvPr/>
        </p:nvSpPr>
        <p:spPr>
          <a:xfrm>
            <a:off x="6295644" y="1755647"/>
            <a:ext cx="589787" cy="466344"/>
          </a:xfrm>
          <a:custGeom>
            <a:avLst/>
            <a:gdLst/>
            <a:ahLst/>
            <a:cxnLst/>
            <a:rect l="0" t="0" r="0" b="0"/>
            <a:pathLst>
              <a:path w="928" h="734">
                <a:moveTo>
                  <a:pt x="0" y="182"/>
                </a:moveTo>
                <a:lnTo>
                  <a:pt x="561" y="182"/>
                </a:lnTo>
                <a:lnTo>
                  <a:pt x="561" y="0"/>
                </a:lnTo>
                <a:lnTo>
                  <a:pt x="928" y="367"/>
                </a:lnTo>
                <a:lnTo>
                  <a:pt x="561" y="734"/>
                </a:lnTo>
                <a:lnTo>
                  <a:pt x="561" y="552"/>
                </a:lnTo>
                <a:lnTo>
                  <a:pt x="0" y="552"/>
                </a:lnTo>
                <a:lnTo>
                  <a:pt x="0" y="182"/>
                </a:lnTo>
              </a:path>
            </a:pathLst>
          </a:cu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86" name="path 1486"/>
          <p:cNvSpPr/>
          <p:nvPr/>
        </p:nvSpPr>
        <p:spPr>
          <a:xfrm>
            <a:off x="10500359" y="4232148"/>
            <a:ext cx="516636" cy="416051"/>
          </a:xfrm>
          <a:custGeom>
            <a:avLst/>
            <a:gdLst/>
            <a:ahLst/>
            <a:cxnLst/>
            <a:rect l="0" t="0" r="0" b="0"/>
            <a:pathLst>
              <a:path w="813" h="655">
                <a:moveTo>
                  <a:pt x="609" y="0"/>
                </a:moveTo>
                <a:lnTo>
                  <a:pt x="609" y="328"/>
                </a:lnTo>
                <a:lnTo>
                  <a:pt x="813" y="328"/>
                </a:lnTo>
                <a:lnTo>
                  <a:pt x="405" y="655"/>
                </a:lnTo>
                <a:lnTo>
                  <a:pt x="0" y="328"/>
                </a:lnTo>
                <a:lnTo>
                  <a:pt x="204" y="328"/>
                </a:lnTo>
                <a:lnTo>
                  <a:pt x="204" y="0"/>
                </a:lnTo>
                <a:lnTo>
                  <a:pt x="609" y="0"/>
                </a:lnTo>
              </a:path>
            </a:pathLst>
          </a:custGeom>
          <a:solidFill>
            <a:srgbClr val="FBE5D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24" name="picture 13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0" name="picture 50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5044" name="picture 50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767144" y="432167"/>
            <a:ext cx="1352755" cy="391919"/>
          </a:xfrm>
          <a:prstGeom prst="rect">
            <a:avLst/>
          </a:prstGeom>
        </p:spPr>
      </p:pic>
      <p:sp>
        <p:nvSpPr>
          <p:cNvPr id="5048" name="textbox 5048"/>
          <p:cNvSpPr/>
          <p:nvPr/>
        </p:nvSpPr>
        <p:spPr>
          <a:xfrm>
            <a:off x="11021212" y="6422567"/>
            <a:ext cx="254000" cy="2095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45"/>
              </a:lnSpc>
            </a:pPr>
            <a:r>
              <a:rPr sz="1200" kern="0" spc="-50" dirty="0">
                <a:solidFill>
                  <a:srgbClr val="898989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112</a:t>
            </a:r>
            <a:endParaRPr sz="12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61385" y="2831465"/>
            <a:ext cx="51663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谢谢</a:t>
            </a:r>
            <a:r>
              <a:rPr lang="zh-CN" altLang="en-US" sz="60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观看</a:t>
            </a:r>
            <a:endParaRPr lang="zh-CN" altLang="en-US" sz="60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14357" y="2157412"/>
            <a:ext cx="6034354" cy="1886101"/>
          </a:xfrm>
          <a:prstGeom prst="rect">
            <a:avLst/>
          </a:prstGeom>
        </p:spPr>
      </p:pic>
      <p:graphicFrame>
        <p:nvGraphicFramePr>
          <p:cNvPr id="46" name="table 46"/>
          <p:cNvGraphicFramePr>
            <a:graphicFrameLocks noGrp="1"/>
          </p:cNvGraphicFramePr>
          <p:nvPr/>
        </p:nvGraphicFramePr>
        <p:xfrm>
          <a:off x="3049079" y="4498746"/>
          <a:ext cx="6011544" cy="1016000"/>
        </p:xfrm>
        <a:graphic>
          <a:graphicData uri="http://schemas.openxmlformats.org/drawingml/2006/table">
            <a:tbl>
              <a:tblPr>
                <a:solidFill>
                  <a:srgbClr val="F5F6F8"/>
                </a:solidFill>
              </a:tblPr>
              <a:tblGrid>
                <a:gridCol w="2106930"/>
                <a:gridCol w="1099185"/>
                <a:gridCol w="1120139"/>
                <a:gridCol w="1685289"/>
              </a:tblGrid>
              <a:tr h="351790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060575" algn="l" rtl="0" eaLnBrk="0">
                        <a:lnSpc>
                          <a:spcPts val="2080"/>
                        </a:lnSpc>
                        <a:spcBef>
                          <a:spcPts val="5"/>
                        </a:spcBef>
                      </a:pPr>
                      <a:r>
                        <a:rPr sz="1500" b="1" kern="0" spc="10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边缘数采网关/</a:t>
                      </a:r>
                      <a:r>
                        <a:rPr sz="1500" b="1" kern="0" spc="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</a:t>
                      </a:r>
                      <a:r>
                        <a:rPr sz="1500" b="1" kern="0" spc="10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网关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6F8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6F8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6F8"/>
                    </a:solidFill>
                  </a:tcPr>
                </a:tc>
                <a:tc hMerge="1"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6F8"/>
                    </a:solidFill>
                  </a:tcPr>
                </a:tc>
              </a:tr>
              <a:tr h="6642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9210" algn="l" rtl="0" eaLnBrk="0">
                        <a:lnSpc>
                          <a:spcPct val="87000"/>
                        </a:lnSpc>
                      </a:pPr>
                      <a:r>
                        <a:rPr sz="8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轻量版网关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8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标准版网关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9083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8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定制版网关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4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353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8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行业版网关</a:t>
                      </a:r>
                      <a:endParaRPr sz="8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8"/>
          <p:cNvGraphicFramePr>
            <a:graphicFrameLocks noGrp="1"/>
          </p:cNvGraphicFramePr>
          <p:nvPr/>
        </p:nvGraphicFramePr>
        <p:xfrm>
          <a:off x="3039440" y="1162697"/>
          <a:ext cx="6011545" cy="892175"/>
        </p:xfrm>
        <a:graphic>
          <a:graphicData uri="http://schemas.openxmlformats.org/drawingml/2006/table">
            <a:tbl>
              <a:tblPr>
                <a:solidFill>
                  <a:srgbClr val="F5F6F8"/>
                </a:solidFill>
              </a:tblPr>
              <a:tblGrid>
                <a:gridCol w="574040"/>
                <a:gridCol w="1426844"/>
                <a:gridCol w="563879"/>
                <a:gridCol w="1522094"/>
                <a:gridCol w="562609"/>
                <a:gridCol w="1362075"/>
              </a:tblGrid>
              <a:tr h="8921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7160" algn="l" rtl="0" eaLnBrk="0">
                        <a:lnSpc>
                          <a:spcPct val="88000"/>
                        </a:lnSpc>
                      </a:pPr>
                      <a:r>
                        <a:rPr sz="1500" b="1" u="sng" kern="0" spc="80" dirty="0">
                          <a:solidFill>
                            <a:srgbClr val="44546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产线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414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b="1" u="sng" kern="0" spc="70" dirty="0">
                          <a:solidFill>
                            <a:srgbClr val="44546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工厂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315" algn="l" rtl="0" eaLnBrk="0">
                        <a:lnSpc>
                          <a:spcPct val="83000"/>
                        </a:lnSpc>
                      </a:pPr>
                      <a:r>
                        <a:rPr sz="1500" b="1" u="sng" kern="0" spc="40" dirty="0">
                          <a:solidFill>
                            <a:srgbClr val="44546A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园区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6F8"/>
                    </a:solidFill>
                  </a:tcPr>
                </a:tc>
              </a:tr>
            </a:tbl>
          </a:graphicData>
        </a:graphic>
      </p:graphicFrame>
      <p:sp>
        <p:nvSpPr>
          <p:cNvPr id="50" name="textbox 50"/>
          <p:cNvSpPr/>
          <p:nvPr/>
        </p:nvSpPr>
        <p:spPr>
          <a:xfrm>
            <a:off x="115143" y="323812"/>
            <a:ext cx="5651500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8496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5G工业物联网：</a:t>
            </a:r>
            <a:r>
              <a:rPr sz="2300" b="1" kern="0" spc="-5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产品能力概览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9752076" y="5489448"/>
            <a:ext cx="2283460" cy="812800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0845" algn="l" rtl="0" eaLnBrk="0">
              <a:lnSpc>
                <a:spcPts val="1855"/>
              </a:lnSpc>
              <a:spcBef>
                <a:spcPts val="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5G确定性网络融合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807085" algn="l" rtl="0" eaLnBrk="0">
              <a:lnSpc>
                <a:spcPct val="87000"/>
              </a:lnSpc>
              <a:spcBef>
                <a:spcPts val="0"/>
              </a:spcBef>
            </a:pP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行业领先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9781031" y="2939795"/>
            <a:ext cx="2205354" cy="81089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4630" algn="l" rtl="0" eaLnBrk="0">
              <a:lnSpc>
                <a:spcPct val="87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细分行业质量管理模型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8350" algn="l" rtl="0" eaLnBrk="0">
              <a:lnSpc>
                <a:spcPct val="87000"/>
              </a:lnSpc>
              <a:spcBef>
                <a:spcPts val="0"/>
              </a:spcBef>
            </a:pP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行业领先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9781031" y="4116323"/>
            <a:ext cx="2174875" cy="81089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8290" algn="l" rtl="0" eaLnBrk="0">
              <a:lnSpc>
                <a:spcPts val="1855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25+类工业AI算法库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65480" algn="l" rtl="0" eaLnBrk="0">
              <a:lnSpc>
                <a:spcPct val="88000"/>
              </a:lnSpc>
              <a:spcBef>
                <a:spcPts val="5"/>
              </a:spcBef>
            </a:pP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高质量发展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0" name="textbox 60"/>
          <p:cNvSpPr/>
          <p:nvPr/>
        </p:nvSpPr>
        <p:spPr>
          <a:xfrm>
            <a:off x="9811511" y="1648967"/>
            <a:ext cx="2155189" cy="81089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050" algn="l" rtl="0" eaLnBrk="0">
              <a:lnSpc>
                <a:spcPts val="1855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300+产线设备协议解析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8155" algn="l" rtl="0" eaLnBrk="0">
              <a:lnSpc>
                <a:spcPts val="1815"/>
              </a:lnSpc>
              <a:spcBef>
                <a:spcPts val="195"/>
              </a:spcBef>
            </a:pPr>
            <a:r>
              <a:rPr sz="1400" i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工业AI数据基础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2" name="textbox 62"/>
          <p:cNvSpPr/>
          <p:nvPr/>
        </p:nvSpPr>
        <p:spPr>
          <a:xfrm>
            <a:off x="620268" y="3357371"/>
            <a:ext cx="1801495" cy="86296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735" algn="l" rtl="0" eaLnBrk="0">
              <a:lnSpc>
                <a:spcPct val="8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细分场景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6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5635" algn="l" rtl="0" eaLnBrk="0">
              <a:lnSpc>
                <a:spcPct val="87000"/>
              </a:lnSpc>
              <a:spcBef>
                <a:spcPts val="5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4" name="textbox 64"/>
          <p:cNvSpPr/>
          <p:nvPr/>
        </p:nvSpPr>
        <p:spPr>
          <a:xfrm>
            <a:off x="617219" y="5050535"/>
            <a:ext cx="1800225" cy="86296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6100" algn="l" rtl="0" eaLnBrk="0">
              <a:lnSpc>
                <a:spcPct val="87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端边协同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5000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定制版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textbox 66"/>
          <p:cNvSpPr/>
          <p:nvPr/>
        </p:nvSpPr>
        <p:spPr>
          <a:xfrm>
            <a:off x="620268" y="1702307"/>
            <a:ext cx="1801495" cy="861694"/>
          </a:xfrm>
          <a:prstGeom prst="rect">
            <a:avLst/>
          </a:pr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48005" algn="l" rtl="0" eaLnBrk="0">
              <a:lnSpc>
                <a:spcPct val="8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软硬解耦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38810" algn="l" rtl="0" eaLnBrk="0">
              <a:lnSpc>
                <a:spcPct val="86000"/>
              </a:lnSpc>
              <a:spcBef>
                <a:spcPts val="5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一体机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68" name="table 68"/>
          <p:cNvGraphicFramePr>
            <a:graphicFrameLocks noGrp="1"/>
          </p:cNvGraphicFramePr>
          <p:nvPr/>
        </p:nvGraphicFramePr>
        <p:xfrm>
          <a:off x="7230567" y="2935440"/>
          <a:ext cx="1597025" cy="892175"/>
        </p:xfrm>
        <a:graphic>
          <a:graphicData uri="http://schemas.openxmlformats.org/drawingml/2006/table">
            <a:tbl>
              <a:tblPr/>
              <a:tblGrid>
                <a:gridCol w="1597025"/>
              </a:tblGrid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6205" algn="l" rtl="0" eaLnBrk="0">
                        <a:lnSpc>
                          <a:spcPts val="155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工业AI视觉检测标机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911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安全生产检测算法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417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非标集成服务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textbox 70"/>
          <p:cNvSpPr/>
          <p:nvPr/>
        </p:nvSpPr>
        <p:spPr>
          <a:xfrm>
            <a:off x="3715892" y="2327254"/>
            <a:ext cx="2578100" cy="4305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83260" algn="l" rtl="0" eaLnBrk="0">
              <a:lnSpc>
                <a:spcPct val="88000"/>
              </a:lnSpc>
            </a:pPr>
            <a:r>
              <a:rPr sz="1500" b="1" kern="0" spc="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工业数据服务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550"/>
              </a:lnSpc>
              <a:spcBef>
                <a:spcPts val="65"/>
              </a:spcBef>
            </a:pPr>
            <a:r>
              <a:rPr sz="1200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数（采）智（能算法）控</a:t>
            </a:r>
            <a:r>
              <a:rPr sz="1200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（PLC）闭环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661659" y="1269492"/>
            <a:ext cx="1368552" cy="719327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645408" y="1269491"/>
            <a:ext cx="1295400" cy="740664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749540" y="1269492"/>
            <a:ext cx="1223771" cy="7193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21600000">
            <a:off x="6629400" y="4108703"/>
            <a:ext cx="2135123" cy="315467"/>
            <a:chOff x="0" y="0"/>
            <a:chExt cx="2135123" cy="315467"/>
          </a:xfrm>
        </p:grpSpPr>
        <p:pic>
          <p:nvPicPr>
            <p:cNvPr id="78" name="picture 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2135123" cy="315467"/>
            </a:xfrm>
            <a:prstGeom prst="rect">
              <a:avLst/>
            </a:prstGeom>
          </p:spPr>
        </p:pic>
        <p:sp>
          <p:nvSpPr>
            <p:cNvPr id="80" name="textbox 80"/>
            <p:cNvSpPr/>
            <p:nvPr/>
          </p:nvSpPr>
          <p:spPr>
            <a:xfrm>
              <a:off x="-12700" y="-12700"/>
              <a:ext cx="2160904" cy="34099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43865" algn="l" rtl="0" eaLnBrk="0">
                <a:lnSpc>
                  <a:spcPts val="1425"/>
                </a:lnSpc>
                <a:spcBef>
                  <a:spcPts val="0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IoT（轻量化工业感知）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3749257" y="4099334"/>
            <a:ext cx="1944623" cy="301977"/>
            <a:chOff x="0" y="0"/>
            <a:chExt cx="1944623" cy="301977"/>
          </a:xfrm>
        </p:grpSpPr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1944623" cy="301977"/>
            </a:xfrm>
            <a:prstGeom prst="rect">
              <a:avLst/>
            </a:prstGeom>
          </p:spPr>
        </p:pic>
        <p:sp>
          <p:nvSpPr>
            <p:cNvPr id="84" name="textbox 84"/>
            <p:cNvSpPr/>
            <p:nvPr/>
          </p:nvSpPr>
          <p:spPr>
            <a:xfrm>
              <a:off x="-12700" y="-12700"/>
              <a:ext cx="1970404" cy="32765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1000"/>
                </a:lnSpc>
              </a:pPr>
              <a:endParaRPr sz="4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30580" algn="l" rtl="0" eaLnBrk="0">
                <a:lnSpc>
                  <a:spcPts val="1425"/>
                </a:lnSpc>
                <a:spcBef>
                  <a:spcPts val="5"/>
                </a:spcBef>
              </a:pPr>
              <a:r>
                <a:rPr sz="11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5G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86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3917048" y="5636158"/>
            <a:ext cx="4385805" cy="113067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066287" y="5785104"/>
            <a:ext cx="1115568" cy="432816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7574518" y="2285376"/>
            <a:ext cx="1054100" cy="4629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05"/>
              </a:lnSpc>
            </a:pPr>
            <a:r>
              <a:rPr sz="1500" b="1" kern="0" spc="1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</a:t>
            </a:r>
            <a:r>
              <a:rPr sz="15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500" b="1" kern="0" spc="1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质检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835" algn="l" rtl="0" eaLnBrk="0">
              <a:lnSpc>
                <a:spcPct val="87000"/>
              </a:lnSpc>
              <a:spcBef>
                <a:spcPts val="85"/>
              </a:spcBef>
            </a:pPr>
            <a:r>
              <a:rPr sz="1200" kern="0" spc="-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降本增效亮点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8005571" y="5785103"/>
            <a:ext cx="982980" cy="440436"/>
          </a:xfrm>
          <a:prstGeom prst="rect">
            <a:avLst/>
          </a:prstGeom>
        </p:spPr>
      </p:pic>
      <p:graphicFrame>
        <p:nvGraphicFramePr>
          <p:cNvPr id="94" name="table 94"/>
          <p:cNvGraphicFramePr>
            <a:graphicFrameLocks noGrp="1"/>
          </p:cNvGraphicFramePr>
          <p:nvPr/>
        </p:nvGraphicFramePr>
        <p:xfrm>
          <a:off x="4503089" y="3423449"/>
          <a:ext cx="1155700" cy="372110"/>
        </p:xfrm>
        <a:graphic>
          <a:graphicData uri="http://schemas.openxmlformats.org/drawingml/2006/table">
            <a:tbl>
              <a:tblPr/>
              <a:tblGrid>
                <a:gridCol w="1155700"/>
              </a:tblGrid>
              <a:tr h="3594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74320" algn="l" rtl="0" eaLnBrk="0">
                        <a:lnSpc>
                          <a:spcPct val="8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数据存储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6" name="picture 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5582411" y="5785103"/>
            <a:ext cx="969264" cy="440436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784847" y="5785103"/>
            <a:ext cx="969264" cy="440436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645541" y="1284478"/>
            <a:ext cx="1846579" cy="2533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9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云边协同产品形态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4418075" y="5785103"/>
            <a:ext cx="929639" cy="438911"/>
          </a:xfrm>
          <a:prstGeom prst="rect">
            <a:avLst/>
          </a:prstGeom>
        </p:spPr>
      </p:pic>
      <p:graphicFrame>
        <p:nvGraphicFramePr>
          <p:cNvPr id="104" name="table 104"/>
          <p:cNvGraphicFramePr>
            <a:graphicFrameLocks noGrp="1"/>
          </p:cNvGraphicFramePr>
          <p:nvPr/>
        </p:nvGraphicFramePr>
        <p:xfrm>
          <a:off x="5821565" y="3422179"/>
          <a:ext cx="955675" cy="373379"/>
        </p:xfrm>
        <a:graphic>
          <a:graphicData uri="http://schemas.openxmlformats.org/drawingml/2006/table">
            <a:tbl>
              <a:tblPr/>
              <a:tblGrid>
                <a:gridCol w="955675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数据看板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8" name="table 108"/>
          <p:cNvGraphicFramePr>
            <a:graphicFrameLocks noGrp="1"/>
          </p:cNvGraphicFramePr>
          <p:nvPr/>
        </p:nvGraphicFramePr>
        <p:xfrm>
          <a:off x="3383952" y="3422179"/>
          <a:ext cx="843279" cy="373379"/>
        </p:xfrm>
        <a:graphic>
          <a:graphicData uri="http://schemas.openxmlformats.org/drawingml/2006/table">
            <a:tbl>
              <a:tblPr/>
              <a:tblGrid>
                <a:gridCol w="843279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11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数据采集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0" name="textbox 110"/>
          <p:cNvSpPr/>
          <p:nvPr/>
        </p:nvSpPr>
        <p:spPr>
          <a:xfrm>
            <a:off x="10167010" y="1268907"/>
            <a:ext cx="1373505" cy="254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6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自主数智能力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343328" y="3057731"/>
            <a:ext cx="324927" cy="79282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 rot="21600000">
            <a:off x="5871247" y="2919387"/>
            <a:ext cx="856894" cy="298182"/>
            <a:chOff x="0" y="0"/>
            <a:chExt cx="856894" cy="298182"/>
          </a:xfrm>
        </p:grpSpPr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rot="21600000">
              <a:off x="0" y="0"/>
              <a:ext cx="856894" cy="298182"/>
            </a:xfrm>
            <a:prstGeom prst="rect">
              <a:avLst/>
            </a:prstGeom>
          </p:spPr>
        </p:pic>
        <p:sp>
          <p:nvSpPr>
            <p:cNvPr id="116" name="textbox 116"/>
            <p:cNvSpPr/>
            <p:nvPr/>
          </p:nvSpPr>
          <p:spPr>
            <a:xfrm>
              <a:off x="-12700" y="-12700"/>
              <a:ext cx="882650" cy="3327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05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品质管理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 rot="21600000">
            <a:off x="4642484" y="2919387"/>
            <a:ext cx="856894" cy="298182"/>
            <a:chOff x="0" y="0"/>
            <a:chExt cx="856894" cy="298182"/>
          </a:xfrm>
        </p:grpSpPr>
        <p:pic>
          <p:nvPicPr>
            <p:cNvPr id="118" name="picture 11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1600000">
              <a:off x="0" y="0"/>
              <a:ext cx="856894" cy="298182"/>
            </a:xfrm>
            <a:prstGeom prst="rect">
              <a:avLst/>
            </a:prstGeom>
          </p:spPr>
        </p:pic>
        <p:sp>
          <p:nvSpPr>
            <p:cNvPr id="120" name="textbox 120"/>
            <p:cNvSpPr/>
            <p:nvPr/>
          </p:nvSpPr>
          <p:spPr>
            <a:xfrm>
              <a:off x="-12700" y="-12700"/>
              <a:ext cx="882650" cy="3340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0" algn="l" rtl="0" eaLnBrk="0">
                <a:lnSpc>
                  <a:spcPct val="87000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工艺管理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3383914" y="2919387"/>
            <a:ext cx="856894" cy="298182"/>
            <a:chOff x="0" y="0"/>
            <a:chExt cx="856894" cy="298182"/>
          </a:xfrm>
        </p:grpSpPr>
        <p:pic>
          <p:nvPicPr>
            <p:cNvPr id="122" name="picture 1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 rot="21600000">
              <a:off x="0" y="0"/>
              <a:ext cx="856894" cy="298182"/>
            </a:xfrm>
            <a:prstGeom prst="rect">
              <a:avLst/>
            </a:prstGeom>
          </p:spPr>
        </p:pic>
        <p:sp>
          <p:nvSpPr>
            <p:cNvPr id="124" name="textbox 124"/>
            <p:cNvSpPr/>
            <p:nvPr/>
          </p:nvSpPr>
          <p:spPr>
            <a:xfrm>
              <a:off x="-12700" y="-12700"/>
              <a:ext cx="882650" cy="33274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9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7795" algn="l" rtl="0" eaLnBrk="0">
                <a:lnSpc>
                  <a:spcPct val="87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生产管理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26" name="picture 1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2545079" y="3158599"/>
            <a:ext cx="286024" cy="769402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4163567" y="4915992"/>
            <a:ext cx="659891" cy="269748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5498591" y="4968240"/>
            <a:ext cx="451103" cy="222504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7775183" y="4854532"/>
            <a:ext cx="181886" cy="399626"/>
          </a:xfrm>
          <a:prstGeom prst="rect">
            <a:avLst/>
          </a:prstGeom>
        </p:spPr>
      </p:pic>
      <p:pic>
        <p:nvPicPr>
          <p:cNvPr id="134" name="picture 13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6722364" y="4881556"/>
            <a:ext cx="170688" cy="383678"/>
          </a:xfrm>
          <a:prstGeom prst="rect">
            <a:avLst/>
          </a:prstGeom>
        </p:spPr>
      </p:pic>
      <p:sp>
        <p:nvSpPr>
          <p:cNvPr id="136" name="textbox 136"/>
          <p:cNvSpPr/>
          <p:nvPr/>
        </p:nvSpPr>
        <p:spPr>
          <a:xfrm>
            <a:off x="8294452" y="6236760"/>
            <a:ext cx="431800" cy="1320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数控机床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" name="textbox 138"/>
          <p:cNvSpPr/>
          <p:nvPr/>
        </p:nvSpPr>
        <p:spPr>
          <a:xfrm>
            <a:off x="3395417" y="6249370"/>
            <a:ext cx="431165" cy="1314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仪器仪表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0" name="textbox 140"/>
          <p:cNvSpPr/>
          <p:nvPr/>
        </p:nvSpPr>
        <p:spPr>
          <a:xfrm>
            <a:off x="7133687" y="6236146"/>
            <a:ext cx="329565" cy="1327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机械臂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2" name="textbox 142"/>
          <p:cNvSpPr/>
          <p:nvPr/>
        </p:nvSpPr>
        <p:spPr>
          <a:xfrm>
            <a:off x="4685418" y="6264401"/>
            <a:ext cx="241300" cy="121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AGV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4" name="textbox 144"/>
          <p:cNvSpPr/>
          <p:nvPr/>
        </p:nvSpPr>
        <p:spPr>
          <a:xfrm>
            <a:off x="5983959" y="6238277"/>
            <a:ext cx="198120" cy="121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8000"/>
              </a:lnSpc>
            </a:pPr>
            <a:r>
              <a:rPr sz="8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PLC</a:t>
            </a:r>
            <a:endParaRPr sz="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21600000">
            <a:off x="545261" y="1258570"/>
            <a:ext cx="11267261" cy="1103744"/>
            <a:chOff x="0" y="0"/>
            <a:chExt cx="11267261" cy="1103744"/>
          </a:xfrm>
        </p:grpSpPr>
        <p:pic>
          <p:nvPicPr>
            <p:cNvPr id="148" name="picture 1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1267261" cy="1103744"/>
            </a:xfrm>
            <a:prstGeom prst="rect">
              <a:avLst/>
            </a:prstGeom>
          </p:spPr>
        </p:pic>
        <p:sp>
          <p:nvSpPr>
            <p:cNvPr id="150" name="textbox 150"/>
            <p:cNvSpPr/>
            <p:nvPr/>
          </p:nvSpPr>
          <p:spPr>
            <a:xfrm>
              <a:off x="9342793" y="130568"/>
              <a:ext cx="1774189" cy="88201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5560" algn="l" rtl="0" eaLnBrk="0">
                <a:lnSpc>
                  <a:spcPct val="87000"/>
                </a:lnSpc>
              </a:pPr>
              <a:r>
                <a:rPr sz="1200" b="1" kern="0" spc="1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售后团队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8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indent="635" algn="l" rtl="0" eaLnBrk="0">
                <a:lnSpc>
                  <a:spcPct val="106000"/>
                </a:lnSpc>
                <a:spcBef>
                  <a:spcPts val="5"/>
                </a:spcBef>
              </a:pPr>
              <a:r>
                <a:rPr sz="9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产品出厂前装数采模块，</a:t>
              </a:r>
              <a:r>
                <a:rPr sz="900" kern="0" spc="-11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远程监</a:t>
              </a:r>
              <a:r>
                <a:rPr sz="9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控设备运行状态，</a:t>
              </a:r>
              <a:r>
                <a:rPr sz="900" kern="0" spc="-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自动</a:t>
              </a:r>
              <a:r>
                <a:rPr sz="9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判别设备</a:t>
              </a:r>
              <a:r>
                <a:rPr sz="9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运行情况，</a:t>
              </a:r>
              <a:r>
                <a:rPr sz="900" kern="0" spc="-13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预警报修，</a:t>
              </a:r>
              <a:r>
                <a:rPr sz="900" kern="0" spc="-10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同时推送</a:t>
              </a:r>
              <a:r>
                <a:rPr sz="900" kern="0" spc="7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维修信息到售后人员</a:t>
              </a:r>
              <a:r>
                <a:rPr sz="900" kern="0" spc="6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152" name="table 152"/>
          <p:cNvGraphicFramePr>
            <a:graphicFrameLocks noGrp="1"/>
          </p:cNvGraphicFramePr>
          <p:nvPr/>
        </p:nvGraphicFramePr>
        <p:xfrm>
          <a:off x="184823" y="4386046"/>
          <a:ext cx="3856990" cy="1504314"/>
        </p:xfrm>
        <a:graphic>
          <a:graphicData uri="http://schemas.openxmlformats.org/drawingml/2006/table">
            <a:tbl>
              <a:tblPr/>
              <a:tblGrid>
                <a:gridCol w="411480"/>
                <a:gridCol w="927735"/>
                <a:gridCol w="1355725"/>
                <a:gridCol w="1162050"/>
              </a:tblGrid>
              <a:tr h="3098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9855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产线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766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数采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5575" algn="l" rtl="0" eaLnBrk="0">
                        <a:lnSpc>
                          <a:spcPts val="97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时延：150ms 带宽：2M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1940" algn="l" rtl="0" eaLnBrk="0">
                        <a:lnSpc>
                          <a:spcPts val="97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数据不出园区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  <a:tr h="30416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303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车间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383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AGV智能物流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68275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时延：50ms  带宽：5M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081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高可靠移动网络连接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213359">
                <a:tc vMerge="1"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0650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AR/VR辅助维修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1605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时延：50ms  带宽：50M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79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5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4300" algn="l" rtl="0" eaLnBrk="0">
                        <a:lnSpc>
                          <a:spcPct val="71000"/>
                        </a:lnSpc>
                      </a:pPr>
                      <a:r>
                        <a:rPr sz="8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工厂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8135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AI安防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8905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时延：100ms 带宽：20M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2580" indent="-17399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办公内网从vpn升级</a:t>
                      </a:r>
                      <a:r>
                        <a:rPr sz="8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    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5G专网访问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</a:tr>
              <a:tr h="341629">
                <a:tc vMerge="1"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686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8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扫码枪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55575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时延：500ms 带宽：1M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9540" algn="l" rtl="0" eaLnBrk="0">
                        <a:lnSpc>
                          <a:spcPts val="970"/>
                        </a:lnSpc>
                      </a:pP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数据不出园区，移动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  <a:p>
                      <a:pPr marL="485140" algn="l" rtl="0" eaLnBrk="0">
                        <a:lnSpc>
                          <a:spcPct val="80000"/>
                        </a:lnSpc>
                        <a:spcBef>
                          <a:spcPts val="130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等线" panose="02010600030101010101" charset="-122"/>
                          <a:ea typeface="等线" panose="02010600030101010101" charset="-122"/>
                          <a:cs typeface="等线" panose="02010600030101010101" charset="-122"/>
                        </a:rPr>
                        <a:t>扫码</a:t>
                      </a:r>
                      <a:endParaRPr sz="800" dirty="0">
                        <a:latin typeface="等线" panose="02010600030101010101" charset="-122"/>
                        <a:ea typeface="等线" panose="02010600030101010101" charset="-122"/>
                        <a:cs typeface="等线" panose="02010600030101010101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pSp>
        <p:nvGrpSpPr>
          <p:cNvPr id="20" name="group 20"/>
          <p:cNvGrpSpPr/>
          <p:nvPr/>
        </p:nvGrpSpPr>
        <p:grpSpPr>
          <a:xfrm rot="21600000">
            <a:off x="4036097" y="3662171"/>
            <a:ext cx="4792434" cy="2226564"/>
            <a:chOff x="0" y="0"/>
            <a:chExt cx="4792434" cy="2226564"/>
          </a:xfrm>
        </p:grpSpPr>
        <p:pic>
          <p:nvPicPr>
            <p:cNvPr id="154" name="picture 1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792434" cy="2226564"/>
            </a:xfrm>
            <a:prstGeom prst="rect">
              <a:avLst/>
            </a:prstGeom>
          </p:spPr>
        </p:pic>
        <p:sp>
          <p:nvSpPr>
            <p:cNvPr id="156" name="textbox 156"/>
            <p:cNvSpPr/>
            <p:nvPr/>
          </p:nvSpPr>
          <p:spPr>
            <a:xfrm>
              <a:off x="1516697" y="1943468"/>
              <a:ext cx="318134" cy="28575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185"/>
                </a:lnSpc>
              </a:pPr>
              <a:r>
                <a:rPr sz="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UPF</a:t>
              </a:r>
              <a:r>
                <a:rPr sz="900" b="1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3335" algn="l" rtl="0" eaLnBrk="0">
                <a:lnSpc>
                  <a:spcPct val="79000"/>
                </a:lnSpc>
                <a:spcBef>
                  <a:spcPts val="10"/>
                </a:spcBef>
              </a:pPr>
              <a:r>
                <a:rPr sz="900" b="1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MEC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58" name="textbox 158"/>
            <p:cNvSpPr/>
            <p:nvPr/>
          </p:nvSpPr>
          <p:spPr>
            <a:xfrm>
              <a:off x="2439454" y="611797"/>
              <a:ext cx="421640" cy="1765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185"/>
                </a:lnSpc>
              </a:pPr>
              <a:r>
                <a:rPr sz="900" b="1" kern="0" spc="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5G基站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60" name="textbox 160"/>
          <p:cNvSpPr/>
          <p:nvPr/>
        </p:nvSpPr>
        <p:spPr>
          <a:xfrm>
            <a:off x="115143" y="289052"/>
            <a:ext cx="11809730" cy="5924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spcBef>
                <a:spcPts val="5"/>
              </a:spcBef>
              <a:tabLst>
                <a:tab pos="158623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ICT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项目服务：</a:t>
            </a:r>
            <a:r>
              <a:rPr sz="2300" b="1" kern="0" spc="-5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融合网络、</a:t>
            </a:r>
            <a:r>
              <a:rPr sz="2300" b="1" kern="0" spc="-5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数据、</a:t>
            </a:r>
            <a:r>
              <a:rPr sz="2300" b="1" kern="0" spc="-5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</a:t>
            </a:r>
            <a:r>
              <a:rPr sz="2300" b="1" kern="0" spc="-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是中大型企业数字工厂基</a:t>
            </a:r>
            <a:r>
              <a:rPr sz="23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础底座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4" name="picture 1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166" name="rect 166"/>
          <p:cNvSpPr/>
          <p:nvPr/>
        </p:nvSpPr>
        <p:spPr>
          <a:xfrm>
            <a:off x="2148839" y="2971800"/>
            <a:ext cx="7810500" cy="562355"/>
          </a:xfrm>
          <a:prstGeom prst="rect">
            <a:avLst/>
          </a:prstGeom>
          <a:solidFill>
            <a:srgbClr val="D9D9D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8" name="textbox 168"/>
          <p:cNvSpPr/>
          <p:nvPr/>
        </p:nvSpPr>
        <p:spPr>
          <a:xfrm>
            <a:off x="2080260" y="5989320"/>
            <a:ext cx="8272780" cy="441959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6160" algn="l" rtl="0" eaLnBrk="0">
              <a:lnSpc>
                <a:spcPct val="88000"/>
              </a:lnSpc>
              <a:spcBef>
                <a:spcPts val="5"/>
              </a:spcBef>
            </a:pPr>
            <a:r>
              <a:rPr sz="17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数字化底座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8894026" y="4610112"/>
          <a:ext cx="2987675" cy="930910"/>
        </p:xfrm>
        <a:graphic>
          <a:graphicData uri="http://schemas.openxmlformats.org/drawingml/2006/table">
            <a:tbl>
              <a:tblPr/>
              <a:tblGrid>
                <a:gridCol w="1724025"/>
                <a:gridCol w="1263650"/>
              </a:tblGrid>
              <a:tr h="9309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23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750" indent="139700" algn="l" rtl="0" eaLnBrk="0">
                        <a:lnSpc>
                          <a:spcPct val="113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覆盖</a:t>
                      </a:r>
                      <a:r>
                        <a:rPr sz="1200" b="1" kern="0" spc="-1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90%以上</a:t>
                      </a:r>
                      <a:r>
                        <a:rPr sz="1200" b="1" kern="0" spc="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塑料制品加工设备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142240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覆盖</a:t>
                      </a:r>
                      <a:r>
                        <a:rPr sz="1200" b="1" kern="0" spc="-1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70%以上</a:t>
                      </a:r>
                      <a:r>
                        <a:rPr sz="1200" b="1" kern="0" spc="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金属制品加工设备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9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8105" indent="-698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辐射电子、家电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、家居、玩具、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46355" indent="24130" algn="l" rtl="0" eaLnBrk="0">
                        <a:lnSpc>
                          <a:spcPct val="105000"/>
                        </a:lnSpc>
                        <a:spcBef>
                          <a:spcPts val="11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箱包等细分行业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辐射汽配、机械制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造等细分行业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2" name="picture 1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206406" y="5269084"/>
            <a:ext cx="350392" cy="74978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0229584" y="4747221"/>
            <a:ext cx="336232" cy="76200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987027" y="4379976"/>
            <a:ext cx="2612135" cy="82295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8960129" y="3599605"/>
            <a:ext cx="2546350" cy="8299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8745" algn="l" rtl="0" eaLnBrk="0">
              <a:lnSpc>
                <a:spcPct val="88000"/>
              </a:lnSpc>
            </a:pPr>
            <a:r>
              <a:rPr sz="1700" b="1" kern="0" spc="-3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 数 据 要</a:t>
            </a:r>
            <a:r>
              <a:rPr sz="1700" b="1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3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</a:t>
            </a:r>
            <a:r>
              <a:rPr sz="1700" b="1" kern="0" spc="-6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3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</a:t>
            </a:r>
            <a:r>
              <a:rPr sz="1700" b="1" kern="0" spc="-7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-3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5000"/>
              </a:lnSpc>
              <a:spcBef>
                <a:spcPts val="320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行业深度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ts val="149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300+工业协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议解析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ts val="1495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注塑/机加等细分行业生产数据模型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448310" y="3601504"/>
            <a:ext cx="2791460" cy="669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225" algn="l" rtl="0" eaLnBrk="0">
              <a:lnSpc>
                <a:spcPts val="158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共享UPF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专属UPF/轻量5GC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970" algn="l" rtl="0" eaLnBrk="0">
              <a:lnSpc>
                <a:spcPts val="1580"/>
              </a:lnSpc>
              <a:spcBef>
                <a:spcPts val="95"/>
              </a:spcBef>
            </a:pP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工业固网</a:t>
            </a:r>
            <a:r>
              <a:rPr sz="12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5G/Wi</a:t>
            </a:r>
            <a:r>
              <a:rPr sz="1200" b="1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Fi双通道无线网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5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800" b="1" kern="0" spc="0" baseline="-6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VPN</a:t>
            </a:r>
            <a:r>
              <a:rPr sz="11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—中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800" b="1" kern="0" spc="2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1800" b="1" kern="0" spc="1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外双域无感访问</a:t>
            </a:r>
            <a:endParaRPr sz="1800" baseline="-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77023" y="3872598"/>
            <a:ext cx="323608" cy="75666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190866" y="3659352"/>
            <a:ext cx="323608" cy="75679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4905121" y="1365961"/>
            <a:ext cx="1828164" cy="730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5400" algn="l" rtl="0" eaLnBrk="0">
              <a:lnSpc>
                <a:spcPct val="87000"/>
              </a:lnSpc>
            </a:pPr>
            <a:r>
              <a:rPr sz="1200" b="1" kern="0" spc="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产线班组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270" algn="l" rtl="0" eaLnBrk="0">
              <a:lnSpc>
                <a:spcPct val="106000"/>
              </a:lnSpc>
              <a:spcBef>
                <a:spcPts val="5"/>
              </a:spcBef>
            </a:pPr>
            <a:r>
              <a:rPr sz="9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快速接收生产任务</a:t>
            </a:r>
            <a:r>
              <a:rPr sz="9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，沟通及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时响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</a:t>
            </a:r>
            <a:r>
              <a:rPr sz="900" kern="0" spc="-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2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减少生产等待时间</a:t>
            </a: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提高流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转效率</a:t>
            </a:r>
            <a:r>
              <a:rPr sz="900" kern="0" spc="-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8" name="textbox 188"/>
          <p:cNvSpPr/>
          <p:nvPr/>
        </p:nvSpPr>
        <p:spPr>
          <a:xfrm>
            <a:off x="7362202" y="1367053"/>
            <a:ext cx="1793239" cy="730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195" algn="l" rtl="0" eaLnBrk="0">
              <a:lnSpc>
                <a:spcPct val="86000"/>
              </a:lnSpc>
            </a:pPr>
            <a:r>
              <a:rPr sz="1200" b="1" kern="0" spc="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设备管理科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905" algn="l" rtl="0" eaLnBrk="0">
              <a:lnSpc>
                <a:spcPct val="106000"/>
              </a:lnSpc>
              <a:spcBef>
                <a:spcPts val="5"/>
              </a:spcBef>
            </a:pP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实时掌握设备运行状态</a:t>
            </a:r>
            <a:r>
              <a:rPr sz="900" kern="0" spc="1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，规范维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</a:t>
            </a:r>
            <a:r>
              <a:rPr sz="900" kern="0" spc="-1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，提高检修效率</a:t>
            </a: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</a:t>
            </a:r>
            <a:r>
              <a:rPr sz="900" kern="0" spc="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设备利用率。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0" name="textbox 190"/>
          <p:cNvSpPr/>
          <p:nvPr/>
        </p:nvSpPr>
        <p:spPr>
          <a:xfrm>
            <a:off x="2493530" y="1366723"/>
            <a:ext cx="1778000" cy="730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130" algn="l" rtl="0" eaLnBrk="0">
              <a:lnSpc>
                <a:spcPct val="86000"/>
              </a:lnSpc>
            </a:pPr>
            <a:r>
              <a:rPr sz="1200" b="1" kern="0" spc="3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企业管理团队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6000"/>
              </a:lnSpc>
              <a:spcBef>
                <a:spcPts val="5"/>
              </a:spcBef>
            </a:pP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运营指标可视化</a:t>
            </a:r>
            <a:r>
              <a:rPr sz="900" kern="0" spc="1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</a:t>
            </a:r>
            <a:r>
              <a:rPr sz="900" kern="0" spc="5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厂动态实时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掌握</a:t>
            </a:r>
            <a:r>
              <a:rPr sz="900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，识别产能瓶颈</a:t>
            </a:r>
            <a:r>
              <a:rPr sz="900" kern="0" spc="-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4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3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规范生产</a:t>
            </a:r>
            <a:r>
              <a:rPr sz="9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r>
              <a:rPr sz="900" kern="0" spc="-6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，降本增效。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rect 192"/>
          <p:cNvSpPr/>
          <p:nvPr/>
        </p:nvSpPr>
        <p:spPr>
          <a:xfrm>
            <a:off x="4587240" y="3048000"/>
            <a:ext cx="1618488" cy="416052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4" name="rect 194"/>
          <p:cNvSpPr/>
          <p:nvPr/>
        </p:nvSpPr>
        <p:spPr>
          <a:xfrm>
            <a:off x="6330695" y="3055620"/>
            <a:ext cx="1618488" cy="416052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6" name="rect 196"/>
          <p:cNvSpPr/>
          <p:nvPr/>
        </p:nvSpPr>
        <p:spPr>
          <a:xfrm>
            <a:off x="8124444" y="3046476"/>
            <a:ext cx="1618488" cy="416052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700783" y="2822447"/>
            <a:ext cx="1865375" cy="304800"/>
          </a:xfrm>
          <a:prstGeom prst="rect">
            <a:avLst/>
          </a:prstGeom>
        </p:spPr>
      </p:pic>
      <p:sp>
        <p:nvSpPr>
          <p:cNvPr id="200" name="rect 200"/>
          <p:cNvSpPr/>
          <p:nvPr/>
        </p:nvSpPr>
        <p:spPr>
          <a:xfrm>
            <a:off x="2903220" y="3049523"/>
            <a:ext cx="1510284" cy="416052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02" name="textbox 202"/>
          <p:cNvSpPr/>
          <p:nvPr/>
        </p:nvSpPr>
        <p:spPr>
          <a:xfrm>
            <a:off x="6571031" y="3093544"/>
            <a:ext cx="1141094" cy="358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40665" indent="-227965" algn="l" rtl="0" eaLnBrk="0">
              <a:lnSpc>
                <a:spcPct val="104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设备产品售后管理</a:t>
            </a: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（设备服务）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574548" y="4236720"/>
            <a:ext cx="3212591" cy="102107"/>
          </a:xfrm>
          <a:prstGeom prst="rect">
            <a:avLst/>
          </a:prstGeom>
        </p:spPr>
      </p:pic>
      <p:sp>
        <p:nvSpPr>
          <p:cNvPr id="206" name="textbox 206"/>
          <p:cNvSpPr/>
          <p:nvPr/>
        </p:nvSpPr>
        <p:spPr>
          <a:xfrm>
            <a:off x="2038644" y="2592928"/>
            <a:ext cx="1263014" cy="25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 设备管理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8" name="textbox 208"/>
          <p:cNvSpPr/>
          <p:nvPr/>
        </p:nvSpPr>
        <p:spPr>
          <a:xfrm>
            <a:off x="5350214" y="2696128"/>
            <a:ext cx="1623694" cy="2101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设备全生命周期管理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0" name="textbox 210"/>
          <p:cNvSpPr/>
          <p:nvPr/>
        </p:nvSpPr>
        <p:spPr>
          <a:xfrm>
            <a:off x="3228119" y="3087765"/>
            <a:ext cx="862964" cy="349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产线设备管理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425"/>
              </a:lnSpc>
            </a:pP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（设备状态）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2" name="textbox 212"/>
          <p:cNvSpPr/>
          <p:nvPr/>
        </p:nvSpPr>
        <p:spPr>
          <a:xfrm>
            <a:off x="144121" y="3234926"/>
            <a:ext cx="1213485" cy="254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700" b="1" kern="0" spc="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1700" b="1" kern="0" spc="2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b="1" kern="0" spc="2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网络升级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4" name="textbox 214"/>
          <p:cNvSpPr/>
          <p:nvPr/>
        </p:nvSpPr>
        <p:spPr>
          <a:xfrm>
            <a:off x="4966775" y="3086610"/>
            <a:ext cx="862964" cy="349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生产数据服务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1425"/>
              </a:lnSpc>
            </a:pPr>
            <a:r>
              <a:rPr sz="10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（设备运行）</a:t>
            </a:r>
            <a:endParaRPr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6" name="textbox 216"/>
          <p:cNvSpPr/>
          <p:nvPr/>
        </p:nvSpPr>
        <p:spPr>
          <a:xfrm>
            <a:off x="8420484" y="3142947"/>
            <a:ext cx="1038860" cy="2070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25"/>
              </a:lnSpc>
            </a:pPr>
            <a:r>
              <a:rPr sz="11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5G定制网自服务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8" name="textbox 218"/>
          <p:cNvSpPr/>
          <p:nvPr/>
        </p:nvSpPr>
        <p:spPr>
          <a:xfrm>
            <a:off x="855802" y="1681124"/>
            <a:ext cx="708025" cy="2508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700" b="1" kern="0" spc="8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服务于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0" name="textbox 220"/>
          <p:cNvSpPr/>
          <p:nvPr/>
        </p:nvSpPr>
        <p:spPr>
          <a:xfrm>
            <a:off x="4757330" y="5425694"/>
            <a:ext cx="217804" cy="2368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4445" algn="l" rtl="0" eaLnBrk="0">
              <a:lnSpc>
                <a:spcPct val="81000"/>
              </a:lnSpc>
            </a:pPr>
            <a:r>
              <a:rPr sz="9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</a:t>
            </a:r>
            <a:r>
              <a:rPr sz="900" b="1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sp>
        <p:nvSpPr>
          <p:cNvPr id="224" name="textbox 224"/>
          <p:cNvSpPr/>
          <p:nvPr/>
        </p:nvSpPr>
        <p:spPr>
          <a:xfrm>
            <a:off x="412339" y="4314991"/>
            <a:ext cx="5341620" cy="219900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292100" indent="-279400" algn="l" rtl="0" eaLnBrk="0">
              <a:lnSpc>
                <a:spcPct val="13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按单客户</a:t>
            </a:r>
            <a:r>
              <a:rPr sz="14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3年10个端测算：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按400元/端/月收费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，总收入超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，毛利率超40%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1465" indent="-278765" algn="l" rtl="0" eaLnBrk="0">
              <a:lnSpc>
                <a:spcPct val="146000"/>
              </a:lnSpc>
              <a:spcBef>
                <a:spcPts val="13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按单客户</a:t>
            </a:r>
            <a:r>
              <a:rPr sz="14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3年100个端测算：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按200元/端/月收费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，总收入7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0万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，毛利率超60%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0195" indent="-278130" algn="l" rtl="0" eaLnBrk="0">
              <a:lnSpc>
                <a:spcPct val="147000"/>
              </a:lnSpc>
              <a:spcBef>
                <a:spcPts val="16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以某中小企业数字化转型城市为例，</a:t>
            </a:r>
            <a:r>
              <a:rPr sz="14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中小企业重点客户清单12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00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sz="1400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，按工业数采渗透率10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%估算</a:t>
            </a:r>
            <a:r>
              <a:rPr sz="14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，预计带动项目签约收入超5千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万/年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6" name="textbox 226"/>
          <p:cNvSpPr/>
          <p:nvPr/>
        </p:nvSpPr>
        <p:spPr>
          <a:xfrm>
            <a:off x="6340741" y="4473537"/>
            <a:ext cx="5448300" cy="2105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36445" algn="l" rtl="0" eaLnBrk="0">
              <a:lnSpc>
                <a:spcPct val="8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某仪表头部企业项目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905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客户痛点：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0" algn="l" rtl="0" eaLnBrk="0">
              <a:lnSpc>
                <a:spcPct val="88000"/>
              </a:lnSpc>
              <a:spcBef>
                <a:spcPts val="89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客户位于唐山市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，主要产品超声水表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、超声热量表、超声流量表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9935" indent="-280670" algn="l" rtl="0" eaLnBrk="0">
              <a:lnSpc>
                <a:spcPct val="147000"/>
              </a:lnSpc>
              <a:spcBef>
                <a:spcPts val="135"/>
              </a:spcBef>
            </a:pP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产线设备36台</a:t>
            </a:r>
            <a:r>
              <a:rPr sz="12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，涉及西门子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、新代、发那科、广数等多种品牌、多种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型号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，且新老设备共存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，数据采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集难度大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9900" algn="l" rtl="0" eaLnBrk="0">
              <a:lnSpc>
                <a:spcPct val="88000"/>
              </a:lnSpc>
              <a:spcBef>
                <a:spcPts val="84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客户前期已经找了LD、YD及其他厂家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，均无法满足数采需求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90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12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 </a:t>
            </a:r>
            <a:r>
              <a:rPr sz="1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落地实施：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69900" algn="l" rtl="0" eaLnBrk="0">
              <a:lnSpc>
                <a:spcPct val="8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天翼物联</a:t>
            </a:r>
            <a:r>
              <a:rPr sz="12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一天内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提交解决方案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，完全满足客户需求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b="1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一周内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完成交付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6581787" y="2585491"/>
            <a:ext cx="4896484" cy="1613738"/>
            <a:chOff x="0" y="0"/>
            <a:chExt cx="4896484" cy="1613738"/>
          </a:xfrm>
        </p:grpSpPr>
        <p:pic>
          <p:nvPicPr>
            <p:cNvPr id="228" name="picture 2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4896484" cy="1613738"/>
            </a:xfrm>
            <a:prstGeom prst="rect">
              <a:avLst/>
            </a:prstGeom>
          </p:spPr>
        </p:pic>
        <p:sp>
          <p:nvSpPr>
            <p:cNvPr id="230" name="textbox 230"/>
            <p:cNvSpPr/>
            <p:nvPr/>
          </p:nvSpPr>
          <p:spPr>
            <a:xfrm>
              <a:off x="259216" y="1201821"/>
              <a:ext cx="4407534" cy="23240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7000"/>
                </a:lnSpc>
              </a:pPr>
              <a:r>
                <a:rPr sz="2100" b="1" kern="0" spc="20" baseline="2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设备数采</a:t>
              </a:r>
              <a:r>
                <a:rPr sz="13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         </a:t>
              </a:r>
              <a:r>
                <a:rPr sz="1400" b="1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数据看板</a:t>
              </a:r>
              <a:r>
                <a:rPr sz="14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</a:t>
              </a:r>
              <a:r>
                <a:rPr sz="14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2100" b="1" kern="0" spc="20" baseline="-5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交付实</a:t>
              </a:r>
              <a:r>
                <a:rPr sz="2100" b="1" kern="0" spc="10" baseline="-5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施</a:t>
              </a:r>
              <a:endParaRPr sz="2100" baseline="-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32" name="textbox 232"/>
            <p:cNvSpPr/>
            <p:nvPr/>
          </p:nvSpPr>
          <p:spPr>
            <a:xfrm>
              <a:off x="1575940" y="120394"/>
              <a:ext cx="1914525" cy="2927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2105"/>
                </a:lnSpc>
              </a:pPr>
              <a:r>
                <a:rPr sz="1500" b="1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5G工业数采标准服务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21600000">
            <a:off x="542061" y="1910283"/>
            <a:ext cx="5258536" cy="813320"/>
            <a:chOff x="0" y="0"/>
            <a:chExt cx="5258536" cy="813320"/>
          </a:xfrm>
        </p:grpSpPr>
        <p:pic>
          <p:nvPicPr>
            <p:cNvPr id="234" name="picture 2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5258536" cy="813320"/>
            </a:xfrm>
            <a:prstGeom prst="rect">
              <a:avLst/>
            </a:prstGeom>
          </p:spPr>
        </p:pic>
        <p:sp>
          <p:nvSpPr>
            <p:cNvPr id="236" name="textbox 236"/>
            <p:cNvSpPr/>
            <p:nvPr/>
          </p:nvSpPr>
          <p:spPr>
            <a:xfrm>
              <a:off x="-12700" y="-12700"/>
              <a:ext cx="5284470" cy="8388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19785" algn="l" rtl="0" eaLnBrk="0">
                <a:lnSpc>
                  <a:spcPct val="88000"/>
                </a:lnSpc>
              </a:pPr>
              <a:r>
                <a:rPr sz="1500" b="1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以中部某省数字化转型</a:t>
              </a:r>
              <a:r>
                <a:rPr sz="15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基础设施套餐为例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38" name="textbox 238"/>
          <p:cNvSpPr/>
          <p:nvPr/>
        </p:nvSpPr>
        <p:spPr>
          <a:xfrm>
            <a:off x="115143" y="353934"/>
            <a:ext cx="9497694" cy="421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8000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标准化产品：</a:t>
            </a:r>
            <a:r>
              <a:rPr sz="2300" b="1" kern="0" spc="-5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沉淀本地化服务</a:t>
            </a:r>
            <a:r>
              <a:rPr sz="2300" b="1" kern="0" spc="-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助力规模切入</a:t>
            </a:r>
            <a:r>
              <a:rPr sz="23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工业增量市场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0" name="picture 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355091" y="1171955"/>
            <a:ext cx="5672454" cy="550544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9580" algn="l" rtl="0" eaLnBrk="0">
              <a:lnSpc>
                <a:spcPct val="88000"/>
              </a:lnSpc>
              <a:spcBef>
                <a:spcPts val="5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数采与云网能力融合套餐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0590" algn="l" rtl="0" eaLnBrk="0">
              <a:lnSpc>
                <a:spcPct val="88000"/>
              </a:lnSpc>
              <a:spcBef>
                <a:spcPts val="345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可申报数字化转型补贴</a:t>
            </a:r>
            <a:r>
              <a:rPr sz="1500" b="1" kern="0" spc="-2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助力云网扩大规模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4" name="textbox 244"/>
          <p:cNvSpPr/>
          <p:nvPr/>
        </p:nvSpPr>
        <p:spPr>
          <a:xfrm>
            <a:off x="6489191" y="1159764"/>
            <a:ext cx="5067300" cy="559434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06755" indent="-101600" algn="l" rtl="0" eaLnBrk="0">
              <a:lnSpc>
                <a:spcPct val="99000"/>
              </a:lnSpc>
              <a:spcBef>
                <a:spcPts val="0"/>
              </a:spcBef>
            </a:pP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支持本地发布小场景、</a:t>
            </a:r>
            <a:r>
              <a:rPr sz="1500" b="1" kern="0" spc="-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小切口工业数采服务</a:t>
            </a: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深入企业生产数据</a:t>
            </a:r>
            <a:r>
              <a:rPr sz="1500" b="1" kern="0" spc="-2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，带来</a:t>
            </a:r>
            <a:r>
              <a:rPr sz="15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后续信息化商机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textbox 246"/>
          <p:cNvSpPr/>
          <p:nvPr/>
        </p:nvSpPr>
        <p:spPr>
          <a:xfrm>
            <a:off x="6402344" y="1981964"/>
            <a:ext cx="5092700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1465" indent="-278765" algn="l" rtl="0" eaLnBrk="0">
              <a:lnSpc>
                <a:spcPct val="136000"/>
              </a:lnSpc>
            </a:pP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以产线20台设备为例，</a:t>
            </a:r>
            <a:r>
              <a:rPr sz="14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12万提供支持本地网全额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列收，</a:t>
            </a:r>
            <a:r>
              <a:rPr sz="1400" kern="0" spc="-2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拉动5G定制收入不低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于50万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48" name="table 248"/>
          <p:cNvGraphicFramePr>
            <a:graphicFrameLocks noGrp="1"/>
          </p:cNvGraphicFramePr>
          <p:nvPr/>
        </p:nvGraphicFramePr>
        <p:xfrm>
          <a:off x="4350765" y="2763697"/>
          <a:ext cx="1424304" cy="1376045"/>
        </p:xfrm>
        <a:graphic>
          <a:graphicData uri="http://schemas.openxmlformats.org/drawingml/2006/table">
            <a:tbl>
              <a:tblPr/>
              <a:tblGrid>
                <a:gridCol w="1424304"/>
              </a:tblGrid>
              <a:tr h="1369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3970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数据看板服务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7665" algn="l" rtl="0" eaLnBrk="0">
                        <a:lnSpc>
                          <a:spcPct val="87000"/>
                        </a:lnSpc>
                        <a:spcBef>
                          <a:spcPts val="88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省投资建设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68935" algn="l" rtl="0" eaLnBrk="0">
                        <a:lnSpc>
                          <a:spcPct val="87000"/>
                        </a:lnSpc>
                        <a:spcBef>
                          <a:spcPts val="910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集约月租版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09220" algn="l" rtl="0" eaLnBrk="0">
                        <a:lnSpc>
                          <a:spcPts val="1580"/>
                        </a:lnSpc>
                        <a:spcBef>
                          <a:spcPts val="660"/>
                        </a:spcBef>
                      </a:pPr>
                      <a:r>
                        <a:rPr sz="12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总成本3000/年</a:t>
                      </a: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/客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户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" name="group 26"/>
          <p:cNvGrpSpPr/>
          <p:nvPr/>
        </p:nvGrpSpPr>
        <p:grpSpPr>
          <a:xfrm rot="21600000">
            <a:off x="439585" y="2763697"/>
            <a:ext cx="1424901" cy="1376654"/>
            <a:chOff x="0" y="0"/>
            <a:chExt cx="1424901" cy="1376654"/>
          </a:xfrm>
        </p:grpSpPr>
        <p:pic>
          <p:nvPicPr>
            <p:cNvPr id="250" name="picture 2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1424901" cy="1376654"/>
            </a:xfrm>
            <a:prstGeom prst="rect">
              <a:avLst/>
            </a:prstGeom>
          </p:spPr>
        </p:pic>
        <p:sp>
          <p:nvSpPr>
            <p:cNvPr id="252" name="textbox 252"/>
            <p:cNvSpPr/>
            <p:nvPr/>
          </p:nvSpPr>
          <p:spPr>
            <a:xfrm>
              <a:off x="-12700" y="-12700"/>
              <a:ext cx="1450339" cy="14020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55600" algn="l" rtl="0" eaLnBrk="0">
                <a:lnSpc>
                  <a:spcPct val="88000"/>
                </a:lnSpc>
                <a:spcBef>
                  <a:spcPts val="5"/>
                </a:spcBef>
              </a:pPr>
              <a:r>
                <a:rPr sz="1500" b="1" kern="0" spc="9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数采网关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45110" algn="l" rtl="0" eaLnBrk="0">
                <a:lnSpc>
                  <a:spcPct val="87000"/>
                </a:lnSpc>
                <a:spcBef>
                  <a:spcPts val="880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硬件+交付实施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0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33680" algn="l" rtl="0" eaLnBrk="0">
                <a:lnSpc>
                  <a:spcPts val="1580"/>
                </a:lnSpc>
                <a:spcBef>
                  <a:spcPts val="0"/>
                </a:spcBef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总成本5000/端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254" name="table 254"/>
          <p:cNvGraphicFramePr>
            <a:graphicFrameLocks noGrp="1"/>
          </p:cNvGraphicFramePr>
          <p:nvPr/>
        </p:nvGraphicFramePr>
        <p:xfrm>
          <a:off x="2356739" y="2763697"/>
          <a:ext cx="1424304" cy="1376045"/>
        </p:xfrm>
        <a:graphic>
          <a:graphicData uri="http://schemas.openxmlformats.org/drawingml/2006/table">
            <a:tbl>
              <a:tblPr/>
              <a:tblGrid>
                <a:gridCol w="1424304"/>
              </a:tblGrid>
              <a:tr h="13696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4861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011294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云网资源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39700" algn="l" rtl="0" eaLnBrk="0">
                        <a:lnSpc>
                          <a:spcPts val="1580"/>
                        </a:lnSpc>
                        <a:spcBef>
                          <a:spcPts val="635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5G超级号卡+云专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86080" algn="l" rtl="0" eaLnBrk="0">
                        <a:lnSpc>
                          <a:spcPct val="87000"/>
                        </a:lnSpc>
                        <a:spcBef>
                          <a:spcPts val="820"/>
                        </a:spcBef>
                      </a:pP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r>
                        <a:rPr sz="1200" b="1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+云存储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3990" algn="l" rtl="0" eaLnBrk="0">
                        <a:lnSpc>
                          <a:spcPts val="158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总成本23000/年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 rot="21600000">
            <a:off x="655637" y="2170760"/>
            <a:ext cx="10005060" cy="3719563"/>
            <a:chOff x="0" y="0"/>
            <a:chExt cx="10005060" cy="3719563"/>
          </a:xfrm>
        </p:grpSpPr>
        <p:pic>
          <p:nvPicPr>
            <p:cNvPr id="260" name="picture 2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10005060" cy="3719563"/>
            </a:xfrm>
            <a:prstGeom prst="rect">
              <a:avLst/>
            </a:prstGeom>
          </p:spPr>
        </p:pic>
        <p:sp>
          <p:nvSpPr>
            <p:cNvPr id="262" name="textbox 262"/>
            <p:cNvSpPr/>
            <p:nvPr/>
          </p:nvSpPr>
          <p:spPr>
            <a:xfrm>
              <a:off x="69851" y="13577"/>
              <a:ext cx="7485380" cy="7004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505"/>
                </a:lnSpc>
              </a:pP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设备管理应用（自有）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      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传统工业互联网应用</a:t>
              </a:r>
              <a:r>
                <a:rPr sz="1100" kern="0" spc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</a:rPr>
                <a:t>/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创新应用（合作为主）</a:t>
              </a:r>
              <a:endParaRPr sz="11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algn="l" rtl="0" eaLnBrk="0">
                <a:lnSpc>
                  <a:spcPct val="14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9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r" rtl="0" eaLnBrk="0">
                <a:lnSpc>
                  <a:spcPts val="1695"/>
                </a:lnSpc>
                <a:spcBef>
                  <a:spcPts val="0"/>
                </a:spcBef>
              </a:pPr>
              <a:r>
                <a:rPr sz="1700" kern="0" spc="10" baseline="800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设备产品售后管理</a:t>
              </a:r>
              <a:r>
                <a:rPr sz="1100" kern="0" spc="10" dirty="0">
                  <a:solidFill>
                    <a:srgbClr val="000000">
                      <a:alpha val="100000"/>
                    </a:srgb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                       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AGV</a:t>
              </a:r>
              <a:r>
                <a:rPr sz="1400" kern="0" spc="1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    </a:t>
              </a:r>
              <a:r>
                <a:rPr sz="1400" kern="0" spc="0" dirty="0">
                  <a:solidFill>
                    <a:srgbClr val="0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              AR/VR           </a:t>
              </a:r>
              <a:r>
                <a:rPr sz="2100" kern="0" spc="0" baseline="2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工业园区</a:t>
              </a:r>
              <a:r>
                <a:rPr sz="13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</a:t>
              </a:r>
              <a:r>
                <a:rPr sz="2100" kern="0" spc="0" baseline="2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扫码枪</a:t>
              </a:r>
              <a:endParaRPr sz="2100" baseline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4" name="textbox 264"/>
            <p:cNvSpPr/>
            <p:nvPr/>
          </p:nvSpPr>
          <p:spPr>
            <a:xfrm>
              <a:off x="1251064" y="1275124"/>
              <a:ext cx="1200150" cy="1414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49250" algn="l" rtl="0" eaLnBrk="0">
                <a:lnSpc>
                  <a:spcPct val="91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数据采集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8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设备同步</a:t>
              </a:r>
              <a:r>
                <a:rPr sz="900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数据采集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8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设备接入</a:t>
              </a:r>
              <a:r>
                <a:rPr sz="900" kern="0" spc="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</a:t>
              </a: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数据下发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6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ts val="116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协议解析</a:t>
              </a:r>
              <a:r>
                <a:rPr sz="900" kern="0" spc="2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</a:t>
              </a: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API服务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6" name="textbox 266"/>
            <p:cNvSpPr/>
            <p:nvPr/>
          </p:nvSpPr>
          <p:spPr>
            <a:xfrm>
              <a:off x="316483" y="3323831"/>
              <a:ext cx="8383905" cy="17652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4000"/>
                </a:lnSpc>
              </a:pPr>
              <a:r>
                <a:rPr sz="1800" b="1" kern="0" spc="10" baseline="-30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设备层</a:t>
              </a:r>
              <a:r>
                <a:rPr sz="11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</a:t>
              </a: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生产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                检验设备                仓储设备                特种设备                物流设备                仪器仪表                能源环境                厂务设备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8" name="textbox 268"/>
            <p:cNvSpPr/>
            <p:nvPr/>
          </p:nvSpPr>
          <p:spPr>
            <a:xfrm>
              <a:off x="2764395" y="1275250"/>
              <a:ext cx="705484" cy="140525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1440" algn="l" rtl="0" eaLnBrk="0">
                <a:lnSpc>
                  <a:spcPct val="91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数据存储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1920" algn="l" rtl="0" eaLnBrk="0">
                <a:lnSpc>
                  <a:spcPct val="87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存储服务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1285" algn="l" rtl="0" eaLnBrk="0">
                <a:lnSpc>
                  <a:spcPct val="88000"/>
                </a:lnSpc>
                <a:spcBef>
                  <a:spcPts val="28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数据服务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800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时序数据存储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0" name="textbox 270"/>
            <p:cNvSpPr/>
            <p:nvPr/>
          </p:nvSpPr>
          <p:spPr>
            <a:xfrm>
              <a:off x="7454151" y="1182363"/>
              <a:ext cx="595630" cy="15119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100" algn="l" rtl="0" eaLnBrk="0">
                <a:lnSpc>
                  <a:spcPct val="91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基础信息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人员主数据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98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8580" algn="l" rtl="0" eaLnBrk="0">
                <a:lnSpc>
                  <a:spcPct val="87000"/>
                </a:lnSpc>
                <a:spcBef>
                  <a:spcPts val="27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编码规则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8580" algn="l" rtl="0" eaLnBrk="0">
                <a:lnSpc>
                  <a:spcPct val="88000"/>
                </a:lnSpc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流程规则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2" name="textbox 272"/>
            <p:cNvSpPr/>
            <p:nvPr/>
          </p:nvSpPr>
          <p:spPr>
            <a:xfrm>
              <a:off x="3759613" y="1275250"/>
              <a:ext cx="532130" cy="140906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1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数据处理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625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数据指标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625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数据清洗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7625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数据聚合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4" name="textbox 274"/>
            <p:cNvSpPr/>
            <p:nvPr/>
          </p:nvSpPr>
          <p:spPr>
            <a:xfrm>
              <a:off x="4650354" y="1275377"/>
              <a:ext cx="532130" cy="140843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1000"/>
                </a:lnSpc>
              </a:pPr>
              <a:r>
                <a:rPr sz="900" b="1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数据算法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735" algn="l" rtl="0" eaLnBrk="0">
                <a:lnSpc>
                  <a:spcPct val="87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算法引擎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6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100" algn="l" rtl="0" eaLnBrk="0">
                <a:lnSpc>
                  <a:spcPct val="86000"/>
                </a:lnSpc>
                <a:spcBef>
                  <a:spcPts val="27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模型设计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8100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模型管理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6" name="textbox 276"/>
            <p:cNvSpPr/>
            <p:nvPr/>
          </p:nvSpPr>
          <p:spPr>
            <a:xfrm>
              <a:off x="5547730" y="1275629"/>
              <a:ext cx="525780" cy="141858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5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0000"/>
                </a:lnSpc>
              </a:pPr>
              <a:r>
                <a:rPr sz="900" b="1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465" algn="l" rtl="0" eaLnBrk="0">
                <a:lnSpc>
                  <a:spcPct val="87000"/>
                </a:lnSpc>
                <a:spcBef>
                  <a:spcPts val="28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故障定位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8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7465" algn="l" rtl="0" eaLnBrk="0">
                <a:lnSpc>
                  <a:spcPct val="87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连接管理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3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45085" algn="l" rtl="0" eaLnBrk="0">
                <a:lnSpc>
                  <a:spcPct val="87000"/>
                </a:lnSpc>
              </a:pPr>
              <a:r>
                <a:rPr sz="900" kern="0" spc="-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78" name="textbox 278"/>
            <p:cNvSpPr/>
            <p:nvPr/>
          </p:nvSpPr>
          <p:spPr>
            <a:xfrm>
              <a:off x="6635623" y="1677174"/>
              <a:ext cx="597534" cy="10045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1120" algn="l" rtl="0" eaLnBrk="0">
                <a:lnSpc>
                  <a:spcPct val="86000"/>
                </a:lnSpc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企业模型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9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4605" algn="l" rtl="0" eaLnBrk="0">
                <a:lnSpc>
                  <a:spcPct val="87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资产主数据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物料主数据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0" name="textbox 280"/>
            <p:cNvSpPr/>
            <p:nvPr/>
          </p:nvSpPr>
          <p:spPr>
            <a:xfrm>
              <a:off x="8326082" y="1698612"/>
              <a:ext cx="481965" cy="101726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2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权限管理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9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275"/>
                </a:spcBef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角色管理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7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7000"/>
                </a:lnSpc>
              </a:pP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组织管理</a:t>
              </a:r>
              <a:endParaRPr sz="9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82" name="textbox 282"/>
            <p:cNvSpPr/>
            <p:nvPr/>
          </p:nvSpPr>
          <p:spPr>
            <a:xfrm>
              <a:off x="165608" y="1825611"/>
              <a:ext cx="783590" cy="5137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工业物联网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1000"/>
                </a:lnSpc>
              </a:pPr>
              <a:endParaRPr sz="1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130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平台</a:t>
              </a:r>
              <a:endParaRPr sz="1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aphicFrame>
        <p:nvGraphicFramePr>
          <p:cNvPr id="284" name="table 284"/>
          <p:cNvGraphicFramePr>
            <a:graphicFrameLocks noGrp="1"/>
          </p:cNvGraphicFramePr>
          <p:nvPr/>
        </p:nvGraphicFramePr>
        <p:xfrm>
          <a:off x="10020655" y="2169807"/>
          <a:ext cx="1363980" cy="3720464"/>
        </p:xfrm>
        <a:graphic>
          <a:graphicData uri="http://schemas.openxmlformats.org/drawingml/2006/table">
            <a:tbl>
              <a:tblPr/>
              <a:tblGrid>
                <a:gridCol w="1212215"/>
                <a:gridCol w="151764"/>
              </a:tblGrid>
              <a:tr h="94488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8590" algn="l" rtl="0" eaLnBrk="0">
                        <a:lnSpc>
                          <a:spcPct val="87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第三方系统集成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1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48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02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23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2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0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FABA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" name="textbox 286"/>
          <p:cNvSpPr/>
          <p:nvPr/>
        </p:nvSpPr>
        <p:spPr>
          <a:xfrm>
            <a:off x="665793" y="1411909"/>
            <a:ext cx="8792209" cy="533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生产制造管理系统MES：</a:t>
            </a:r>
            <a:r>
              <a:rPr sz="1400" kern="0" spc="-20" dirty="0">
                <a:solidFill>
                  <a:srgbClr val="191B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快速的响应以应对生产变化</a:t>
            </a:r>
            <a:r>
              <a:rPr sz="1400" kern="0" spc="-20" dirty="0">
                <a:solidFill>
                  <a:srgbClr val="191B1F">
                    <a:alpha val="100000"/>
                  </a:srgbClr>
                </a:solidFill>
                <a:latin typeface="Segoe Print" panose="02000600000000000000"/>
                <a:ea typeface="Segoe Print" panose="02000600000000000000"/>
                <a:cs typeface="Segoe Print" panose="02000600000000000000"/>
              </a:rPr>
              <a:t>, </a:t>
            </a:r>
            <a:r>
              <a:rPr sz="1400" kern="0" spc="-20" dirty="0">
                <a:solidFill>
                  <a:srgbClr val="191B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减少无附加价值的生产活动</a:t>
            </a:r>
            <a:r>
              <a:rPr sz="1400" kern="0" spc="-180" dirty="0">
                <a:solidFill>
                  <a:srgbClr val="191B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191B1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，提高操作及流程的效率。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资源管理系统ERP：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建立售前售后持续改善的核心理念</a:t>
            </a:r>
            <a:r>
              <a:rPr sz="14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，助力企业全面质量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管理体系数字化应用。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115143" y="323812"/>
            <a:ext cx="9985375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400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能力集成：</a:t>
            </a:r>
            <a:r>
              <a:rPr sz="2300" b="1" kern="0" spc="-5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强化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ERP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</a:t>
            </a:r>
            <a:r>
              <a:rPr sz="2300" b="1" kern="0" spc="-3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b="1" kern="0" spc="-5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单项目规模从十万级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到百万级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sp>
        <p:nvSpPr>
          <p:cNvPr id="294" name="textbox 294"/>
          <p:cNvSpPr/>
          <p:nvPr/>
        </p:nvSpPr>
        <p:spPr>
          <a:xfrm>
            <a:off x="10166604" y="3113532"/>
            <a:ext cx="1073150" cy="230504"/>
          </a:xfrm>
          <a:prstGeom prst="rect">
            <a:avLst/>
          </a:pr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3230" algn="l" rtl="0" eaLnBrk="0">
              <a:lnSpc>
                <a:spcPct val="77000"/>
              </a:lnSpc>
              <a:spcBef>
                <a:spcPts val="5"/>
              </a:spcBef>
            </a:pPr>
            <a:r>
              <a:rPr sz="9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ERP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6" name="textbox 296"/>
          <p:cNvSpPr/>
          <p:nvPr/>
        </p:nvSpPr>
        <p:spPr>
          <a:xfrm>
            <a:off x="10166604" y="3605783"/>
            <a:ext cx="1073150" cy="230504"/>
          </a:xfrm>
          <a:prstGeom prst="rect">
            <a:avLst/>
          </a:pr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2672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MES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8" name="textbox 298"/>
          <p:cNvSpPr/>
          <p:nvPr/>
        </p:nvSpPr>
        <p:spPr>
          <a:xfrm>
            <a:off x="10166604" y="5087111"/>
            <a:ext cx="1073150" cy="230504"/>
          </a:xfrm>
          <a:prstGeom prst="rect">
            <a:avLst/>
          </a:pr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0850" algn="l" rtl="0" eaLnBrk="0">
              <a:lnSpc>
                <a:spcPts val="160"/>
              </a:lnSpc>
            </a:pPr>
            <a:r>
              <a:rPr sz="9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0" name="textbox 300"/>
          <p:cNvSpPr/>
          <p:nvPr/>
        </p:nvSpPr>
        <p:spPr>
          <a:xfrm>
            <a:off x="10152888" y="4629911"/>
            <a:ext cx="1071880" cy="230504"/>
          </a:xfrm>
          <a:prstGeom prst="rect">
            <a:avLst/>
          </a:pr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5765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QMS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2" name="textbox 302"/>
          <p:cNvSpPr/>
          <p:nvPr/>
        </p:nvSpPr>
        <p:spPr>
          <a:xfrm>
            <a:off x="10152888" y="4160520"/>
            <a:ext cx="1071880" cy="228600"/>
          </a:xfrm>
          <a:prstGeom prst="rect">
            <a:avLst/>
          </a:prstGeom>
          <a:solidFill>
            <a:srgbClr val="A6A6A6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989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WMS</a:t>
            </a:r>
            <a:endParaRPr sz="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3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306" name="table 306"/>
          <p:cNvGraphicFramePr>
            <a:graphicFrameLocks noGrp="1"/>
          </p:cNvGraphicFramePr>
          <p:nvPr/>
        </p:nvGraphicFramePr>
        <p:xfrm>
          <a:off x="6336677" y="1131379"/>
          <a:ext cx="3919220" cy="5428615"/>
        </p:xfrm>
        <a:graphic>
          <a:graphicData uri="http://schemas.openxmlformats.org/drawingml/2006/table">
            <a:tbl>
              <a:tblPr/>
              <a:tblGrid>
                <a:gridCol w="1858645"/>
                <a:gridCol w="2060575"/>
              </a:tblGrid>
              <a:tr h="621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895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功能清单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25500" indent="-697230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匹配数字化转型评分</a:t>
                      </a: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表项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80390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设备数采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设备系统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496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工业物联网平台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10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数据资源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8485" algn="l" rtl="0" eaLnBrk="0">
                        <a:lnSpc>
                          <a:spcPct val="86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数采看板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500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设备系统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1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5G定制网客户自服务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864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网络安全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022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AI安全生产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生产管控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022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AI视频监控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8615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AI质检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生产效率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7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9306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AGV智能物流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生产效率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0226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AR/VR辅助维修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研发设计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76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68020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扫码枪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产品质量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766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259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设备售后管理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73735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产品服务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401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670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WMS/ERP/MES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80035" algn="l" rtl="0" eaLnBrk="0">
                        <a:lnSpc>
                          <a:spcPts val="1815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生产管控/产品服务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30" name="group 30"/>
          <p:cNvGrpSpPr/>
          <p:nvPr/>
        </p:nvGrpSpPr>
        <p:grpSpPr>
          <a:xfrm rot="21600000">
            <a:off x="554214" y="2713260"/>
            <a:ext cx="4321238" cy="3404531"/>
            <a:chOff x="0" y="0"/>
            <a:chExt cx="4321238" cy="3404531"/>
          </a:xfrm>
        </p:grpSpPr>
        <p:pic>
          <p:nvPicPr>
            <p:cNvPr id="308" name="picture 30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463690" y="0"/>
              <a:ext cx="3857548" cy="3404531"/>
            </a:xfrm>
            <a:prstGeom prst="rect">
              <a:avLst/>
            </a:prstGeom>
          </p:spPr>
        </p:pic>
        <p:sp>
          <p:nvSpPr>
            <p:cNvPr id="310" name="textbox 310"/>
            <p:cNvSpPr/>
            <p:nvPr/>
          </p:nvSpPr>
          <p:spPr>
            <a:xfrm>
              <a:off x="1187975" y="672376"/>
              <a:ext cx="1526539" cy="22644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4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55040" algn="l" rtl="0" eaLnBrk="0">
                <a:lnSpc>
                  <a:spcPct val="93000"/>
                </a:lnSpc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签约绑定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入库备案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2000"/>
                </a:lnSpc>
                <a:spcBef>
                  <a:spcPts val="335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摸查清单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ts val="1435"/>
                </a:lnSpc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签约卡位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335" algn="l" rtl="0" eaLnBrk="0">
                <a:lnSpc>
                  <a:spcPct val="82000"/>
                </a:lnSpc>
                <a:spcBef>
                  <a:spcPts val="335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政策制定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9000"/>
                </a:lnSpc>
                <a:spcBef>
                  <a:spcPts val="10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验收评估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0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56310" indent="-635" algn="l" rtl="0" eaLnBrk="0">
                <a:lnSpc>
                  <a:spcPct val="93000"/>
                </a:lnSpc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转型签约</a:t>
              </a: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实施交付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2" name="textbox 312"/>
            <p:cNvSpPr/>
            <p:nvPr/>
          </p:nvSpPr>
          <p:spPr>
            <a:xfrm>
              <a:off x="3208699" y="913048"/>
              <a:ext cx="1113789" cy="1667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3655" algn="l" rtl="0" eaLnBrk="0">
                <a:lnSpc>
                  <a:spcPct val="88000"/>
                </a:lnSpc>
              </a:pPr>
              <a:r>
                <a:rPr sz="1400" b="1" kern="0" spc="-1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咨询诊断单位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970" algn="l" rtl="0" eaLnBrk="0">
                <a:lnSpc>
                  <a:spcPct val="83000"/>
                </a:lnSpc>
                <a:spcBef>
                  <a:spcPts val="340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咨询诊断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12700" algn="l" rtl="0" eaLnBrk="0">
                <a:lnSpc>
                  <a:spcPct val="99000"/>
                </a:lnSpc>
                <a:spcBef>
                  <a:spcPts val="10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方案建议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6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97180" algn="l" rtl="0" eaLnBrk="0">
                <a:lnSpc>
                  <a:spcPct val="87000"/>
                </a:lnSpc>
                <a:spcBef>
                  <a:spcPts val="430"/>
                </a:spcBef>
              </a:pPr>
              <a:r>
                <a:rPr sz="1400" b="1" kern="0" spc="-10" dirty="0">
                  <a:solidFill>
                    <a:srgbClr val="011294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天翼物联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3815" algn="l" rtl="0" eaLnBrk="0">
                <a:lnSpc>
                  <a:spcPct val="83000"/>
                </a:lnSpc>
                <a:spcBef>
                  <a:spcPts val="1260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数据底座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43815" algn="l" rtl="0" eaLnBrk="0">
                <a:lnSpc>
                  <a:spcPct val="99000"/>
                </a:lnSpc>
                <a:spcBef>
                  <a:spcPts val="5"/>
                </a:spcBef>
              </a:pPr>
              <a:r>
                <a:rPr sz="11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方案集成</a:t>
              </a:r>
              <a:endParaRPr sz="1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4" name="textbox 314"/>
            <p:cNvSpPr/>
            <p:nvPr/>
          </p:nvSpPr>
          <p:spPr>
            <a:xfrm>
              <a:off x="-12700" y="1389302"/>
              <a:ext cx="1089660" cy="14516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25120" algn="l" rtl="0" eaLnBrk="0">
                <a:lnSpc>
                  <a:spcPct val="87000"/>
                </a:lnSpc>
              </a:pPr>
              <a:r>
                <a:rPr sz="1400" b="1" kern="0" spc="-1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地市电信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9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7000"/>
                </a:lnSpc>
              </a:pPr>
              <a:endParaRPr sz="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  <a:spcBef>
                  <a:spcPts val="0"/>
                </a:spcBef>
              </a:pPr>
              <a:r>
                <a:rPr sz="1400" b="1" kern="0" spc="-1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部委研究机构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16" name="textbox 316"/>
            <p:cNvSpPr/>
            <p:nvPr/>
          </p:nvSpPr>
          <p:spPr>
            <a:xfrm>
              <a:off x="2064581" y="403529"/>
              <a:ext cx="732790" cy="21145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4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87000"/>
                </a:lnSpc>
              </a:pPr>
              <a:r>
                <a:rPr sz="1400" b="1" kern="0" spc="-20" dirty="0">
                  <a:solidFill>
                    <a:srgbClr val="5B9BD5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牵引单位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18" name="textbox 318"/>
          <p:cNvSpPr/>
          <p:nvPr/>
        </p:nvSpPr>
        <p:spPr>
          <a:xfrm>
            <a:off x="332625" y="1261909"/>
            <a:ext cx="5281929" cy="12896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3000"/>
              </a:lnSpc>
            </a:pP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国家政策趋细：</a:t>
            </a:r>
            <a:r>
              <a:rPr sz="12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中小企业数字化转型城市等系列政策明确聚焦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产业集群，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1465" indent="1270" algn="l" rtl="0" eaLnBrk="0">
              <a:lnSpc>
                <a:spcPct val="153000"/>
              </a:lnSpc>
              <a:spcBef>
                <a:spcPts val="30"/>
              </a:spcBef>
            </a:pP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部分地区进一步圈定客户清单、发布功能验收清单</a:t>
            </a:r>
            <a:r>
              <a:rPr sz="12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支持按先诊断、再实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施、最后验收发放的方式落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地奖补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2100" indent="-279400" algn="l" rtl="0" eaLnBrk="0">
              <a:lnSpc>
                <a:spcPct val="147000"/>
              </a:lnSpc>
              <a:spcBef>
                <a:spcPts val="85"/>
              </a:spcBef>
            </a:pP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天翼物联数字生态</a:t>
            </a:r>
            <a:r>
              <a:rPr sz="12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1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数采是基础性要求</a:t>
            </a:r>
            <a:r>
              <a:rPr sz="1200" kern="0" spc="-1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，依托平台完成自有能力与工业互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联网应用集成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，以数字化场景整体交付</a:t>
            </a:r>
            <a:r>
              <a:rPr sz="12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，接应产业集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群数字化转型需求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0" name="textbox 320"/>
          <p:cNvSpPr/>
          <p:nvPr/>
        </p:nvSpPr>
        <p:spPr>
          <a:xfrm>
            <a:off x="115143" y="353934"/>
            <a:ext cx="8888094" cy="4241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5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8000"/>
              </a:lnSpc>
              <a:spcBef>
                <a:spcPts val="0"/>
              </a:spcBef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政策接应：</a:t>
            </a:r>
            <a:r>
              <a:rPr sz="2300" b="1" kern="0" spc="-4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达到中小企业数字化转型评估标准的高等级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177168" y="1848611"/>
            <a:ext cx="327659" cy="4582261"/>
          </a:xfrm>
          <a:prstGeom prst="rect">
            <a:avLst/>
          </a:prstGeom>
        </p:spPr>
      </p:pic>
      <p:sp>
        <p:nvSpPr>
          <p:cNvPr id="326" name="path 326"/>
          <p:cNvSpPr/>
          <p:nvPr/>
        </p:nvSpPr>
        <p:spPr>
          <a:xfrm>
            <a:off x="5929883" y="1283208"/>
            <a:ext cx="211836" cy="5056632"/>
          </a:xfrm>
          <a:custGeom>
            <a:avLst/>
            <a:gdLst/>
            <a:ahLst/>
            <a:cxnLst/>
            <a:rect l="0" t="0" r="0" b="0"/>
            <a:pathLst>
              <a:path w="333" h="7963">
                <a:moveTo>
                  <a:pt x="0" y="0"/>
                </a:moveTo>
                <a:lnTo>
                  <a:pt x="333" y="3981"/>
                </a:lnTo>
                <a:lnTo>
                  <a:pt x="0" y="7963"/>
                </a:lnTo>
                <a:lnTo>
                  <a:pt x="0" y="0"/>
                </a:lnTo>
              </a:path>
            </a:pathLst>
          </a:custGeom>
          <a:solidFill>
            <a:srgbClr val="F2F2F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8" name="textbox 328"/>
          <p:cNvSpPr/>
          <p:nvPr/>
        </p:nvSpPr>
        <p:spPr>
          <a:xfrm>
            <a:off x="11547475" y="4625657"/>
            <a:ext cx="581659" cy="82359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90"/>
              </a:lnSpc>
            </a:pP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80</a:t>
            </a:r>
            <a:r>
              <a:rPr sz="1700" b="1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4610" algn="l" rtl="0" eaLnBrk="0">
              <a:lnSpc>
                <a:spcPts val="1710"/>
              </a:lnSpc>
              <a:spcBef>
                <a:spcPts val="750"/>
              </a:spcBef>
            </a:pP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申报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L3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45720" algn="l" rtl="0" eaLnBrk="0">
              <a:lnSpc>
                <a:spcPct val="85000"/>
              </a:lnSpc>
              <a:spcBef>
                <a:spcPts val="205"/>
              </a:spcBef>
            </a:pP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的补贴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0" name="textbox 330"/>
          <p:cNvSpPr/>
          <p:nvPr/>
        </p:nvSpPr>
        <p:spPr>
          <a:xfrm>
            <a:off x="10628198" y="2303665"/>
            <a:ext cx="565784" cy="8070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190"/>
              </a:lnSpc>
            </a:pP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40</a:t>
            </a:r>
            <a:r>
              <a:rPr sz="1700" b="1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8100" algn="l" rtl="0" eaLnBrk="0">
              <a:lnSpc>
                <a:spcPts val="1710"/>
              </a:lnSpc>
              <a:spcBef>
                <a:spcPts val="620"/>
              </a:spcBef>
            </a:pP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申报</a:t>
            </a: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L2</a:t>
            </a:r>
            <a:endParaRPr sz="1400" dirty="0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marL="29845" algn="l" rtl="0" eaLnBrk="0">
              <a:lnSpc>
                <a:spcPct val="85000"/>
              </a:lnSpc>
              <a:spcBef>
                <a:spcPts val="205"/>
              </a:spcBef>
            </a:pPr>
            <a:r>
              <a:rPr sz="1400" b="1" kern="0" spc="-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的补贴</a:t>
            </a:r>
            <a:endParaRPr sz="1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34" name="picture 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369308" y="1817446"/>
            <a:ext cx="194182" cy="1442249"/>
          </a:xfrm>
          <a:prstGeom prst="rect">
            <a:avLst/>
          </a:prstGeom>
        </p:spPr>
      </p:pic>
      <p:sp>
        <p:nvSpPr>
          <p:cNvPr id="336" name="textbox 336"/>
          <p:cNvSpPr/>
          <p:nvPr/>
        </p:nvSpPr>
        <p:spPr>
          <a:xfrm>
            <a:off x="2426557" y="6120541"/>
            <a:ext cx="109093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400" b="1" kern="0" spc="-10" dirty="0">
                <a:solidFill>
                  <a:srgbClr val="5B9BD5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产业生态企业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pic>
        <p:nvPicPr>
          <p:cNvPr id="340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000244" y="3430523"/>
            <a:ext cx="3145536" cy="646176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420196" y="3377856"/>
            <a:ext cx="3968115" cy="739140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3154060" y="2975864"/>
            <a:ext cx="3427095" cy="98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  <a:spcBef>
                <a:spcPts val="5"/>
              </a:spcBef>
            </a:pPr>
            <a:r>
              <a:rPr sz="1400" kern="0" spc="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上行：4G/5G/工业PO</a:t>
            </a:r>
            <a:r>
              <a:rPr sz="1400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N/工业以太      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465580" algn="l" rtl="0" eaLnBrk="0">
              <a:lnSpc>
                <a:spcPct val="82000"/>
              </a:lnSpc>
              <a:spcBef>
                <a:spcPts val="43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数采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78915" algn="l" rtl="0" eaLnBrk="0">
              <a:lnSpc>
                <a:spcPct val="98000"/>
              </a:lnSpc>
              <a:spcBef>
                <a:spcPts val="15"/>
              </a:spcBef>
            </a:pPr>
            <a:r>
              <a:rPr sz="14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网关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6" name="path 346"/>
          <p:cNvSpPr/>
          <p:nvPr/>
        </p:nvSpPr>
        <p:spPr>
          <a:xfrm>
            <a:off x="6131003" y="2988564"/>
            <a:ext cx="435864" cy="388619"/>
          </a:xfrm>
          <a:custGeom>
            <a:avLst/>
            <a:gdLst/>
            <a:ahLst/>
            <a:cxnLst/>
            <a:rect l="0" t="0" r="0" b="0"/>
            <a:pathLst>
              <a:path w="686" h="611">
                <a:moveTo>
                  <a:pt x="170" y="611"/>
                </a:moveTo>
                <a:lnTo>
                  <a:pt x="170" y="304"/>
                </a:lnTo>
                <a:lnTo>
                  <a:pt x="0" y="304"/>
                </a:lnTo>
                <a:lnTo>
                  <a:pt x="343" y="0"/>
                </a:lnTo>
                <a:lnTo>
                  <a:pt x="686" y="304"/>
                </a:lnTo>
                <a:lnTo>
                  <a:pt x="513" y="304"/>
                </a:lnTo>
                <a:lnTo>
                  <a:pt x="513" y="611"/>
                </a:lnTo>
                <a:lnTo>
                  <a:pt x="170" y="611"/>
                </a:lnTo>
              </a:path>
            </a:pathLst>
          </a:custGeom>
          <a:solidFill>
            <a:srgbClr val="006CB8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348" name="table 348"/>
          <p:cNvGraphicFramePr>
            <a:graphicFrameLocks noGrp="1"/>
          </p:cNvGraphicFramePr>
          <p:nvPr/>
        </p:nvGraphicFramePr>
        <p:xfrm>
          <a:off x="2544851" y="5451348"/>
          <a:ext cx="2339339" cy="1162685"/>
        </p:xfrm>
        <a:graphic>
          <a:graphicData uri="http://schemas.openxmlformats.org/drawingml/2006/table">
            <a:tbl>
              <a:tblPr/>
              <a:tblGrid>
                <a:gridCol w="2339339"/>
              </a:tblGrid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09575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注塑机（</a:t>
                      </a:r>
                      <a:r>
                        <a:rPr sz="12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90%以上</a:t>
                      </a: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695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海天、伯乐、爱科、力劲、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海雄、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147000"/>
                        </a:lnSpc>
                        <a:spcBef>
                          <a:spcPts val="130"/>
                        </a:spcBef>
                      </a:pP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佳明、大禹、伊之密、博创、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长新、</a:t>
                      </a:r>
                      <a:r>
                        <a:rPr sz="11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震雄、联升、发那科等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50" name="picture 3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46888" y="4527804"/>
            <a:ext cx="1623060" cy="954023"/>
          </a:xfrm>
          <a:prstGeom prst="rect">
            <a:avLst/>
          </a:prstGeom>
        </p:spPr>
      </p:pic>
      <p:graphicFrame>
        <p:nvGraphicFramePr>
          <p:cNvPr id="352" name="table 352"/>
          <p:cNvGraphicFramePr>
            <a:graphicFrameLocks noGrp="1"/>
          </p:cNvGraphicFramePr>
          <p:nvPr/>
        </p:nvGraphicFramePr>
        <p:xfrm>
          <a:off x="77063" y="5441772"/>
          <a:ext cx="2339339" cy="1158875"/>
        </p:xfrm>
        <a:graphic>
          <a:graphicData uri="http://schemas.openxmlformats.org/drawingml/2006/table">
            <a:tbl>
              <a:tblPr/>
              <a:tblGrid>
                <a:gridCol w="2339339"/>
              </a:tblGrid>
              <a:tr h="3460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7780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SMT贴片机（主流品牌）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8745" indent="-19685" algn="l" rtl="0" eaLnBrk="0">
                        <a:lnSpc>
                          <a:spcPct val="147000"/>
                        </a:lnSpc>
                        <a:spcBef>
                          <a:spcPts val="0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松下、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FUJI、ASM、雅马哈、JUKI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日立、SONY、三星等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54" name="picture 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524500" y="4669535"/>
            <a:ext cx="1170431" cy="821435"/>
          </a:xfrm>
          <a:prstGeom prst="rect">
            <a:avLst/>
          </a:prstGeom>
        </p:spPr>
      </p:pic>
      <p:graphicFrame>
        <p:nvGraphicFramePr>
          <p:cNvPr id="356" name="table 356"/>
          <p:cNvGraphicFramePr>
            <a:graphicFrameLocks noGrp="1"/>
          </p:cNvGraphicFramePr>
          <p:nvPr/>
        </p:nvGraphicFramePr>
        <p:xfrm>
          <a:off x="5057571" y="5451386"/>
          <a:ext cx="2214880" cy="1194435"/>
        </p:xfrm>
        <a:graphic>
          <a:graphicData uri="http://schemas.openxmlformats.org/drawingml/2006/table">
            <a:tbl>
              <a:tblPr/>
              <a:tblGrid>
                <a:gridCol w="2214879"/>
              </a:tblGrid>
              <a:tr h="3429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8831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PLC</a:t>
                      </a:r>
                      <a:r>
                        <a:rPr sz="1200" b="1" kern="0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（95%以上）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8515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0965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西门子</a:t>
                      </a:r>
                      <a:r>
                        <a:rPr sz="11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，三菱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，欧姆龙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，罗克韦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9060" algn="l" rtl="0" eaLnBrk="0">
                        <a:lnSpc>
                          <a:spcPct val="153000"/>
                        </a:lnSpc>
                        <a:spcBef>
                          <a:spcPts val="20"/>
                        </a:spcBef>
                      </a:pP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尔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，ABB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，GE，</a:t>
                      </a:r>
                      <a:r>
                        <a:rPr sz="11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LS产电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，菲尼克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斯</a:t>
                      </a:r>
                      <a:r>
                        <a:rPr sz="11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，和利时等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58" name="picture 3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434224" y="4495800"/>
            <a:ext cx="2202179" cy="986027"/>
          </a:xfrm>
          <a:prstGeom prst="rect">
            <a:avLst/>
          </a:prstGeom>
        </p:spPr>
      </p:pic>
      <p:graphicFrame>
        <p:nvGraphicFramePr>
          <p:cNvPr id="360" name="table 360"/>
          <p:cNvGraphicFramePr>
            <a:graphicFrameLocks noGrp="1"/>
          </p:cNvGraphicFramePr>
          <p:nvPr/>
        </p:nvGraphicFramePr>
        <p:xfrm>
          <a:off x="7427874" y="5453671"/>
          <a:ext cx="2214879" cy="1193165"/>
        </p:xfrm>
        <a:graphic>
          <a:graphicData uri="http://schemas.openxmlformats.org/drawingml/2006/table">
            <a:tbl>
              <a:tblPr/>
              <a:tblGrid>
                <a:gridCol w="2214879"/>
              </a:tblGrid>
              <a:tr h="340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5945" algn="l" rtl="0" eaLnBrk="0">
                        <a:lnSpc>
                          <a:spcPct val="87000"/>
                        </a:lnSpc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仪器仪表采集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8521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9060" indent="11430" algn="l" rtl="0" eaLnBrk="0">
                        <a:lnSpc>
                          <a:spcPct val="145000"/>
                        </a:lnSpc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RS485总线，</a:t>
                      </a:r>
                      <a:r>
                        <a:rPr sz="11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RS232总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线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，CAN</a:t>
                      </a:r>
                      <a:r>
                        <a:rPr sz="11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总线</a:t>
                      </a:r>
                      <a:r>
                        <a:rPr sz="11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，数字量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，热电阻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，4-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5410" algn="l" rtl="0" eaLnBrk="0">
                        <a:lnSpc>
                          <a:spcPts val="1425"/>
                        </a:lnSpc>
                        <a:spcBef>
                          <a:spcPts val="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20ma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，0-10V信号等。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362" name="picture 3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529316" y="4347971"/>
            <a:ext cx="1010411" cy="1226820"/>
          </a:xfrm>
          <a:prstGeom prst="rect">
            <a:avLst/>
          </a:prstGeom>
        </p:spPr>
      </p:pic>
      <p:graphicFrame>
        <p:nvGraphicFramePr>
          <p:cNvPr id="364" name="table 364"/>
          <p:cNvGraphicFramePr>
            <a:graphicFrameLocks noGrp="1"/>
          </p:cNvGraphicFramePr>
          <p:nvPr/>
        </p:nvGraphicFramePr>
        <p:xfrm>
          <a:off x="9817506" y="5451348"/>
          <a:ext cx="2223135" cy="1169035"/>
        </p:xfrm>
        <a:graphic>
          <a:graphicData uri="http://schemas.openxmlformats.org/drawingml/2006/table">
            <a:tbl>
              <a:tblPr/>
              <a:tblGrid>
                <a:gridCol w="2223135"/>
              </a:tblGrid>
              <a:tr h="311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3690" algn="l" rtl="0" eaLnBrk="0">
                        <a:lnSpc>
                          <a:spcPts val="1855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机器人（主流品牌）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1294"/>
                    </a:solidFill>
                  </a:tcPr>
                </a:tc>
              </a:tr>
              <a:tr h="8578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11125" algn="l" rtl="0" eaLnBrk="0">
                        <a:lnSpc>
                          <a:spcPct val="80000"/>
                        </a:lnSpc>
                        <a:spcBef>
                          <a:spcPts val="0"/>
                        </a:spcBef>
                      </a:pP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KUKA，</a:t>
                      </a:r>
                      <a:r>
                        <a:rPr sz="11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FANUC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，ABB，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8425" algn="l" rtl="0" eaLnBrk="0">
                        <a:lnSpc>
                          <a:spcPct val="147000"/>
                        </a:lnSpc>
                        <a:spcBef>
                          <a:spcPts val="145"/>
                        </a:spcBef>
                      </a:pP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YASKAWA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，瑞森可</a:t>
                      </a:r>
                      <a:r>
                        <a:rPr sz="11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，鲁能智</a:t>
                      </a:r>
                      <a:r>
                        <a:rPr sz="11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能，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埃斯顿</a:t>
                      </a:r>
                      <a:r>
                        <a:rPr sz="11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1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，中智科创等</a:t>
                      </a:r>
                      <a:endParaRPr sz="11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66" name="textbox 366"/>
          <p:cNvSpPr/>
          <p:nvPr/>
        </p:nvSpPr>
        <p:spPr>
          <a:xfrm>
            <a:off x="2129027" y="1170432"/>
            <a:ext cx="9718675" cy="266700"/>
          </a:xfrm>
          <a:prstGeom prst="rect">
            <a:avLst/>
          </a:prstGeom>
          <a:solidFill>
            <a:srgbClr val="011294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265170" algn="l" rtl="0" eaLnBrk="0">
              <a:lnSpc>
                <a:spcPct val="87000"/>
              </a:lnSpc>
            </a:pPr>
            <a:r>
              <a:rPr sz="14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以产线设备数据为基础的工</a:t>
            </a:r>
            <a:r>
              <a:rPr sz="14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业物联网服务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7085076" y="1801367"/>
            <a:ext cx="2372867" cy="932688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21600000">
            <a:off x="9667608" y="1802891"/>
            <a:ext cx="2337575" cy="932688"/>
            <a:chOff x="0" y="0"/>
            <a:chExt cx="2337575" cy="932688"/>
          </a:xfrm>
        </p:grpSpPr>
        <p:sp>
          <p:nvSpPr>
            <p:cNvPr id="370" name="path 370"/>
            <p:cNvSpPr/>
            <p:nvPr/>
          </p:nvSpPr>
          <p:spPr>
            <a:xfrm>
              <a:off x="0" y="343"/>
              <a:ext cx="855510" cy="931798"/>
            </a:xfrm>
            <a:custGeom>
              <a:avLst/>
              <a:gdLst/>
              <a:ahLst/>
              <a:cxnLst/>
              <a:rect l="0" t="0" r="0" b="0"/>
              <a:pathLst>
                <a:path w="1347" h="1467">
                  <a:moveTo>
                    <a:pt x="0" y="0"/>
                  </a:moveTo>
                  <a:lnTo>
                    <a:pt x="919" y="0"/>
                  </a:lnTo>
                  <a:lnTo>
                    <a:pt x="1347" y="733"/>
                  </a:lnTo>
                  <a:lnTo>
                    <a:pt x="919" y="1467"/>
                  </a:lnTo>
                  <a:lnTo>
                    <a:pt x="0" y="1467"/>
                  </a:lnTo>
                  <a:lnTo>
                    <a:pt x="0" y="0"/>
                  </a:lnTo>
                </a:path>
              </a:pathLst>
            </a:custGeom>
            <a:solidFill>
              <a:srgbClr val="E7F7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2" name="path 372"/>
            <p:cNvSpPr/>
            <p:nvPr/>
          </p:nvSpPr>
          <p:spPr>
            <a:xfrm>
              <a:off x="655967" y="0"/>
              <a:ext cx="947928" cy="932688"/>
            </a:xfrm>
            <a:custGeom>
              <a:avLst/>
              <a:gdLst/>
              <a:ahLst/>
              <a:cxnLst/>
              <a:rect l="0" t="0" r="0" b="0"/>
              <a:pathLst>
                <a:path w="1492" h="1468">
                  <a:moveTo>
                    <a:pt x="0" y="1468"/>
                  </a:moveTo>
                  <a:lnTo>
                    <a:pt x="237" y="770"/>
                  </a:lnTo>
                  <a:lnTo>
                    <a:pt x="1492" y="770"/>
                  </a:lnTo>
                  <a:lnTo>
                    <a:pt x="1257" y="1468"/>
                  </a:lnTo>
                  <a:lnTo>
                    <a:pt x="0" y="1468"/>
                  </a:lnTo>
                </a:path>
                <a:path w="1492" h="1468">
                  <a:moveTo>
                    <a:pt x="1492" y="700"/>
                  </a:moveTo>
                  <a:lnTo>
                    <a:pt x="1257" y="0"/>
                  </a:lnTo>
                  <a:lnTo>
                    <a:pt x="0" y="0"/>
                  </a:lnTo>
                  <a:lnTo>
                    <a:pt x="237" y="700"/>
                  </a:lnTo>
                  <a:lnTo>
                    <a:pt x="1492" y="700"/>
                  </a:lnTo>
                </a:path>
              </a:pathLst>
            </a:custGeom>
            <a:solidFill>
              <a:srgbClr val="F0F0F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74" name="path 374"/>
            <p:cNvSpPr/>
            <p:nvPr/>
          </p:nvSpPr>
          <p:spPr>
            <a:xfrm>
              <a:off x="1449717" y="343"/>
              <a:ext cx="887857" cy="931798"/>
            </a:xfrm>
            <a:custGeom>
              <a:avLst/>
              <a:gdLst/>
              <a:ahLst/>
              <a:cxnLst/>
              <a:rect l="0" t="0" r="0" b="0"/>
              <a:pathLst>
                <a:path w="1398" h="1467">
                  <a:moveTo>
                    <a:pt x="0" y="0"/>
                  </a:moveTo>
                  <a:lnTo>
                    <a:pt x="1398" y="0"/>
                  </a:lnTo>
                  <a:lnTo>
                    <a:pt x="1398" y="1467"/>
                  </a:lnTo>
                  <a:lnTo>
                    <a:pt x="0" y="1467"/>
                  </a:lnTo>
                  <a:lnTo>
                    <a:pt x="427" y="733"/>
                  </a:lnTo>
                  <a:lnTo>
                    <a:pt x="0" y="0"/>
                  </a:lnTo>
                </a:path>
              </a:pathLst>
            </a:custGeom>
            <a:solidFill>
              <a:srgbClr val="E0EDF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pic>
        <p:nvPicPr>
          <p:cNvPr id="376" name="picture 3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1917191" y="1801367"/>
            <a:ext cx="2378964" cy="885444"/>
          </a:xfrm>
          <a:prstGeom prst="rect">
            <a:avLst/>
          </a:prstGeom>
        </p:spPr>
      </p:pic>
      <p:sp>
        <p:nvSpPr>
          <p:cNvPr id="378" name="textbox 378"/>
          <p:cNvSpPr/>
          <p:nvPr/>
        </p:nvSpPr>
        <p:spPr>
          <a:xfrm>
            <a:off x="115143" y="353934"/>
            <a:ext cx="4925695" cy="422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ct val="87000"/>
              </a:lnSpc>
              <a:spcBef>
                <a:spcPts val="5"/>
              </a:spcBef>
              <a:tabLst>
                <a:tab pos="1567180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工业数采的整体方案架构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0" name="picture 3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382" name="picture 3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4629911" y="1805940"/>
            <a:ext cx="2174747" cy="870203"/>
          </a:xfrm>
          <a:prstGeom prst="rect">
            <a:avLst/>
          </a:prstGeom>
        </p:spPr>
      </p:pic>
      <p:sp>
        <p:nvSpPr>
          <p:cNvPr id="384" name="textbox 384"/>
          <p:cNvSpPr/>
          <p:nvPr/>
        </p:nvSpPr>
        <p:spPr>
          <a:xfrm>
            <a:off x="9910591" y="1838979"/>
            <a:ext cx="2037079" cy="916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500" b="1" kern="0" spc="-1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历史数据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33245" indent="-25400" algn="l" rtl="0" eaLnBrk="0">
              <a:lnSpc>
                <a:spcPct val="128000"/>
              </a:lnSpc>
              <a:spcBef>
                <a:spcPts val="135"/>
              </a:spcBef>
            </a:pP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设备预测</a:t>
            </a: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性维护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12925" algn="l" rtl="0" eaLnBrk="0">
              <a:lnSpc>
                <a:spcPct val="121000"/>
              </a:lnSpc>
              <a:spcBef>
                <a:spcPts val="350"/>
              </a:spcBef>
            </a:pP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异常故障</a:t>
            </a: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智能诊断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750" algn="l" rtl="0" eaLnBrk="0">
              <a:lnSpc>
                <a:spcPts val="390"/>
              </a:lnSpc>
            </a:pPr>
            <a:r>
              <a:rPr sz="300" kern="0" spc="9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17370" algn="l" rtl="0" eaLnBrk="0">
              <a:lnSpc>
                <a:spcPct val="129000"/>
              </a:lnSpc>
              <a:spcBef>
                <a:spcPts val="50"/>
              </a:spcBef>
            </a:pP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质量趋势</a:t>
            </a: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分析预测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22450" indent="-635" algn="l" rtl="0" eaLnBrk="0">
              <a:lnSpc>
                <a:spcPct val="129000"/>
              </a:lnSpc>
              <a:spcBef>
                <a:spcPts val="560"/>
              </a:spcBef>
            </a:pP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备品备件</a:t>
            </a: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需求预测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30705" indent="-50165" algn="l" rtl="0" eaLnBrk="0">
              <a:lnSpc>
                <a:spcPct val="129000"/>
              </a:lnSpc>
              <a:spcBef>
                <a:spcPts val="0"/>
              </a:spcBef>
            </a:pP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维保决策</a:t>
            </a:r>
            <a:r>
              <a:rPr sz="300" b="1" kern="0" spc="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00" b="1" kern="0" spc="9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6" name="textbox 386"/>
          <p:cNvSpPr/>
          <p:nvPr/>
        </p:nvSpPr>
        <p:spPr>
          <a:xfrm>
            <a:off x="2479789" y="2774136"/>
            <a:ext cx="8749665" cy="2222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550"/>
              </a:lnSpc>
            </a:pP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OEE</a:t>
            </a:r>
            <a:r>
              <a:rPr sz="12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效率提升                         稳定工艺&amp;质量追溯    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sz="1800" kern="0" spc="0" baseline="-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综合能耗节约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      </a:t>
            </a:r>
            <a:r>
              <a:rPr sz="1800" kern="0" spc="0" baseline="9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维保成本降低</a:t>
            </a:r>
            <a:endParaRPr sz="1800" baseline="9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2694432" y="4616196"/>
            <a:ext cx="1915667" cy="714755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230124" y="2801111"/>
            <a:ext cx="1575815" cy="498347"/>
            <a:chOff x="0" y="0"/>
            <a:chExt cx="1575815" cy="498347"/>
          </a:xfrm>
        </p:grpSpPr>
        <p:sp>
          <p:nvSpPr>
            <p:cNvPr id="390" name="path 390"/>
            <p:cNvSpPr/>
            <p:nvPr/>
          </p:nvSpPr>
          <p:spPr>
            <a:xfrm>
              <a:off x="0" y="0"/>
              <a:ext cx="1575815" cy="498347"/>
            </a:xfrm>
            <a:custGeom>
              <a:avLst/>
              <a:gdLst/>
              <a:ahLst/>
              <a:cxnLst/>
              <a:rect l="0" t="0" r="0" b="0"/>
              <a:pathLst>
                <a:path w="2481" h="784">
                  <a:moveTo>
                    <a:pt x="0" y="0"/>
                  </a:moveTo>
                  <a:lnTo>
                    <a:pt x="2090" y="0"/>
                  </a:lnTo>
                  <a:lnTo>
                    <a:pt x="2481" y="391"/>
                  </a:lnTo>
                  <a:lnTo>
                    <a:pt x="2090" y="784"/>
                  </a:lnTo>
                  <a:lnTo>
                    <a:pt x="0" y="784"/>
                  </a:lnTo>
                  <a:lnTo>
                    <a:pt x="0" y="0"/>
                  </a:ln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2" name="textbox 392"/>
            <p:cNvSpPr/>
            <p:nvPr/>
          </p:nvSpPr>
          <p:spPr>
            <a:xfrm>
              <a:off x="-12700" y="-12700"/>
              <a:ext cx="1601469" cy="52387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sz="5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09905" algn="l" rtl="0" eaLnBrk="0">
                <a:lnSpc>
                  <a:spcPct val="86000"/>
                </a:lnSpc>
                <a:spcBef>
                  <a:spcPts val="0"/>
                </a:spcBef>
              </a:pPr>
              <a:r>
                <a:rPr sz="1400" b="1" kern="0" spc="-5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网络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36220" algn="l" rtl="0" eaLnBrk="0">
                <a:lnSpc>
                  <a:spcPts val="1445"/>
                </a:lnSpc>
                <a:spcBef>
                  <a:spcPts val="80"/>
                </a:spcBef>
              </a:pPr>
              <a:r>
                <a:rPr sz="1200" kern="0" spc="-20" dirty="0">
                  <a:solidFill>
                    <a:srgbClr val="C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5G+</a:t>
              </a:r>
              <a:r>
                <a:rPr sz="1200" kern="0" spc="-2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工业</a:t>
              </a:r>
              <a:r>
                <a:rPr sz="1200" kern="0" spc="-20" dirty="0">
                  <a:solidFill>
                    <a:srgbClr val="C00000">
                      <a:alpha val="100000"/>
                    </a:srgb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</a:rPr>
                <a:t>PON</a:t>
              </a:r>
              <a:endParaRPr sz="1200" dirty="0"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1600000">
            <a:off x="214884" y="3523488"/>
            <a:ext cx="1574292" cy="486155"/>
            <a:chOff x="0" y="0"/>
            <a:chExt cx="1574292" cy="486155"/>
          </a:xfrm>
        </p:grpSpPr>
        <p:sp>
          <p:nvSpPr>
            <p:cNvPr id="394" name="path 394"/>
            <p:cNvSpPr/>
            <p:nvPr/>
          </p:nvSpPr>
          <p:spPr>
            <a:xfrm>
              <a:off x="0" y="0"/>
              <a:ext cx="1574292" cy="486155"/>
            </a:xfrm>
            <a:custGeom>
              <a:avLst/>
              <a:gdLst/>
              <a:ahLst/>
              <a:cxnLst/>
              <a:rect l="0" t="0" r="0" b="0"/>
              <a:pathLst>
                <a:path w="2479" h="765">
                  <a:moveTo>
                    <a:pt x="0" y="0"/>
                  </a:moveTo>
                  <a:lnTo>
                    <a:pt x="2097" y="0"/>
                  </a:lnTo>
                  <a:lnTo>
                    <a:pt x="2479" y="384"/>
                  </a:lnTo>
                  <a:lnTo>
                    <a:pt x="2097" y="765"/>
                  </a:lnTo>
                  <a:lnTo>
                    <a:pt x="0" y="765"/>
                  </a:lnTo>
                  <a:lnTo>
                    <a:pt x="0" y="0"/>
                  </a:ln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96" name="textbox 396"/>
            <p:cNvSpPr/>
            <p:nvPr/>
          </p:nvSpPr>
          <p:spPr>
            <a:xfrm>
              <a:off x="-12700" y="-12700"/>
              <a:ext cx="1600200" cy="521334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1971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标准化数采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220979" y="1796795"/>
            <a:ext cx="1575815" cy="457200"/>
            <a:chOff x="0" y="0"/>
            <a:chExt cx="1575815" cy="457200"/>
          </a:xfrm>
        </p:grpSpPr>
        <p:sp>
          <p:nvSpPr>
            <p:cNvPr id="398" name="path 398"/>
            <p:cNvSpPr/>
            <p:nvPr/>
          </p:nvSpPr>
          <p:spPr>
            <a:xfrm>
              <a:off x="0" y="0"/>
              <a:ext cx="1575815" cy="457200"/>
            </a:xfrm>
            <a:custGeom>
              <a:avLst/>
              <a:gdLst/>
              <a:ahLst/>
              <a:cxnLst/>
              <a:rect l="0" t="0" r="0" b="0"/>
              <a:pathLst>
                <a:path w="2481" h="720">
                  <a:moveTo>
                    <a:pt x="0" y="0"/>
                  </a:moveTo>
                  <a:lnTo>
                    <a:pt x="2121" y="0"/>
                  </a:lnTo>
                  <a:lnTo>
                    <a:pt x="2481" y="360"/>
                  </a:lnTo>
                  <a:lnTo>
                    <a:pt x="2121" y="720"/>
                  </a:lnTo>
                  <a:lnTo>
                    <a:pt x="0" y="720"/>
                  </a:lnTo>
                  <a:lnTo>
                    <a:pt x="0" y="0"/>
                  </a:lnTo>
                </a:path>
              </a:pathLst>
            </a:custGeom>
            <a:solidFill>
              <a:srgbClr val="F2F2F2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0" name="textbox 400"/>
            <p:cNvSpPr/>
            <p:nvPr/>
          </p:nvSpPr>
          <p:spPr>
            <a:xfrm>
              <a:off x="-12700" y="-12700"/>
              <a:ext cx="1601469" cy="4914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sz="8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65430" algn="l" rtl="0" eaLnBrk="0">
                <a:lnSpc>
                  <a:spcPct val="87000"/>
                </a:lnSpc>
                <a:spcBef>
                  <a:spcPts val="5"/>
                </a:spcBef>
              </a:pPr>
              <a:r>
                <a:rPr sz="1400" b="1" kern="0" spc="-10" dirty="0">
                  <a:solidFill>
                    <a:srgbClr val="C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私有化软件</a:t>
              </a:r>
              <a:endParaRPr sz="1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2" name="picture 40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658431" y="4281487"/>
            <a:ext cx="10321010" cy="51701"/>
          </a:xfrm>
          <a:prstGeom prst="rect">
            <a:avLst/>
          </a:prstGeom>
        </p:spPr>
      </p:pic>
      <p:sp>
        <p:nvSpPr>
          <p:cNvPr id="404" name="textbox 404"/>
          <p:cNvSpPr/>
          <p:nvPr/>
        </p:nvSpPr>
        <p:spPr>
          <a:xfrm>
            <a:off x="7266431" y="1498091"/>
            <a:ext cx="2030095" cy="234950"/>
          </a:xfrm>
          <a:prstGeom prst="rect">
            <a:avLst/>
          </a:prstGeom>
          <a:solidFill>
            <a:srgbClr val="9DC3E6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3870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生产运行能耗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6" name="textbox 406"/>
          <p:cNvSpPr/>
          <p:nvPr/>
        </p:nvSpPr>
        <p:spPr>
          <a:xfrm>
            <a:off x="4700015" y="1498091"/>
            <a:ext cx="2030095" cy="234950"/>
          </a:xfrm>
          <a:prstGeom prst="rect">
            <a:avLst/>
          </a:prstGeom>
          <a:solidFill>
            <a:srgbClr val="9DC3E6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4505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生产质量管理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8" name="textbox 408"/>
          <p:cNvSpPr/>
          <p:nvPr/>
        </p:nvSpPr>
        <p:spPr>
          <a:xfrm>
            <a:off x="2133600" y="1502664"/>
            <a:ext cx="2030095" cy="234950"/>
          </a:xfrm>
          <a:prstGeom prst="rect">
            <a:avLst/>
          </a:prstGeom>
          <a:solidFill>
            <a:srgbClr val="9DC3E6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2600" algn="l" rtl="0" eaLnBrk="0">
              <a:lnSpc>
                <a:spcPct val="87000"/>
              </a:lnSpc>
              <a:spcBef>
                <a:spcPts val="0"/>
              </a:spcBef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产线效能管理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0" name="textbox 410"/>
          <p:cNvSpPr/>
          <p:nvPr/>
        </p:nvSpPr>
        <p:spPr>
          <a:xfrm>
            <a:off x="9832847" y="1473708"/>
            <a:ext cx="2030095" cy="233679"/>
          </a:xfrm>
          <a:prstGeom prst="rect">
            <a:avLst/>
          </a:prstGeom>
          <a:solidFill>
            <a:srgbClr val="9DC3E6">
              <a:alpha val="50196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83235" algn="l" rtl="0" eaLnBrk="0">
              <a:lnSpc>
                <a:spcPct val="87000"/>
              </a:lnSpc>
            </a:pPr>
            <a:r>
              <a:rPr sz="14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设备售后运维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2" name="textbox 412"/>
          <p:cNvSpPr/>
          <p:nvPr/>
        </p:nvSpPr>
        <p:spPr>
          <a:xfrm>
            <a:off x="8524420" y="4000120"/>
            <a:ext cx="2155189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8000"/>
              </a:lnSpc>
            </a:pPr>
            <a:r>
              <a:rPr sz="1400" kern="0" spc="-10" dirty="0">
                <a:solidFill>
                  <a:srgbClr val="01129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下行：适配各类设备的协议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6" name="textbox 416"/>
          <p:cNvSpPr/>
          <p:nvPr/>
        </p:nvSpPr>
        <p:spPr>
          <a:xfrm>
            <a:off x="9872285" y="2316550"/>
            <a:ext cx="278765" cy="92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500" b="1" kern="0" spc="-1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实时数据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18" name="picture 4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9710826" y="2382723"/>
            <a:ext cx="551357" cy="308178"/>
          </a:xfrm>
          <a:prstGeom prst="rect">
            <a:avLst/>
          </a:prstGeom>
        </p:spPr>
      </p:pic>
      <p:pic>
        <p:nvPicPr>
          <p:cNvPr id="420" name="picture 4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9710826" y="1897722"/>
            <a:ext cx="551357" cy="308178"/>
          </a:xfrm>
          <a:prstGeom prst="rect">
            <a:avLst/>
          </a:prstGeom>
        </p:spPr>
      </p:pic>
      <p:sp>
        <p:nvSpPr>
          <p:cNvPr id="422" name="rect 422"/>
          <p:cNvSpPr/>
          <p:nvPr/>
        </p:nvSpPr>
        <p:spPr>
          <a:xfrm>
            <a:off x="9745980" y="2616593"/>
            <a:ext cx="445007" cy="60261"/>
          </a:xfrm>
          <a:prstGeom prst="rect">
            <a:avLst/>
          </a:prstGeom>
          <a:solidFill>
            <a:srgbClr val="E5EEF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4" name="rect 424"/>
          <p:cNvSpPr/>
          <p:nvPr/>
        </p:nvSpPr>
        <p:spPr>
          <a:xfrm>
            <a:off x="9745980" y="2471928"/>
            <a:ext cx="445007" cy="60959"/>
          </a:xfrm>
          <a:prstGeom prst="rect">
            <a:avLst/>
          </a:prstGeom>
          <a:solidFill>
            <a:srgbClr val="E5EEF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6" name="rect 426"/>
          <p:cNvSpPr/>
          <p:nvPr/>
        </p:nvSpPr>
        <p:spPr>
          <a:xfrm>
            <a:off x="9745980" y="2398776"/>
            <a:ext cx="445007" cy="60959"/>
          </a:xfrm>
          <a:prstGeom prst="rect">
            <a:avLst/>
          </a:prstGeom>
          <a:solidFill>
            <a:srgbClr val="E5EEF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28" name="textbox 428"/>
          <p:cNvSpPr/>
          <p:nvPr/>
        </p:nvSpPr>
        <p:spPr>
          <a:xfrm>
            <a:off x="9733280" y="2391657"/>
            <a:ext cx="470534" cy="2933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90"/>
              </a:lnSpc>
              <a:tabLst>
                <a:tab pos="41910" algn="l"/>
              </a:tabLst>
            </a:pP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传感数据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5"/>
              </a:lnSpc>
              <a:spcBef>
                <a:spcPts val="185"/>
              </a:spcBef>
              <a:tabLst>
                <a:tab pos="41910" algn="l"/>
              </a:tabLst>
            </a:pP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sz="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工艺参数</a:t>
            </a:r>
            <a:r>
              <a:rPr sz="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0185" algn="l" rtl="0" eaLnBrk="0">
              <a:lnSpc>
                <a:spcPts val="390"/>
              </a:lnSpc>
              <a:spcBef>
                <a:spcPts val="5"/>
              </a:spcBef>
            </a:pPr>
            <a:r>
              <a:rPr sz="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环境数据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0" name="picture 4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600000">
            <a:off x="9776459" y="2474976"/>
            <a:ext cx="126492" cy="54864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600000">
            <a:off x="9776459" y="2404872"/>
            <a:ext cx="124968" cy="48767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10682282" y="1852746"/>
            <a:ext cx="279400" cy="92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500" b="1" kern="0" spc="-1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模型训练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6" name="picture 4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1600000">
            <a:off x="10626852" y="1894332"/>
            <a:ext cx="388619" cy="295655"/>
          </a:xfrm>
          <a:prstGeom prst="rect">
            <a:avLst/>
          </a:prstGeom>
        </p:spPr>
      </p:pic>
      <p:sp>
        <p:nvSpPr>
          <p:cNvPr id="438" name="textbox 438"/>
          <p:cNvSpPr/>
          <p:nvPr/>
        </p:nvSpPr>
        <p:spPr>
          <a:xfrm>
            <a:off x="10800520" y="2357811"/>
            <a:ext cx="279400" cy="92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500" b="1" kern="0" spc="-10" dirty="0">
                <a:solidFill>
                  <a:srgbClr val="02367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在线推理</a:t>
            </a:r>
            <a:endParaRPr sz="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40" name="picture 4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600000">
            <a:off x="10552176" y="2423159"/>
            <a:ext cx="502919" cy="225552"/>
          </a:xfrm>
          <a:prstGeom prst="rect">
            <a:avLst/>
          </a:prstGeom>
        </p:spPr>
      </p:pic>
      <p:pic>
        <p:nvPicPr>
          <p:cNvPr id="442" name="picture 4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21600000">
            <a:off x="11443855" y="1893023"/>
            <a:ext cx="121691" cy="761136"/>
          </a:xfrm>
          <a:prstGeom prst="rect">
            <a:avLst/>
          </a:prstGeom>
        </p:spPr>
      </p:pic>
      <p:sp>
        <p:nvSpPr>
          <p:cNvPr id="444" name="rect 444"/>
          <p:cNvSpPr/>
          <p:nvPr/>
        </p:nvSpPr>
        <p:spPr>
          <a:xfrm>
            <a:off x="9745980" y="2543543"/>
            <a:ext cx="445007" cy="60973"/>
          </a:xfrm>
          <a:prstGeom prst="rect">
            <a:avLst/>
          </a:prstGeom>
          <a:solidFill>
            <a:srgbClr val="E5EEF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46" name="textbox 446"/>
          <p:cNvSpPr/>
          <p:nvPr/>
        </p:nvSpPr>
        <p:spPr>
          <a:xfrm>
            <a:off x="9775590" y="1988184"/>
            <a:ext cx="126364" cy="276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5"/>
              </a:lnSpc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历史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0"/>
              </a:lnSpc>
              <a:spcBef>
                <a:spcPts val="95"/>
              </a:spcBef>
            </a:pPr>
            <a:r>
              <a:rPr sz="300" kern="0" spc="9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0"/>
              </a:lnSpc>
              <a:spcBef>
                <a:spcPts val="245"/>
              </a:spcBef>
            </a:pPr>
            <a:r>
              <a:rPr sz="300" kern="0" spc="9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保养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70"/>
              </a:lnSpc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8" name="textbox 448"/>
          <p:cNvSpPr/>
          <p:nvPr/>
        </p:nvSpPr>
        <p:spPr>
          <a:xfrm>
            <a:off x="10085048" y="1987732"/>
            <a:ext cx="125729" cy="2755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90"/>
              </a:lnSpc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维修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70"/>
              </a:lnSpc>
              <a:spcBef>
                <a:spcPts val="100"/>
              </a:spcBef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5"/>
              </a:lnSpc>
              <a:spcBef>
                <a:spcPts val="245"/>
              </a:spcBef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70"/>
              </a:lnSpc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0" name="textbox 450"/>
          <p:cNvSpPr/>
          <p:nvPr/>
        </p:nvSpPr>
        <p:spPr>
          <a:xfrm>
            <a:off x="9930212" y="1987833"/>
            <a:ext cx="126364" cy="215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90"/>
              </a:lnSpc>
            </a:pPr>
            <a:r>
              <a:rPr sz="300" kern="0" spc="9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寿命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390"/>
              </a:lnSpc>
              <a:spcBef>
                <a:spcPts val="95"/>
              </a:spcBef>
            </a:pPr>
            <a:r>
              <a:rPr sz="300" kern="0" spc="9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5"/>
              </a:lnSpc>
              <a:spcBef>
                <a:spcPts val="0"/>
              </a:spcBef>
            </a:pPr>
            <a:r>
              <a:rPr sz="300" kern="0" spc="80" dirty="0">
                <a:solidFill>
                  <a:srgbClr val="005DC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2" name="picture 4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1600000">
            <a:off x="9939527" y="2072639"/>
            <a:ext cx="262128" cy="64008"/>
          </a:xfrm>
          <a:prstGeom prst="rect">
            <a:avLst/>
          </a:prstGeom>
        </p:spPr>
      </p:pic>
      <p:sp>
        <p:nvSpPr>
          <p:cNvPr id="454" name="textbox 454"/>
          <p:cNvSpPr/>
          <p:nvPr/>
        </p:nvSpPr>
        <p:spPr>
          <a:xfrm>
            <a:off x="9930960" y="2536132"/>
            <a:ext cx="227329" cy="749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385"/>
              </a:lnSpc>
            </a:pPr>
            <a:r>
              <a:rPr sz="3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生产计划</a:t>
            </a:r>
            <a:endParaRPr sz="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56" name="picture 45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1600000">
            <a:off x="10351007" y="2005583"/>
            <a:ext cx="124968" cy="57911"/>
          </a:xfrm>
          <a:prstGeom prst="rect">
            <a:avLst/>
          </a:prstGeom>
        </p:spPr>
      </p:pic>
      <p:pic>
        <p:nvPicPr>
          <p:cNvPr id="458" name="picture 45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21600000">
            <a:off x="10838688" y="2226564"/>
            <a:ext cx="92964" cy="76200"/>
          </a:xfrm>
          <a:prstGeom prst="rect">
            <a:avLst/>
          </a:prstGeom>
        </p:spPr>
      </p:pic>
      <p:pic>
        <p:nvPicPr>
          <p:cNvPr id="460" name="picture 46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21600000">
            <a:off x="10351007" y="2488691"/>
            <a:ext cx="124968" cy="56388"/>
          </a:xfrm>
          <a:prstGeom prst="rect">
            <a:avLst/>
          </a:prstGeom>
        </p:spPr>
      </p:pic>
      <p:pic>
        <p:nvPicPr>
          <p:cNvPr id="462" name="picture 46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21600000">
            <a:off x="9785604" y="2619755"/>
            <a:ext cx="124968" cy="54864"/>
          </a:xfrm>
          <a:prstGeom prst="rect">
            <a:avLst/>
          </a:prstGeom>
        </p:spPr>
      </p:pic>
      <p:pic>
        <p:nvPicPr>
          <p:cNvPr id="464" name="picture 46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21600000">
            <a:off x="6355257" y="4108830"/>
            <a:ext cx="30327" cy="187452"/>
          </a:xfrm>
          <a:prstGeom prst="rect">
            <a:avLst/>
          </a:prstGeom>
        </p:spPr>
      </p:pic>
      <p:pic>
        <p:nvPicPr>
          <p:cNvPr id="466" name="picture 46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rot="21600000">
            <a:off x="9793528" y="2543556"/>
            <a:ext cx="61721" cy="60959"/>
          </a:xfrm>
          <a:prstGeom prst="rect">
            <a:avLst/>
          </a:prstGeom>
        </p:spPr>
      </p:pic>
      <p:sp>
        <p:nvSpPr>
          <p:cNvPr id="468" name="rect 468"/>
          <p:cNvSpPr/>
          <p:nvPr/>
        </p:nvSpPr>
        <p:spPr>
          <a:xfrm>
            <a:off x="653237" y="4295775"/>
            <a:ext cx="28575" cy="116789"/>
          </a:xfrm>
          <a:prstGeom prst="rect">
            <a:avLst/>
          </a:prstGeom>
          <a:solidFill>
            <a:srgbClr val="5B9BD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0" name="rect 470"/>
          <p:cNvSpPr/>
          <p:nvPr/>
        </p:nvSpPr>
        <p:spPr>
          <a:xfrm>
            <a:off x="6115837" y="4307332"/>
            <a:ext cx="28575" cy="116788"/>
          </a:xfrm>
          <a:prstGeom prst="rect">
            <a:avLst/>
          </a:prstGeom>
          <a:solidFill>
            <a:srgbClr val="5B9BD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2" name="rect 472"/>
          <p:cNvSpPr/>
          <p:nvPr/>
        </p:nvSpPr>
        <p:spPr>
          <a:xfrm>
            <a:off x="8544318" y="4315333"/>
            <a:ext cx="28575" cy="116788"/>
          </a:xfrm>
          <a:prstGeom prst="rect">
            <a:avLst/>
          </a:prstGeom>
          <a:solidFill>
            <a:srgbClr val="5B9BD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4" name="rect 474"/>
          <p:cNvSpPr/>
          <p:nvPr/>
        </p:nvSpPr>
        <p:spPr>
          <a:xfrm>
            <a:off x="10965129" y="4318901"/>
            <a:ext cx="28574" cy="116788"/>
          </a:xfrm>
          <a:prstGeom prst="rect">
            <a:avLst/>
          </a:prstGeom>
          <a:solidFill>
            <a:srgbClr val="5B9BD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6" name="rect 476"/>
          <p:cNvSpPr/>
          <p:nvPr/>
        </p:nvSpPr>
        <p:spPr>
          <a:xfrm>
            <a:off x="3657472" y="4299864"/>
            <a:ext cx="28575" cy="116776"/>
          </a:xfrm>
          <a:prstGeom prst="rect">
            <a:avLst/>
          </a:prstGeom>
          <a:solidFill>
            <a:srgbClr val="5B9BD5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picture 4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1523"/>
            <a:ext cx="12192000" cy="6856476"/>
          </a:xfrm>
          <a:prstGeom prst="rect">
            <a:avLst/>
          </a:prstGeom>
        </p:spPr>
      </p:pic>
      <p:graphicFrame>
        <p:nvGraphicFramePr>
          <p:cNvPr id="480" name="table 480"/>
          <p:cNvGraphicFramePr>
            <a:graphicFrameLocks noGrp="1"/>
          </p:cNvGraphicFramePr>
          <p:nvPr/>
        </p:nvGraphicFramePr>
        <p:xfrm>
          <a:off x="4409452" y="1859584"/>
          <a:ext cx="7519034" cy="2952115"/>
        </p:xfrm>
        <a:graphic>
          <a:graphicData uri="http://schemas.openxmlformats.org/drawingml/2006/table">
            <a:tbl>
              <a:tblPr/>
              <a:tblGrid>
                <a:gridCol w="2163445"/>
                <a:gridCol w="2232025"/>
                <a:gridCol w="1800225"/>
                <a:gridCol w="1323339"/>
              </a:tblGrid>
              <a:tr h="3689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8328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71120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数采模式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530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采集数据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8445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配套硬件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25831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7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19150" algn="l" rtl="0" eaLnBrk="0">
                        <a:lnSpc>
                          <a:spcPct val="87000"/>
                        </a:lnSpc>
                        <a:spcBef>
                          <a:spcPts val="0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注塑机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7635" indent="3175" algn="l" rtl="0" eaLnBrk="0">
                        <a:lnSpc>
                          <a:spcPct val="106000"/>
                        </a:lnSpc>
                        <a:spcBef>
                          <a:spcPts val="160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弘讯、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科强、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伊士通、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宝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捷信、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盟立、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住友串口、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star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海太、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震雄等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7635" algn="l" rtl="0" eaLnBrk="0">
                        <a:lnSpc>
                          <a:spcPct val="106000"/>
                        </a:lnSpc>
                        <a:spcBef>
                          <a:spcPts val="100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海天、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力劲、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佳明、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泰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瑞、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海太、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双马、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宁波通用塑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机、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申达、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海雄、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海达、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9540" algn="l" rtl="0" eaLnBrk="0">
                        <a:lnSpc>
                          <a:spcPct val="88000"/>
                        </a:lnSpc>
                        <a:spcBef>
                          <a:spcPts val="165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丰铁、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大禹等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42620" algn="l" rtl="0" eaLnBrk="0">
                        <a:lnSpc>
                          <a:spcPct val="87000"/>
                        </a:lnSpc>
                        <a:spcBef>
                          <a:spcPts val="285"/>
                        </a:spcBef>
                      </a:pP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立式注塑机</a:t>
                      </a:r>
                      <a:endParaRPr sz="14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1605" indent="-10160" algn="l" rtl="0" eaLnBrk="0">
                        <a:lnSpc>
                          <a:spcPct val="106000"/>
                        </a:lnSpc>
                        <a:spcBef>
                          <a:spcPts val="125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弘讯、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宝捷信、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欧姆龙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PLC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9540" algn="l" rtl="0" eaLnBrk="0">
                        <a:lnSpc>
                          <a:spcPct val="88000"/>
                        </a:lnSpc>
                        <a:spcBef>
                          <a:spcPts val="165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百塑、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丰铁、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大禹等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" indent="-635" algn="l" rtl="0" eaLnBrk="0">
                        <a:lnSpc>
                          <a:spcPct val="107000"/>
                        </a:lnSpc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方式一：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网关内集成了注塑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机协议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，通过串口通讯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，再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配注塑机采集专用线缆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即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插即用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190" indent="635" algn="l" rtl="0" eaLnBrk="0">
                        <a:lnSpc>
                          <a:spcPct val="106000"/>
                        </a:lnSpc>
                        <a:spcBef>
                          <a:spcPts val="10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方式二：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网关内集成了控制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系统协议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网口对接够直接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获取注塑机内部数据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825" algn="l" rtl="0" eaLnBrk="0">
                        <a:lnSpc>
                          <a:spcPct val="106000"/>
                        </a:lnSpc>
                        <a:spcBef>
                          <a:spcPts val="100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方式三：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注塑机输出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生产数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据文件的</a:t>
                      </a:r>
                      <a:r>
                        <a:rPr sz="120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，可通过网关读取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方式四</a:t>
                      </a:r>
                      <a:r>
                        <a:rPr sz="12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：厂家开放授权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3825" algn="l" rtl="0" eaLnBrk="0">
                        <a:lnSpc>
                          <a:spcPct val="109000"/>
                        </a:lnSpc>
                        <a:spcBef>
                          <a:spcPts val="5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模数、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周期、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运行/停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机/故障状态、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运行/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停机/故障时间、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稼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率、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MTBF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（平均无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故障工作时间）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5095" indent="12700" algn="l" rtl="0" eaLnBrk="0">
                        <a:lnSpc>
                          <a:spcPct val="108000"/>
                        </a:lnSpc>
                        <a:spcBef>
                          <a:spcPts val="4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MTTR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200" kern="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平均修复时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间）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、设定工艺数据、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实时温度压力数据、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3190" indent="635" algn="l" rtl="0" eaLnBrk="0">
                        <a:lnSpc>
                          <a:spcPct val="107000"/>
                        </a:lnSpc>
                        <a:spcBef>
                          <a:spcPts val="17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生产品质数据、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代码等全量数据（弘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讯365个数据）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60045" algn="l" rtl="0" eaLnBrk="0">
                        <a:lnSpc>
                          <a:spcPct val="86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专用线缆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37185" algn="l" rtl="0" eaLnBrk="0">
                        <a:lnSpc>
                          <a:spcPct val="86000"/>
                        </a:lnSpc>
                      </a:pP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网线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2" name="table 482"/>
          <p:cNvGraphicFramePr>
            <a:graphicFrameLocks noGrp="1"/>
          </p:cNvGraphicFramePr>
          <p:nvPr/>
        </p:nvGraphicFramePr>
        <p:xfrm>
          <a:off x="4409452" y="4837988"/>
          <a:ext cx="7522845" cy="1586230"/>
        </p:xfrm>
        <a:graphic>
          <a:graphicData uri="http://schemas.openxmlformats.org/drawingml/2006/table">
            <a:tbl>
              <a:tblPr/>
              <a:tblGrid>
                <a:gridCol w="2131060"/>
                <a:gridCol w="1868170"/>
                <a:gridCol w="2087245"/>
                <a:gridCol w="1436370"/>
              </a:tblGrid>
              <a:tr h="3695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866775" algn="l" rtl="0" eaLnBrk="0">
                        <a:lnSpc>
                          <a:spcPct val="87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6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2959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数采模式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881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5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采集数据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5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149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配套硬件</a:t>
                      </a:r>
                      <a:endParaRPr sz="15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12166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49149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注塑机周边设备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7635" indent="635" algn="l" rtl="0" eaLnBrk="0">
                        <a:lnSpc>
                          <a:spcPct val="106000"/>
                        </a:lnSpc>
                        <a:spcBef>
                          <a:spcPts val="220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能耗、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集中供料系统、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温机、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冷却水系统、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手等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" indent="10795" algn="l" rtl="0" eaLnBrk="0"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网关内集成了设备协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议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，可与电量表、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集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中供料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PLC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系统、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压力传感器等通讯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sz="8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24460" indent="635" algn="l" rtl="0" eaLnBrk="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能耗、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单品能耗、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待机能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耗、料温、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供料周期等集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中供料系统数据、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模温、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冷却水温度、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压力、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机械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手状态等数据</a:t>
                      </a:r>
                      <a:endParaRPr sz="1200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24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323215" algn="l" rtl="0" eaLnBrk="0">
                        <a:lnSpc>
                          <a:spcPct val="93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温度、压力传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感器、电量表</a:t>
                      </a:r>
                      <a:endParaRPr sz="12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4" name="textbox 484"/>
          <p:cNvSpPr/>
          <p:nvPr/>
        </p:nvSpPr>
        <p:spPr>
          <a:xfrm>
            <a:off x="520360" y="1256825"/>
            <a:ext cx="8727440" cy="5937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8000"/>
              </a:lnSpc>
            </a:pP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注塑行业：</a:t>
            </a:r>
            <a:r>
              <a:rPr sz="15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日用品、</a:t>
            </a:r>
            <a:r>
              <a:rPr sz="15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电子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产品、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医疗设备、</a:t>
            </a:r>
            <a:r>
              <a:rPr sz="15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汽车、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玩具、</a:t>
            </a:r>
            <a:r>
              <a:rPr sz="1500" b="1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化妆品包装等离散行业</a:t>
            </a:r>
            <a:r>
              <a:rPr sz="1500" b="1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b="1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高能耗型企业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335" algn="l" rtl="0" eaLnBrk="0">
              <a:lnSpc>
                <a:spcPts val="289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可用于注塑机设备数据采集的网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关产品</a:t>
            </a:r>
            <a:r>
              <a:rPr sz="1500" kern="0" spc="-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即插即用</a:t>
            </a:r>
            <a:r>
              <a:rPr sz="15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自动采集数据。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6" name="textbox 486"/>
          <p:cNvSpPr/>
          <p:nvPr/>
        </p:nvSpPr>
        <p:spPr>
          <a:xfrm>
            <a:off x="115143" y="323812"/>
            <a:ext cx="9126219" cy="447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65250" algn="l" rtl="0" eaLnBrk="0">
              <a:lnSpc>
                <a:spcPts val="3165"/>
              </a:lnSpc>
              <a:tabLst>
                <a:tab pos="1562735" algn="l"/>
              </a:tabLst>
            </a:pPr>
            <a:r>
              <a:rPr sz="23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产品能力1：</a:t>
            </a:r>
            <a:r>
              <a:rPr sz="2300" b="1" kern="0" spc="-5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覆盖注塑行业90%以上的注</a:t>
            </a:r>
            <a:r>
              <a:rPr sz="23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塑机品牌及协议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88" name="picture 4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7843" y="366634"/>
            <a:ext cx="1352755" cy="391919"/>
          </a:xfrm>
          <a:prstGeom prst="rect">
            <a:avLst/>
          </a:prstGeom>
        </p:spPr>
      </p:pic>
      <p:pic>
        <p:nvPicPr>
          <p:cNvPr id="490" name="picture 4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678365" y="1830735"/>
            <a:ext cx="1351747" cy="857064"/>
          </a:xfrm>
          <a:prstGeom prst="rect">
            <a:avLst/>
          </a:prstGeom>
        </p:spPr>
      </p:pic>
      <p:pic>
        <p:nvPicPr>
          <p:cNvPr id="492" name="picture 4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99944" y="2953511"/>
            <a:ext cx="926591" cy="1054608"/>
          </a:xfrm>
          <a:prstGeom prst="rect">
            <a:avLst/>
          </a:prstGeom>
        </p:spPr>
      </p:pic>
      <p:pic>
        <p:nvPicPr>
          <p:cNvPr id="494" name="picture 4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46640" y="3328308"/>
            <a:ext cx="567343" cy="1355051"/>
          </a:xfrm>
          <a:prstGeom prst="rect">
            <a:avLst/>
          </a:prstGeom>
        </p:spPr>
      </p:pic>
      <p:pic>
        <p:nvPicPr>
          <p:cNvPr id="496" name="picture 4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429511" y="2892552"/>
            <a:ext cx="719327" cy="1060703"/>
          </a:xfrm>
          <a:prstGeom prst="rect">
            <a:avLst/>
          </a:prstGeom>
        </p:spPr>
      </p:pic>
      <p:sp>
        <p:nvSpPr>
          <p:cNvPr id="498" name="textbox 498"/>
          <p:cNvSpPr/>
          <p:nvPr/>
        </p:nvSpPr>
        <p:spPr>
          <a:xfrm>
            <a:off x="293243" y="4643539"/>
            <a:ext cx="902335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2235" algn="l" rtl="0" eaLnBrk="0">
              <a:lnSpc>
                <a:spcPts val="2285"/>
              </a:lnSpc>
            </a:pPr>
            <a:r>
              <a:rPr sz="1700" b="1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ZS</a:t>
            </a:r>
            <a:r>
              <a:rPr sz="17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-01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7820" indent="-213995" algn="l" rtl="0" eaLnBrk="0">
              <a:lnSpc>
                <a:spcPct val="113000"/>
              </a:lnSpc>
              <a:spcBef>
                <a:spcPts val="40"/>
              </a:spcBef>
            </a:pPr>
            <a:r>
              <a:rPr sz="16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（注塑版</a:t>
            </a:r>
            <a:r>
              <a:rPr sz="16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0" name="textbox 500"/>
          <p:cNvSpPr/>
          <p:nvPr/>
        </p:nvSpPr>
        <p:spPr>
          <a:xfrm>
            <a:off x="2378773" y="5309082"/>
            <a:ext cx="1661160" cy="436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注塑机械手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6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烘料机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02" name="picture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723644" y="5570220"/>
            <a:ext cx="658367" cy="926591"/>
          </a:xfrm>
          <a:prstGeom prst="rect">
            <a:avLst/>
          </a:prstGeom>
        </p:spPr>
      </p:pic>
      <p:pic>
        <p:nvPicPr>
          <p:cNvPr id="504" name="picture 5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787395" y="5676900"/>
            <a:ext cx="678180" cy="867155"/>
          </a:xfrm>
          <a:prstGeom prst="rect">
            <a:avLst/>
          </a:prstGeom>
        </p:spPr>
      </p:pic>
      <p:pic>
        <p:nvPicPr>
          <p:cNvPr id="506" name="picture 5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2228087" y="4780788"/>
            <a:ext cx="964692" cy="525779"/>
          </a:xfrm>
          <a:prstGeom prst="rect">
            <a:avLst/>
          </a:prstGeom>
        </p:spPr>
      </p:pic>
      <p:sp>
        <p:nvSpPr>
          <p:cNvPr id="508" name="textbox 508"/>
          <p:cNvSpPr/>
          <p:nvPr/>
        </p:nvSpPr>
        <p:spPr>
          <a:xfrm>
            <a:off x="1677134" y="2454116"/>
            <a:ext cx="1418589" cy="3390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64490" algn="l" rtl="0" eaLnBrk="0">
              <a:lnSpc>
                <a:spcPct val="87000"/>
              </a:lnSpc>
            </a:pPr>
            <a:r>
              <a:rPr sz="11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卧式注塑机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87000"/>
              </a:lnSpc>
              <a:spcBef>
                <a:spcPts val="170"/>
              </a:spcBef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市场上多采用此种类型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10" name="picture 5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363467" y="4735067"/>
            <a:ext cx="527303" cy="790955"/>
          </a:xfrm>
          <a:prstGeom prst="rect">
            <a:avLst/>
          </a:prstGeom>
        </p:spPr>
      </p:pic>
      <p:pic>
        <p:nvPicPr>
          <p:cNvPr id="512" name="picture 5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1211580" y="4799076"/>
            <a:ext cx="557784" cy="669035"/>
          </a:xfrm>
          <a:prstGeom prst="rect">
            <a:avLst/>
          </a:prstGeom>
        </p:spPr>
      </p:pic>
      <p:pic>
        <p:nvPicPr>
          <p:cNvPr id="514" name="picture 5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10875264" y="5379510"/>
            <a:ext cx="726778" cy="513348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11036807" y="2587752"/>
            <a:ext cx="435864" cy="554735"/>
          </a:xfrm>
          <a:prstGeom prst="rect">
            <a:avLst/>
          </a:prstGeom>
        </p:spPr>
      </p:pic>
      <p:pic>
        <p:nvPicPr>
          <p:cNvPr id="520" name="picture 5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10900748" y="3964076"/>
            <a:ext cx="640503" cy="348488"/>
          </a:xfrm>
          <a:prstGeom prst="rect">
            <a:avLst/>
          </a:prstGeom>
        </p:spPr>
      </p:pic>
      <p:sp>
        <p:nvSpPr>
          <p:cNvPr id="522" name="textbox 522"/>
          <p:cNvSpPr/>
          <p:nvPr/>
        </p:nvSpPr>
        <p:spPr>
          <a:xfrm>
            <a:off x="1483817" y="4053703"/>
            <a:ext cx="721994" cy="1714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立式注塑机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4" name="textbox 524"/>
          <p:cNvSpPr/>
          <p:nvPr/>
        </p:nvSpPr>
        <p:spPr>
          <a:xfrm>
            <a:off x="2764978" y="4000112"/>
            <a:ext cx="72263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11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角式注塑机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6" name="textbox 526"/>
          <p:cNvSpPr/>
          <p:nvPr/>
        </p:nvSpPr>
        <p:spPr>
          <a:xfrm>
            <a:off x="1247178" y="5462320"/>
            <a:ext cx="481330" cy="183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6000"/>
              </a:lnSpc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模温机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13944</Words>
  <Application>WPS 演示</Application>
  <PresentationFormat/>
  <Paragraphs>2028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</vt:lpstr>
      <vt:lpstr>等线</vt:lpstr>
      <vt:lpstr>黑体</vt:lpstr>
      <vt:lpstr>Segoe Print</vt:lpstr>
      <vt:lpstr>Arial Unicode MS</vt:lpstr>
      <vt:lpstr>Calibri</vt:lpstr>
      <vt:lpstr>Wingdings</vt:lpstr>
      <vt:lpstr>Calibri</vt:lpstr>
      <vt:lpstr>华文中宋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冬月せんせい</cp:lastModifiedBy>
  <cp:revision>5</cp:revision>
  <dcterms:created xsi:type="dcterms:W3CDTF">2026-05-07T03:32:00Z</dcterms:created>
  <dcterms:modified xsi:type="dcterms:W3CDTF">2026-05-09T00:37:38Z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wqlLaW5nc29mdCBQREYgdG8gV1BTIDEyMA</vt:lpwstr>
  </property>
  <property fmtid="{D5CDD505-2E9C-101B-9397-08002B2CF9AE}" pid="3" name="Created">
    <vt:filetime>2026-05-07T09:37:33Z</vt:filetime>
  </property>
  <property fmtid="{D5CDD505-2E9C-101B-9397-08002B2CF9AE}" pid="4" name="KSOProductBuildVer">
    <vt:lpwstr>2052-12.1.0.25865</vt:lpwstr>
  </property>
  <property fmtid="{D5CDD505-2E9C-101B-9397-08002B2CF9AE}" pid="5" name="ICV">
    <vt:lpwstr>12BED4DC5AD643098AC541E9FF032633_13</vt:lpwstr>
  </property>
</Properties>
</file>